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58" r:id="rId5"/>
    <p:sldId id="260" r:id="rId6"/>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3" d="100"/>
          <a:sy n="73" d="100"/>
        </p:scale>
        <p:origin x="2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65EDA8-1ECA-49C0-9336-A70E4BC3AAF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7A4E3226-3447-43FE-97F8-FCED2E32D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4915AC57-37E6-4A06-B756-FFF09A86548B}"/>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A65DE0BC-33A3-4118-96F2-64A9225510E0}"/>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E45B3F5-0938-474A-9F44-EBB22ADC5123}"/>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246665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7C630-1540-4DDE-AFD3-0450958B7F0D}"/>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065151F0-2F21-47A4-AF3F-E8D46411A92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0760954E-2A4B-41AC-9F1A-858F23A19D31}"/>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632F11F1-6F61-4A55-AD93-71E7C14D1C90}"/>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F87D41FD-3C92-4B2D-BE38-BF070148514F}"/>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27193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8B711F-0569-4D26-9B75-5FF29054423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1473316E-DF47-4071-9E82-5BC5AD6D6FC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AB8FC2BA-EC07-4C1F-AA48-1BC3565F6896}"/>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B2C7DC35-17E5-4744-9B1B-881948FBFEB5}"/>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1007F885-D7B6-44E0-8297-43B107815F3B}"/>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19978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B4D09F-A640-476F-AE2B-0E0B69DA2939}"/>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3B493F2E-50DA-4EA1-A453-56F0A880942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12B4D0A7-5686-4D2F-A71F-BA17DBF02F5E}"/>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9222A83C-4A10-4C21-BBCD-C84D3EDF12AD}"/>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920103F2-BFF4-4820-956D-43786A9D88C6}"/>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347508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124FA-FACD-444B-AA09-CDDCFBFAD3D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7BA10D84-FC10-45F7-8A79-E209B1D5F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5CAD2D8-D65D-46F8-BEE6-82BD8F4E738D}"/>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7C8B57F4-9986-4D54-B3D2-2DA7957CA01B}"/>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F646D18F-380C-41C9-81B1-A5BA22C15FC5}"/>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48242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A656E-AEB7-4286-9BBD-DB1E3E3FCB9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6BFF9977-9694-4885-9467-F7D5279505C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B879CB87-1032-4D2C-A5B5-66DCD20AE14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9A62723E-AE12-4C56-A68E-4A26C32B03E4}"/>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6" name="Platshållare för sidfot 5">
            <a:extLst>
              <a:ext uri="{FF2B5EF4-FFF2-40B4-BE49-F238E27FC236}">
                <a16:creationId xmlns:a16="http://schemas.microsoft.com/office/drawing/2014/main" id="{F5E0C498-6ECC-4C24-9B8F-F7D21F177A99}"/>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9B4F36C9-335A-4BED-A3E0-10E0B79D61E7}"/>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8734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C5474B-2717-497B-A84C-E052047E9E8E}"/>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20AC52A7-31E7-474A-B30F-0CE3059EA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A7DC22-F56A-4A0A-9D0C-23668300276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CF4FD5E4-32C5-4CC2-91A0-DE7254514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81C42EA-4691-4C27-9DCC-E2E6FC08DB0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B588DDF0-F7E9-4093-9A1F-0647FAEB1B5F}"/>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8" name="Platshållare för sidfot 7">
            <a:extLst>
              <a:ext uri="{FF2B5EF4-FFF2-40B4-BE49-F238E27FC236}">
                <a16:creationId xmlns:a16="http://schemas.microsoft.com/office/drawing/2014/main" id="{A357D08F-3461-4A65-B9D1-DA8AE652CFAF}"/>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8B87BC8A-D523-46F5-BFC6-8860E7506E43}"/>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400740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B80ED1-2472-4767-97F7-7660B17833BD}"/>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B2FB5442-CBBA-40A9-9EC0-EAE18C4833E9}"/>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4" name="Platshållare för sidfot 3">
            <a:extLst>
              <a:ext uri="{FF2B5EF4-FFF2-40B4-BE49-F238E27FC236}">
                <a16:creationId xmlns:a16="http://schemas.microsoft.com/office/drawing/2014/main" id="{C8167877-DAB3-4873-A8D3-EE2F555FDA95}"/>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CDF898A8-A1CB-4FBD-A76D-E0FD1E402F4B}"/>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398802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F33244-6945-4582-B58A-3A6E48F969C4}"/>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3" name="Platshållare för sidfot 2">
            <a:extLst>
              <a:ext uri="{FF2B5EF4-FFF2-40B4-BE49-F238E27FC236}">
                <a16:creationId xmlns:a16="http://schemas.microsoft.com/office/drawing/2014/main" id="{D01A10BE-90F3-472D-AF12-2F33301EBBDF}"/>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4E8E4B7A-ECC5-44F5-A859-F4C91A3628A0}"/>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105563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91354-59C7-44EE-8E83-0FEEFD9C87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D61318E7-98E4-4E72-9AD1-96705CF84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4C74B1CE-1549-44D0-B33C-228E55F74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FC2A546-456F-4FFB-A816-1CB2088688A7}"/>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6" name="Platshållare för sidfot 5">
            <a:extLst>
              <a:ext uri="{FF2B5EF4-FFF2-40B4-BE49-F238E27FC236}">
                <a16:creationId xmlns:a16="http://schemas.microsoft.com/office/drawing/2014/main" id="{357BD5BC-3CA8-4F9E-85DE-EC68CB9AD270}"/>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A6C04925-538F-4280-8537-A893010D2AF5}"/>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311283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849D9-EED0-4172-B160-90107717FFA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1BD979AD-9CF4-4E4C-8FD1-DEE5FB31A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1DE8362A-9B5F-4DA2-9753-3BBAF41F4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3432E15-60EA-46A7-807B-8D73B86376BF}"/>
              </a:ext>
            </a:extLst>
          </p:cNvPr>
          <p:cNvSpPr>
            <a:spLocks noGrp="1"/>
          </p:cNvSpPr>
          <p:nvPr>
            <p:ph type="dt" sz="half" idx="10"/>
          </p:nvPr>
        </p:nvSpPr>
        <p:spPr/>
        <p:txBody>
          <a:bodyPr/>
          <a:lstStyle/>
          <a:p>
            <a:fld id="{BE982205-02E2-4ADB-896F-B5020005CC8B}" type="datetimeFigureOut">
              <a:rPr lang="sv-FI" smtClean="0"/>
              <a:t>28-10-2025</a:t>
            </a:fld>
            <a:endParaRPr lang="sv-FI"/>
          </a:p>
        </p:txBody>
      </p:sp>
      <p:sp>
        <p:nvSpPr>
          <p:cNvPr id="6" name="Platshållare för sidfot 5">
            <a:extLst>
              <a:ext uri="{FF2B5EF4-FFF2-40B4-BE49-F238E27FC236}">
                <a16:creationId xmlns:a16="http://schemas.microsoft.com/office/drawing/2014/main" id="{E42D2220-D95E-4A1D-A1C3-317F2AC5D9DF}"/>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8DED001A-28B1-40D4-8149-1832660669DA}"/>
              </a:ext>
            </a:extLst>
          </p:cNvPr>
          <p:cNvSpPr>
            <a:spLocks noGrp="1"/>
          </p:cNvSpPr>
          <p:nvPr>
            <p:ph type="sldNum" sz="quarter" idx="12"/>
          </p:nvPr>
        </p:nvSpPr>
        <p:spPr/>
        <p:txBody>
          <a:bodyPr/>
          <a:lstStyle/>
          <a:p>
            <a:fld id="{7B22EC32-02A2-4B83-A699-D66E244DA2B4}" type="slidenum">
              <a:rPr lang="sv-FI" smtClean="0"/>
              <a:t>‹#›</a:t>
            </a:fld>
            <a:endParaRPr lang="sv-FI"/>
          </a:p>
        </p:txBody>
      </p:sp>
    </p:spTree>
    <p:extLst>
      <p:ext uri="{BB962C8B-B14F-4D97-AF65-F5344CB8AC3E}">
        <p14:creationId xmlns:p14="http://schemas.microsoft.com/office/powerpoint/2010/main" val="35103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679846-2960-4B01-A5C3-0F93DD9A5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ED54EF3D-77DB-48F4-AEC6-5BF9AD6BC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6C4797E0-E69B-443D-B3D5-CCBD22893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2205-02E2-4ADB-896F-B5020005CC8B}" type="datetimeFigureOut">
              <a:rPr lang="sv-FI" smtClean="0"/>
              <a:t>28-10-2025</a:t>
            </a:fld>
            <a:endParaRPr lang="sv-FI"/>
          </a:p>
        </p:txBody>
      </p:sp>
      <p:sp>
        <p:nvSpPr>
          <p:cNvPr id="5" name="Platshållare för sidfot 4">
            <a:extLst>
              <a:ext uri="{FF2B5EF4-FFF2-40B4-BE49-F238E27FC236}">
                <a16:creationId xmlns:a16="http://schemas.microsoft.com/office/drawing/2014/main" id="{38ED3DCE-F1FB-42EE-89EF-ABB6C1663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813A32A7-7246-451C-9143-B81E6F416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2EC32-02A2-4B83-A699-D66E244DA2B4}" type="slidenum">
              <a:rPr lang="sv-FI" smtClean="0"/>
              <a:t>‹#›</a:t>
            </a:fld>
            <a:endParaRPr lang="sv-FI"/>
          </a:p>
        </p:txBody>
      </p:sp>
    </p:spTree>
    <p:extLst>
      <p:ext uri="{BB962C8B-B14F-4D97-AF65-F5344CB8AC3E}">
        <p14:creationId xmlns:p14="http://schemas.microsoft.com/office/powerpoint/2010/main" val="78499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A572D7B-3867-422E-A014-BCB2C74643FC}"/>
              </a:ext>
            </a:extLst>
          </p:cNvPr>
          <p:cNvPicPr>
            <a:picLocks noChangeAspect="1"/>
          </p:cNvPicPr>
          <p:nvPr/>
        </p:nvPicPr>
        <p:blipFill>
          <a:blip r:embed="rId2"/>
          <a:stretch>
            <a:fillRect/>
          </a:stretch>
        </p:blipFill>
        <p:spPr>
          <a:xfrm>
            <a:off x="0" y="104503"/>
            <a:ext cx="6858000" cy="6858000"/>
          </a:xfrm>
          <a:prstGeom prst="rect">
            <a:avLst/>
          </a:prstGeom>
        </p:spPr>
      </p:pic>
      <p:sp>
        <p:nvSpPr>
          <p:cNvPr id="3" name="textruta 2">
            <a:extLst>
              <a:ext uri="{FF2B5EF4-FFF2-40B4-BE49-F238E27FC236}">
                <a16:creationId xmlns:a16="http://schemas.microsoft.com/office/drawing/2014/main" id="{85EA5B5D-4805-4759-9F86-2AB8C571ABEB}"/>
              </a:ext>
            </a:extLst>
          </p:cNvPr>
          <p:cNvSpPr txBox="1"/>
          <p:nvPr/>
        </p:nvSpPr>
        <p:spPr>
          <a:xfrm>
            <a:off x="7315201" y="1750424"/>
            <a:ext cx="4676503" cy="1200329"/>
          </a:xfrm>
          <a:prstGeom prst="rect">
            <a:avLst/>
          </a:prstGeom>
          <a:noFill/>
        </p:spPr>
        <p:txBody>
          <a:bodyPr wrap="square" rtlCol="0">
            <a:spAutoFit/>
          </a:bodyPr>
          <a:lstStyle/>
          <a:p>
            <a:r>
              <a:rPr lang="sv-FI" dirty="0"/>
              <a:t> </a:t>
            </a:r>
            <a:r>
              <a:rPr lang="sv-FI" sz="3600" dirty="0">
                <a:latin typeface="Times New Roman" panose="02020603050405020304" pitchFamily="18" charset="0"/>
                <a:cs typeface="Times New Roman" panose="02020603050405020304" pitchFamily="18" charset="0"/>
              </a:rPr>
              <a:t>"Att läsa är att resa – utan att lämna platsen."</a:t>
            </a:r>
          </a:p>
        </p:txBody>
      </p:sp>
      <p:sp>
        <p:nvSpPr>
          <p:cNvPr id="4" name="textruta 3">
            <a:extLst>
              <a:ext uri="{FF2B5EF4-FFF2-40B4-BE49-F238E27FC236}">
                <a16:creationId xmlns:a16="http://schemas.microsoft.com/office/drawing/2014/main" id="{D15487EF-EBF9-49BB-A88B-6ED75930A95B}"/>
              </a:ext>
            </a:extLst>
          </p:cNvPr>
          <p:cNvSpPr txBox="1"/>
          <p:nvPr/>
        </p:nvSpPr>
        <p:spPr>
          <a:xfrm>
            <a:off x="7328264" y="4663440"/>
            <a:ext cx="4663440" cy="646331"/>
          </a:xfrm>
          <a:prstGeom prst="rect">
            <a:avLst/>
          </a:prstGeom>
          <a:noFill/>
        </p:spPr>
        <p:txBody>
          <a:bodyPr wrap="square" rtlCol="0">
            <a:spAutoFit/>
          </a:bodyPr>
          <a:lstStyle/>
          <a:p>
            <a:r>
              <a:rPr lang="sv-FI"/>
              <a:t>Läsveckan infaller samtidigt som den Nordiska litteraturveckan, vecka 46, 10 -16 november. </a:t>
            </a:r>
            <a:endParaRPr lang="sv-FI" dirty="0"/>
          </a:p>
        </p:txBody>
      </p:sp>
    </p:spTree>
    <p:extLst>
      <p:ext uri="{BB962C8B-B14F-4D97-AF65-F5344CB8AC3E}">
        <p14:creationId xmlns:p14="http://schemas.microsoft.com/office/powerpoint/2010/main" val="212091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544678-DCF1-4CCC-A257-20DC3F14DA13}"/>
              </a:ext>
            </a:extLst>
          </p:cNvPr>
          <p:cNvSpPr>
            <a:spLocks noGrp="1"/>
          </p:cNvSpPr>
          <p:nvPr>
            <p:ph type="title"/>
          </p:nvPr>
        </p:nvSpPr>
        <p:spPr/>
        <p:txBody>
          <a:bodyPr/>
          <a:lstStyle/>
          <a:p>
            <a:r>
              <a:rPr lang="sv-FI" dirty="0"/>
              <a:t>Vad är läsveckan?</a:t>
            </a:r>
          </a:p>
        </p:txBody>
      </p:sp>
      <p:sp>
        <p:nvSpPr>
          <p:cNvPr id="3" name="Platshållare för innehåll 2">
            <a:extLst>
              <a:ext uri="{FF2B5EF4-FFF2-40B4-BE49-F238E27FC236}">
                <a16:creationId xmlns:a16="http://schemas.microsoft.com/office/drawing/2014/main" id="{215857A1-1993-43C1-98D0-7E8B9DE90746}"/>
              </a:ext>
            </a:extLst>
          </p:cNvPr>
          <p:cNvSpPr>
            <a:spLocks noGrp="1"/>
          </p:cNvSpPr>
          <p:nvPr>
            <p:ph idx="1"/>
          </p:nvPr>
        </p:nvSpPr>
        <p:spPr>
          <a:xfrm>
            <a:off x="5358049" y="1646248"/>
            <a:ext cx="6172200" cy="4324985"/>
          </a:xfrm>
        </p:spPr>
        <p:txBody>
          <a:bodyPr>
            <a:normAutofit/>
          </a:bodyPr>
          <a:lstStyle/>
          <a:p>
            <a:pPr marL="0" indent="0">
              <a:buNone/>
            </a:pPr>
            <a:endParaRPr lang="sv-FI" sz="2800" dirty="0"/>
          </a:p>
          <a:p>
            <a:r>
              <a:rPr lang="sv-FI" sz="2800" dirty="0"/>
              <a:t>Både studerande och lärare läser 1h per dag, timmen är schemalagd i Wilma</a:t>
            </a:r>
          </a:p>
          <a:p>
            <a:pPr marL="0" indent="0">
              <a:buNone/>
            </a:pPr>
            <a:endParaRPr lang="sv-FI" sz="2800" dirty="0"/>
          </a:p>
          <a:p>
            <a:r>
              <a:rPr lang="sv-FI" sz="2800" dirty="0"/>
              <a:t>Läsveckan infaller samtidigt som den Nordiska litteraturveckan</a:t>
            </a:r>
          </a:p>
          <a:p>
            <a:pPr marL="0" indent="0">
              <a:buNone/>
            </a:pPr>
            <a:endParaRPr lang="sv-FI" sz="2800" dirty="0"/>
          </a:p>
          <a:p>
            <a:r>
              <a:rPr lang="sv-FI" sz="2800" dirty="0"/>
              <a:t>Årets tema för litteraturveckan är ”Samhörighet i Norden”</a:t>
            </a:r>
          </a:p>
        </p:txBody>
      </p:sp>
      <p:pic>
        <p:nvPicPr>
          <p:cNvPr id="5" name="Bildobjekt 4">
            <a:extLst>
              <a:ext uri="{FF2B5EF4-FFF2-40B4-BE49-F238E27FC236}">
                <a16:creationId xmlns:a16="http://schemas.microsoft.com/office/drawing/2014/main" id="{A44CC169-F0C0-4675-885B-D4F3BCA9289A}"/>
              </a:ext>
            </a:extLst>
          </p:cNvPr>
          <p:cNvPicPr>
            <a:picLocks noChangeAspect="1"/>
          </p:cNvPicPr>
          <p:nvPr/>
        </p:nvPicPr>
        <p:blipFill>
          <a:blip r:embed="rId2"/>
          <a:stretch>
            <a:fillRect/>
          </a:stretch>
        </p:blipFill>
        <p:spPr>
          <a:xfrm>
            <a:off x="998319" y="2315491"/>
            <a:ext cx="2749534" cy="2749534"/>
          </a:xfrm>
          <a:prstGeom prst="rect">
            <a:avLst/>
          </a:prstGeom>
        </p:spPr>
      </p:pic>
      <p:sp>
        <p:nvSpPr>
          <p:cNvPr id="7" name="textruta 6">
            <a:extLst>
              <a:ext uri="{FF2B5EF4-FFF2-40B4-BE49-F238E27FC236}">
                <a16:creationId xmlns:a16="http://schemas.microsoft.com/office/drawing/2014/main" id="{FE3EBD68-2718-4A3C-B044-CB14FC28D660}"/>
              </a:ext>
            </a:extLst>
          </p:cNvPr>
          <p:cNvSpPr txBox="1"/>
          <p:nvPr/>
        </p:nvSpPr>
        <p:spPr>
          <a:xfrm>
            <a:off x="998319" y="5323116"/>
            <a:ext cx="3540192" cy="830997"/>
          </a:xfrm>
          <a:prstGeom prst="rect">
            <a:avLst/>
          </a:prstGeom>
          <a:noFill/>
        </p:spPr>
        <p:txBody>
          <a:bodyPr wrap="square">
            <a:spAutoFit/>
          </a:bodyPr>
          <a:lstStyle/>
          <a:p>
            <a:r>
              <a:rPr lang="sv-FI" sz="1600" dirty="0"/>
              <a:t>Här kan du läsa mer om Nordisk Litteraturvecka  https://www.nordisklitteratur.org/se/</a:t>
            </a:r>
          </a:p>
        </p:txBody>
      </p:sp>
    </p:spTree>
    <p:extLst>
      <p:ext uri="{BB962C8B-B14F-4D97-AF65-F5344CB8AC3E}">
        <p14:creationId xmlns:p14="http://schemas.microsoft.com/office/powerpoint/2010/main" val="136007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9CD02F-ADFA-41B3-AFCF-6DCFB12A50F4}"/>
              </a:ext>
            </a:extLst>
          </p:cNvPr>
          <p:cNvSpPr>
            <a:spLocks noGrp="1"/>
          </p:cNvSpPr>
          <p:nvPr>
            <p:ph type="title"/>
          </p:nvPr>
        </p:nvSpPr>
        <p:spPr>
          <a:xfrm>
            <a:off x="838199" y="365125"/>
            <a:ext cx="10787743" cy="1325563"/>
          </a:xfrm>
        </p:spPr>
        <p:txBody>
          <a:bodyPr/>
          <a:lstStyle/>
          <a:p>
            <a:r>
              <a:rPr lang="sv-FI" dirty="0"/>
              <a:t>Registrerade till Nordiska litteraturveckan 2025</a:t>
            </a:r>
          </a:p>
        </p:txBody>
      </p:sp>
      <p:pic>
        <p:nvPicPr>
          <p:cNvPr id="4" name="Bildobjekt 3">
            <a:extLst>
              <a:ext uri="{FF2B5EF4-FFF2-40B4-BE49-F238E27FC236}">
                <a16:creationId xmlns:a16="http://schemas.microsoft.com/office/drawing/2014/main" id="{072F8E8E-8781-4E04-8F54-E6E023D702AE}"/>
              </a:ext>
            </a:extLst>
          </p:cNvPr>
          <p:cNvPicPr>
            <a:picLocks noChangeAspect="1"/>
          </p:cNvPicPr>
          <p:nvPr/>
        </p:nvPicPr>
        <p:blipFill rotWithShape="1">
          <a:blip r:embed="rId2"/>
          <a:srcRect l="12107" t="50000" r="64750" b="21371"/>
          <a:stretch/>
        </p:blipFill>
        <p:spPr>
          <a:xfrm>
            <a:off x="1239707" y="1690688"/>
            <a:ext cx="9712586" cy="3754636"/>
          </a:xfrm>
          <a:prstGeom prst="rect">
            <a:avLst/>
          </a:prstGeom>
        </p:spPr>
      </p:pic>
      <p:sp>
        <p:nvSpPr>
          <p:cNvPr id="5" name="textruta 4">
            <a:extLst>
              <a:ext uri="{FF2B5EF4-FFF2-40B4-BE49-F238E27FC236}">
                <a16:creationId xmlns:a16="http://schemas.microsoft.com/office/drawing/2014/main" id="{4819AC7D-45C2-4783-ADFE-CFFE1C73A55F}"/>
              </a:ext>
            </a:extLst>
          </p:cNvPr>
          <p:cNvSpPr txBox="1"/>
          <p:nvPr/>
        </p:nvSpPr>
        <p:spPr>
          <a:xfrm>
            <a:off x="1280160" y="5682343"/>
            <a:ext cx="9653451" cy="369332"/>
          </a:xfrm>
          <a:prstGeom prst="rect">
            <a:avLst/>
          </a:prstGeom>
          <a:noFill/>
        </p:spPr>
        <p:txBody>
          <a:bodyPr wrap="square" rtlCol="0">
            <a:spAutoFit/>
          </a:bodyPr>
          <a:lstStyle/>
          <a:p>
            <a:r>
              <a:rPr lang="sv-FI" dirty="0"/>
              <a:t>I dagsläget är det alltså 29 åländska skolor som är med</a:t>
            </a:r>
          </a:p>
        </p:txBody>
      </p:sp>
    </p:spTree>
    <p:extLst>
      <p:ext uri="{BB962C8B-B14F-4D97-AF65-F5344CB8AC3E}">
        <p14:creationId xmlns:p14="http://schemas.microsoft.com/office/powerpoint/2010/main" val="318886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4F447-FBDC-4EA4-A0B8-8DE0A2F021E3}"/>
              </a:ext>
            </a:extLst>
          </p:cNvPr>
          <p:cNvSpPr>
            <a:spLocks noGrp="1"/>
          </p:cNvSpPr>
          <p:nvPr>
            <p:ph type="title"/>
          </p:nvPr>
        </p:nvSpPr>
        <p:spPr/>
        <p:txBody>
          <a:bodyPr/>
          <a:lstStyle/>
          <a:p>
            <a:r>
              <a:rPr lang="sv-FI" dirty="0"/>
              <a:t>   Hur funkar det</a:t>
            </a:r>
          </a:p>
        </p:txBody>
      </p:sp>
      <p:sp>
        <p:nvSpPr>
          <p:cNvPr id="3" name="Platshållare för innehåll 2">
            <a:extLst>
              <a:ext uri="{FF2B5EF4-FFF2-40B4-BE49-F238E27FC236}">
                <a16:creationId xmlns:a16="http://schemas.microsoft.com/office/drawing/2014/main" id="{714240C5-D92A-4BE2-8540-56B1064C9F1E}"/>
              </a:ext>
            </a:extLst>
          </p:cNvPr>
          <p:cNvSpPr>
            <a:spLocks noGrp="1"/>
          </p:cNvSpPr>
          <p:nvPr>
            <p:ph idx="1"/>
          </p:nvPr>
        </p:nvSpPr>
        <p:spPr>
          <a:xfrm>
            <a:off x="4245430" y="2216626"/>
            <a:ext cx="7537268" cy="3493136"/>
          </a:xfrm>
        </p:spPr>
        <p:txBody>
          <a:bodyPr>
            <a:normAutofit/>
          </a:bodyPr>
          <a:lstStyle/>
          <a:p>
            <a:r>
              <a:rPr lang="sv-FI" sz="2800" dirty="0"/>
              <a:t>Ni tar med er en fysisk bok till skolan hela vecka46, med start den 10 november</a:t>
            </a:r>
          </a:p>
          <a:p>
            <a:pPr marL="0" indent="0">
              <a:buNone/>
            </a:pPr>
            <a:endParaRPr lang="sv-FI" sz="2800" dirty="0"/>
          </a:p>
          <a:p>
            <a:r>
              <a:rPr lang="sv-FI" sz="2800" dirty="0"/>
              <a:t>Saknar du bok, låna från skolansbibliotek</a:t>
            </a:r>
          </a:p>
          <a:p>
            <a:pPr marL="0" indent="0">
              <a:buNone/>
            </a:pPr>
            <a:r>
              <a:rPr lang="sv-FI" sz="2800" dirty="0"/>
              <a:t> </a:t>
            </a:r>
          </a:p>
          <a:p>
            <a:r>
              <a:rPr lang="sv-FI" sz="2800" dirty="0"/>
              <a:t>Istället för lektion läser vi i tystnad 1 h per dag</a:t>
            </a:r>
          </a:p>
        </p:txBody>
      </p:sp>
      <p:pic>
        <p:nvPicPr>
          <p:cNvPr id="5" name="Bildobjekt 4">
            <a:extLst>
              <a:ext uri="{FF2B5EF4-FFF2-40B4-BE49-F238E27FC236}">
                <a16:creationId xmlns:a16="http://schemas.microsoft.com/office/drawing/2014/main" id="{966E9D62-C567-4F78-9698-9F89E41ABE1D}"/>
              </a:ext>
            </a:extLst>
          </p:cNvPr>
          <p:cNvPicPr>
            <a:picLocks noChangeAspect="1"/>
          </p:cNvPicPr>
          <p:nvPr/>
        </p:nvPicPr>
        <p:blipFill>
          <a:blip r:embed="rId2"/>
          <a:stretch>
            <a:fillRect/>
          </a:stretch>
        </p:blipFill>
        <p:spPr>
          <a:xfrm>
            <a:off x="1024060" y="2414675"/>
            <a:ext cx="2751105" cy="2751105"/>
          </a:xfrm>
          <a:prstGeom prst="rect">
            <a:avLst/>
          </a:prstGeom>
        </p:spPr>
      </p:pic>
      <p:sp>
        <p:nvSpPr>
          <p:cNvPr id="4" name="Platshållare för text 3">
            <a:extLst>
              <a:ext uri="{FF2B5EF4-FFF2-40B4-BE49-F238E27FC236}">
                <a16:creationId xmlns:a16="http://schemas.microsoft.com/office/drawing/2014/main" id="{395C95A1-F157-4065-8822-F1F188413043}"/>
              </a:ext>
            </a:extLst>
          </p:cNvPr>
          <p:cNvSpPr>
            <a:spLocks noGrp="1"/>
          </p:cNvSpPr>
          <p:nvPr>
            <p:ph type="body" sz="half" idx="2"/>
          </p:nvPr>
        </p:nvSpPr>
        <p:spPr/>
        <p:txBody>
          <a:bodyPr/>
          <a:lstStyle/>
          <a:p>
            <a:r>
              <a:rPr lang="sv-FI" dirty="0"/>
              <a:t> </a:t>
            </a:r>
          </a:p>
          <a:p>
            <a:r>
              <a:rPr lang="sv-FI" dirty="0"/>
              <a:t>   </a:t>
            </a:r>
          </a:p>
        </p:txBody>
      </p:sp>
    </p:spTree>
    <p:extLst>
      <p:ext uri="{BB962C8B-B14F-4D97-AF65-F5344CB8AC3E}">
        <p14:creationId xmlns:p14="http://schemas.microsoft.com/office/powerpoint/2010/main" val="323305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B3AFEF0-31D0-4E59-9AE5-237AA96557ED}"/>
              </a:ext>
            </a:extLst>
          </p:cNvPr>
          <p:cNvSpPr txBox="1"/>
          <p:nvPr/>
        </p:nvSpPr>
        <p:spPr>
          <a:xfrm>
            <a:off x="679270" y="1038396"/>
            <a:ext cx="10554788" cy="5355312"/>
          </a:xfrm>
          <a:prstGeom prst="rect">
            <a:avLst/>
          </a:prstGeom>
          <a:noFill/>
        </p:spPr>
        <p:txBody>
          <a:bodyPr wrap="square">
            <a:spAutoFit/>
          </a:bodyPr>
          <a:lstStyle/>
          <a:p>
            <a:r>
              <a:rPr lang="sv-FI" b="1" dirty="0"/>
              <a:t>Läsning är rogivande och minskar stress </a:t>
            </a:r>
          </a:p>
          <a:p>
            <a:r>
              <a:rPr lang="sv-FI" dirty="0"/>
              <a:t>Att läsa en fysisk bok hjälper oss att koppla bort från skärmar och det ständiga informationsflödet. Studier visar att läsning kan sänka stressnivåerna, förbättra koncentrationen och ge en känsla av lugn – något som många unga behöver i en hektisk vardag.</a:t>
            </a:r>
          </a:p>
          <a:p>
            <a:r>
              <a:rPr lang="sv-FI" dirty="0"/>
              <a:t> </a:t>
            </a:r>
          </a:p>
          <a:p>
            <a:r>
              <a:rPr lang="sv-FI" b="1" dirty="0"/>
              <a:t>Läsning stärker ordförrådet och kritiskt tänkande </a:t>
            </a:r>
          </a:p>
          <a:p>
            <a:r>
              <a:rPr lang="sv-FI" dirty="0"/>
              <a:t>Ju mer vi läser, desto fler ord och uttryck lär vi oss. Ett rikt ordförråd och förmågan att förstå komplexa texter är avgörande för att klara skolarbetet och för att kunna delta i samhällsdebatten. </a:t>
            </a:r>
          </a:p>
          <a:p>
            <a:endParaRPr lang="sv-FI" dirty="0"/>
          </a:p>
          <a:p>
            <a:r>
              <a:rPr lang="sv-FI" b="1" dirty="0"/>
              <a:t>Böcker ger en djupare förståelse än digitalt innehåll </a:t>
            </a:r>
          </a:p>
          <a:p>
            <a:r>
              <a:rPr lang="sv-FI" dirty="0"/>
              <a:t>Till skillnad från snabba inlägg på sociala medier eller korta nyhetsartiklar, kräver böcker en längre uppmärksamhetsspann. De ger läsaren möjlighet att fördjupa sig i ämnen, utveckla empati genom skönlitteratur och analysera olika perspektiv. </a:t>
            </a:r>
          </a:p>
          <a:p>
            <a:endParaRPr lang="sv-FI" dirty="0"/>
          </a:p>
          <a:p>
            <a:r>
              <a:rPr lang="sv-FI" b="1" dirty="0"/>
              <a:t>En fysisk bok hjälper hjärnan att fokusera bättre </a:t>
            </a:r>
          </a:p>
          <a:p>
            <a:r>
              <a:rPr lang="sv-FI" dirty="0"/>
              <a:t>När vi läser på en skärm finns det ofta distraktioner, som notiser och länkar, vilket gör att vi hoppar mellan olika innehåll. En fysisk bok låter oss fokusera på berättelsen eller ämnet i en ostörd miljö, vilket förbättrar både förståelsen och minnet av det vi läser. </a:t>
            </a:r>
          </a:p>
          <a:p>
            <a:r>
              <a:rPr lang="sv-FI" dirty="0"/>
              <a:t> </a:t>
            </a:r>
          </a:p>
        </p:txBody>
      </p:sp>
    </p:spTree>
    <p:extLst>
      <p:ext uri="{BB962C8B-B14F-4D97-AF65-F5344CB8AC3E}">
        <p14:creationId xmlns:p14="http://schemas.microsoft.com/office/powerpoint/2010/main" val="165975044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339</Words>
  <Application>Microsoft Office PowerPoint</Application>
  <PresentationFormat>Bredbild</PresentationFormat>
  <Paragraphs>32</Paragraphs>
  <Slides>5</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Calibri Light</vt:lpstr>
      <vt:lpstr>Times New Roman</vt:lpstr>
      <vt:lpstr>Office-tema</vt:lpstr>
      <vt:lpstr>PowerPoint-presentation</vt:lpstr>
      <vt:lpstr>Vad är läsveckan?</vt:lpstr>
      <vt:lpstr>Registrerade till Nordiska litteraturveckan 2025</vt:lpstr>
      <vt:lpstr>   Hur funkar det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Susanne Schütt</dc:creator>
  <cp:lastModifiedBy>Susanne Schütt</cp:lastModifiedBy>
  <cp:revision>4</cp:revision>
  <dcterms:created xsi:type="dcterms:W3CDTF">2025-10-28T12:34:13Z</dcterms:created>
  <dcterms:modified xsi:type="dcterms:W3CDTF">2025-10-28T12:58:35Z</dcterms:modified>
</cp:coreProperties>
</file>