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4" r:id="rId6"/>
    <p:sldMasterId id="2147483656" r:id="rId7"/>
    <p:sldMasterId id="2147483658" r:id="rId8"/>
  </p:sldMasterIdLst>
  <p:notesMasterIdLst>
    <p:notesMasterId r:id="rId31"/>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9" r:id="rId21"/>
    <p:sldId id="270" r:id="rId22"/>
    <p:sldId id="271" r:id="rId23"/>
    <p:sldId id="272" r:id="rId24"/>
    <p:sldId id="273" r:id="rId25"/>
    <p:sldId id="274" r:id="rId26"/>
    <p:sldId id="275" r:id="rId27"/>
    <p:sldId id="276" r:id="rId28"/>
    <p:sldId id="277" r:id="rId29"/>
    <p:sldId id="278" r:id="rId30"/>
  </p:sldIdLst>
  <p:sldSz cx="9144000" cy="6858000" type="screen4x3"/>
  <p:notesSz cx="6797675" cy="9926638"/>
  <p:embeddedFontLst>
    <p:embeddedFont>
      <p:font typeface="Arial Narrow" panose="020B060602020203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7">
          <p15:clr>
            <a:srgbClr val="000000"/>
          </p15:clr>
        </p15:guide>
        <p15:guide id="2" pos="2141">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Yj6hVIiuK25v4duhWVfVWEC70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80"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8.fntdata"/><Relationship Id="rId21" Type="http://schemas.openxmlformats.org/officeDocument/2006/relationships/slide" Target="slides/slide13.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1275" y="0"/>
            <a:ext cx="2946400" cy="49688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9750"/>
            <a:ext cx="2946400" cy="49688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2: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4: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6: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6:notes"/>
          <p:cNvSpPr txBox="1"/>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8: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20: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0:notes"/>
          <p:cNvSpPr txBox="1"/>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48" name="Google Shape;48;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2: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2: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 name="Google Shape;5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4: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 name="Google Shape;64;p4:notes"/>
          <p:cNvSpPr txBox="1"/>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0" name="Google Shape;7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6: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7" name="Google Shape;77;p6:notes"/>
          <p:cNvSpPr txBox="1"/>
          <p:nvPr/>
        </p:nvSpPr>
        <p:spPr>
          <a:xfrm>
            <a:off x="3851275" y="9429750"/>
            <a:ext cx="2946400" cy="49688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3" name="Google Shape;83;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9" name="Google Shape;89;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06462" y="4716462"/>
            <a:ext cx="4984750" cy="446563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6200" y="3429000"/>
            <a:ext cx="9296400" cy="990600"/>
          </a:xfrm>
          <a:prstGeom prst="rect">
            <a:avLst/>
          </a:prstGeom>
          <a:solidFill>
            <a:srgbClr val="00246C"/>
          </a:solidFill>
          <a:ln>
            <a:noFill/>
          </a:ln>
          <a:effectLst>
            <a:outerShdw blurRad="57150" dist="50800" dir="2700000" algn="tl" rotWithShape="0">
              <a:srgbClr val="000000">
                <a:alpha val="40000"/>
              </a:srgbClr>
            </a:outerShdw>
          </a:effectLst>
        </p:spPr>
        <p:txBody>
          <a:bodyPr spcFirstLastPara="1" wrap="square" lIns="548625" tIns="0" rIns="0" bIns="91425" anchor="b"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7"/>
          <p:cNvSpPr txBox="1">
            <a:spLocks noGrp="1"/>
          </p:cNvSpPr>
          <p:nvPr>
            <p:ph type="subTitle" idx="1"/>
          </p:nvPr>
        </p:nvSpPr>
        <p:spPr>
          <a:xfrm>
            <a:off x="533400" y="4611744"/>
            <a:ext cx="6400800" cy="950856"/>
          </a:xfrm>
          <a:prstGeom prst="rect">
            <a:avLst/>
          </a:prstGeom>
          <a:noFill/>
          <a:ln>
            <a:noFill/>
          </a:ln>
        </p:spPr>
        <p:txBody>
          <a:bodyPr spcFirstLastPara="1" wrap="square" lIns="0" tIns="0" rIns="0" bIns="0" anchor="t" anchorCtr="0">
            <a:normAutofit/>
          </a:bodyPr>
          <a:lstStyle>
            <a:lvl1pPr marR="0" lvl="0" algn="l" rtl="0">
              <a:lnSpc>
                <a:spcPct val="100000"/>
              </a:lnSpc>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R="0" lvl="1" algn="ctr" rtl="0">
              <a:lnSpc>
                <a:spcPct val="100000"/>
              </a:lnSpc>
              <a:spcBef>
                <a:spcPts val="560"/>
              </a:spcBef>
              <a:spcAft>
                <a:spcPts val="0"/>
              </a:spcAft>
              <a:buClr>
                <a:srgbClr val="B7B2AE"/>
              </a:buClr>
              <a:buSzPts val="2800"/>
              <a:buFont typeface="Arial"/>
              <a:buNone/>
              <a:defRPr sz="2800" b="0" i="0" u="none" strike="noStrike" cap="none">
                <a:solidFill>
                  <a:srgbClr val="B7B2AE"/>
                </a:solidFill>
                <a:latin typeface="Calibri"/>
                <a:ea typeface="Calibri"/>
                <a:cs typeface="Calibri"/>
                <a:sym typeface="Calibri"/>
              </a:defRPr>
            </a:lvl2pPr>
            <a:lvl3pPr marR="0" lvl="2" algn="ctr" rtl="0">
              <a:lnSpc>
                <a:spcPct val="100000"/>
              </a:lnSpc>
              <a:spcBef>
                <a:spcPts val="480"/>
              </a:spcBef>
              <a:spcAft>
                <a:spcPts val="0"/>
              </a:spcAft>
              <a:buClr>
                <a:srgbClr val="B7B2AE"/>
              </a:buClr>
              <a:buSzPts val="2400"/>
              <a:buFont typeface="Arial"/>
              <a:buNone/>
              <a:defRPr sz="2400" b="0" i="0" u="none" strike="noStrike" cap="none">
                <a:solidFill>
                  <a:srgbClr val="B7B2AE"/>
                </a:solidFill>
                <a:latin typeface="Calibri"/>
                <a:ea typeface="Calibri"/>
                <a:cs typeface="Calibri"/>
                <a:sym typeface="Calibri"/>
              </a:defRPr>
            </a:lvl3pPr>
            <a:lvl4pPr marR="0" lvl="3"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4pPr>
            <a:lvl5pPr marR="0" lvl="4"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5pPr>
            <a:lvl6pPr marR="0" lvl="5"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6pPr>
            <a:lvl7pPr marR="0" lvl="6"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7pPr>
            <a:lvl8pPr marR="0" lvl="7"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8pPr>
            <a:lvl9pPr marR="0" lvl="8"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29"/>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1pPr>
            <a:lvl2pPr marL="914400" marR="0" lvl="1" indent="-393700" algn="l" rtl="0">
              <a:lnSpc>
                <a:spcPct val="100000"/>
              </a:lnSpc>
              <a:spcBef>
                <a:spcPts val="520"/>
              </a:spcBef>
              <a:spcAft>
                <a:spcPts val="0"/>
              </a:spcAft>
              <a:buClr>
                <a:srgbClr val="FFFFFF"/>
              </a:buClr>
              <a:buSzPts val="2600"/>
              <a:buFont typeface="Arial"/>
              <a:buChar char="–"/>
              <a:defRPr sz="2600" b="0" i="0" u="none" strike="noStrike" cap="none">
                <a:solidFill>
                  <a:srgbClr val="FFFFFF"/>
                </a:solidFill>
                <a:latin typeface="Georgia"/>
                <a:ea typeface="Georgia"/>
                <a:cs typeface="Georgia"/>
                <a:sym typeface="Georgia"/>
              </a:defRPr>
            </a:lvl2pPr>
            <a:lvl3pPr marL="1371600" marR="0" lvl="2" indent="-368300" algn="l" rtl="0">
              <a:lnSpc>
                <a:spcPct val="100000"/>
              </a:lnSpc>
              <a:spcBef>
                <a:spcPts val="440"/>
              </a:spcBef>
              <a:spcAft>
                <a:spcPts val="0"/>
              </a:spcAft>
              <a:buClr>
                <a:srgbClr val="FFFFFF"/>
              </a:buClr>
              <a:buSzPts val="2200"/>
              <a:buFont typeface="Arial"/>
              <a:buChar char="•"/>
              <a:defRPr sz="2200" b="0" i="0" u="none" strike="noStrike" cap="none">
                <a:solidFill>
                  <a:srgbClr val="FFFFFF"/>
                </a:solidFill>
                <a:latin typeface="Georgia"/>
                <a:ea typeface="Georgia"/>
                <a:cs typeface="Georgia"/>
                <a:sym typeface="Georgia"/>
              </a:defRPr>
            </a:lvl3pPr>
            <a:lvl4pPr marL="1828800" marR="0" lvl="3" indent="-342900" algn="l" rtl="0">
              <a:lnSpc>
                <a:spcPct val="100000"/>
              </a:lnSpc>
              <a:spcBef>
                <a:spcPts val="360"/>
              </a:spcBef>
              <a:spcAft>
                <a:spcPts val="0"/>
              </a:spcAft>
              <a:buClr>
                <a:srgbClr val="FFFFFF"/>
              </a:buClr>
              <a:buSzPts val="1800"/>
              <a:buFont typeface="Arial"/>
              <a:buChar char="–"/>
              <a:defRPr sz="1800" b="0" i="0" u="none" strike="noStrike" cap="none">
                <a:solidFill>
                  <a:srgbClr val="FFFFFF"/>
                </a:solidFill>
                <a:latin typeface="Georgia"/>
                <a:ea typeface="Georgia"/>
                <a:cs typeface="Georgia"/>
                <a:sym typeface="Georgia"/>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1"/>
        <p:cNvGrpSpPr/>
        <p:nvPr/>
      </p:nvGrpSpPr>
      <p:grpSpPr>
        <a:xfrm>
          <a:off x="0" y="0"/>
          <a:ext cx="0" cy="0"/>
          <a:chOff x="0" y="0"/>
          <a:chExt cx="0" cy="0"/>
        </a:xfrm>
      </p:grpSpPr>
      <p:sp>
        <p:nvSpPr>
          <p:cNvPr id="32" name="Google Shape;32;p31"/>
          <p:cNvSpPr txBox="1">
            <a:spLocks noGrp="1"/>
          </p:cNvSpPr>
          <p:nvPr>
            <p:ph type="ctrTitle"/>
          </p:nvPr>
        </p:nvSpPr>
        <p:spPr>
          <a:xfrm>
            <a:off x="152400" y="2667000"/>
            <a:ext cx="8839200" cy="16002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0" name="Google Shape;40;p35"/>
          <p:cNvSpPr txBox="1">
            <a:spLocks noGrp="1"/>
          </p:cNvSpPr>
          <p:nvPr>
            <p:ph type="body" idx="1"/>
          </p:nvPr>
        </p:nvSpPr>
        <p:spPr>
          <a:xfrm>
            <a:off x="457200" y="1219200"/>
            <a:ext cx="82296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1pPr>
            <a:lvl2pPr marL="914400" marR="0" lvl="1" indent="-393700" algn="l" rtl="0">
              <a:lnSpc>
                <a:spcPct val="100000"/>
              </a:lnSpc>
              <a:spcBef>
                <a:spcPts val="520"/>
              </a:spcBef>
              <a:spcAft>
                <a:spcPts val="0"/>
              </a:spcAft>
              <a:buClr>
                <a:srgbClr val="FFFFFF"/>
              </a:buClr>
              <a:buSzPts val="2600"/>
              <a:buFont typeface="Arial"/>
              <a:buChar char="–"/>
              <a:defRPr sz="2600" b="0" i="0" u="none" strike="noStrike" cap="none">
                <a:solidFill>
                  <a:srgbClr val="FFFFFF"/>
                </a:solidFill>
                <a:latin typeface="Georgia"/>
                <a:ea typeface="Georgia"/>
                <a:cs typeface="Georgia"/>
                <a:sym typeface="Georgia"/>
              </a:defRPr>
            </a:lvl2pPr>
            <a:lvl3pPr marL="1371600" marR="0" lvl="2" indent="-368300" algn="l" rtl="0">
              <a:lnSpc>
                <a:spcPct val="100000"/>
              </a:lnSpc>
              <a:spcBef>
                <a:spcPts val="440"/>
              </a:spcBef>
              <a:spcAft>
                <a:spcPts val="0"/>
              </a:spcAft>
              <a:buClr>
                <a:srgbClr val="FFFFFF"/>
              </a:buClr>
              <a:buSzPts val="2200"/>
              <a:buFont typeface="Arial"/>
              <a:buChar char="•"/>
              <a:defRPr sz="2200" b="0" i="0" u="none" strike="noStrike" cap="none">
                <a:solidFill>
                  <a:srgbClr val="FFFFFF"/>
                </a:solidFill>
                <a:latin typeface="Georgia"/>
                <a:ea typeface="Georgia"/>
                <a:cs typeface="Georgia"/>
                <a:sym typeface="Georgia"/>
              </a:defRPr>
            </a:lvl3pPr>
            <a:lvl4pPr marL="1828800" marR="0" lvl="3" indent="-342900" algn="l" rtl="0">
              <a:lnSpc>
                <a:spcPct val="100000"/>
              </a:lnSpc>
              <a:spcBef>
                <a:spcPts val="360"/>
              </a:spcBef>
              <a:spcAft>
                <a:spcPts val="0"/>
              </a:spcAft>
              <a:buClr>
                <a:srgbClr val="FFFFFF"/>
              </a:buClr>
              <a:buSzPts val="1800"/>
              <a:buFont typeface="Arial"/>
              <a:buChar char="–"/>
              <a:defRPr sz="1800" b="0" i="0" u="none" strike="noStrike" cap="none">
                <a:solidFill>
                  <a:srgbClr val="FFFFFF"/>
                </a:solidFill>
                <a:latin typeface="Georgia"/>
                <a:ea typeface="Georgia"/>
                <a:cs typeface="Georgia"/>
                <a:sym typeface="Georgia"/>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3">
            <a:alphaModFix/>
          </a:blip>
          <a:srcRect/>
          <a:stretch/>
        </p:blipFill>
        <p:spPr>
          <a:xfrm>
            <a:off x="458787" y="6165850"/>
            <a:ext cx="1216025" cy="457200"/>
          </a:xfrm>
          <a:prstGeom prst="rect">
            <a:avLst/>
          </a:prstGeom>
          <a:noFill/>
          <a:ln>
            <a:noFill/>
          </a:ln>
        </p:spPr>
      </p:pic>
      <p:sp>
        <p:nvSpPr>
          <p:cNvPr id="3" name="TextBox 2">
            <a:extLst>
              <a:ext uri="{FF2B5EF4-FFF2-40B4-BE49-F238E27FC236}">
                <a16:creationId xmlns:a16="http://schemas.microsoft.com/office/drawing/2014/main" id="{AE976732-69A4-91F3-8C3D-9584DBE338DB}"/>
              </a:ext>
            </a:extLst>
          </p:cNvPr>
          <p:cNvSpPr txBox="1"/>
          <p:nvPr userDrawn="1">
            <p:extLst>
              <p:ext uri="{1162E1C5-73C7-4A58-AE30-91384D911F3F}">
                <p184:classification xmlns:p184="http://schemas.microsoft.com/office/powerpoint/2018/4/main" val="hdr"/>
              </p:ext>
            </p:extLst>
          </p:nvPr>
        </p:nvSpPr>
        <p:spPr>
          <a:xfrm>
            <a:off x="3833813" y="63500"/>
            <a:ext cx="1511300" cy="182880"/>
          </a:xfrm>
          <a:prstGeom prst="rect">
            <a:avLst/>
          </a:prstGeom>
        </p:spPr>
        <p:txBody>
          <a:bodyPr horzOverflow="overflow" lIns="0" tIns="0" rIns="0" bIns="0">
            <a:spAutoFit/>
          </a:bodyPr>
          <a:lstStyle/>
          <a:p>
            <a:pPr algn="l"/>
            <a:r>
              <a:rPr lang="fi-FI" sz="1200">
                <a:solidFill>
                  <a:srgbClr val="009430">
                    <a:alpha val="50000"/>
                  </a:srgbClr>
                </a:solidFill>
                <a:latin typeface="Calibri" panose="020F0502020204030204" pitchFamily="34" charset="0"/>
                <a:ea typeface="Calibri" panose="020F0502020204030204" pitchFamily="34" charset="0"/>
                <a:cs typeface="Calibri" panose="020F0502020204030204" pitchFamily="34" charset="0"/>
              </a:rPr>
              <a:t>▧ FINAVIAN AINEISTOA</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12"/>
        <p:cNvGrpSpPr/>
        <p:nvPr/>
      </p:nvGrpSpPr>
      <p:grpSpPr>
        <a:xfrm>
          <a:off x="0" y="0"/>
          <a:ext cx="0" cy="0"/>
          <a:chOff x="0" y="0"/>
          <a:chExt cx="0" cy="0"/>
        </a:xfrm>
      </p:grpSpPr>
      <p:pic>
        <p:nvPicPr>
          <p:cNvPr id="13" name="Google Shape;13;p26"/>
          <p:cNvPicPr preferRelativeResize="0"/>
          <p:nvPr/>
        </p:nvPicPr>
        <p:blipFill rotWithShape="1">
          <a:blip r:embed="rId5">
            <a:alphaModFix/>
          </a:blip>
          <a:srcRect/>
          <a:stretch/>
        </p:blipFill>
        <p:spPr>
          <a:xfrm>
            <a:off x="458787" y="6165850"/>
            <a:ext cx="1216025" cy="457200"/>
          </a:xfrm>
          <a:prstGeom prst="rect">
            <a:avLst/>
          </a:prstGeom>
          <a:noFill/>
          <a:ln>
            <a:noFill/>
          </a:ln>
        </p:spPr>
      </p:pic>
      <p:pic>
        <p:nvPicPr>
          <p:cNvPr id="14" name="Google Shape;14;p26"/>
          <p:cNvPicPr preferRelativeResize="0"/>
          <p:nvPr/>
        </p:nvPicPr>
        <p:blipFill rotWithShape="1">
          <a:blip r:embed="rId6">
            <a:alphaModFix/>
          </a:blip>
          <a:srcRect/>
          <a:stretch/>
        </p:blipFill>
        <p:spPr>
          <a:xfrm>
            <a:off x="5562600" y="152400"/>
            <a:ext cx="3124200" cy="3124200"/>
          </a:xfrm>
          <a:prstGeom prst="rect">
            <a:avLst/>
          </a:prstGeom>
          <a:noFill/>
          <a:ln>
            <a:noFill/>
          </a:ln>
        </p:spPr>
      </p:pic>
      <p:sp>
        <p:nvSpPr>
          <p:cNvPr id="3" name="TextBox 2">
            <a:extLst>
              <a:ext uri="{FF2B5EF4-FFF2-40B4-BE49-F238E27FC236}">
                <a16:creationId xmlns:a16="http://schemas.microsoft.com/office/drawing/2014/main" id="{B2517C0B-B5A6-9CC1-983A-D0D0B042AD32}"/>
              </a:ext>
            </a:extLst>
          </p:cNvPr>
          <p:cNvSpPr txBox="1"/>
          <p:nvPr userDrawn="1">
            <p:extLst>
              <p:ext uri="{1162E1C5-73C7-4A58-AE30-91384D911F3F}">
                <p184:classification xmlns:p184="http://schemas.microsoft.com/office/powerpoint/2018/4/main" val="hdr"/>
              </p:ext>
            </p:extLst>
          </p:nvPr>
        </p:nvSpPr>
        <p:spPr>
          <a:xfrm>
            <a:off x="3833813" y="63500"/>
            <a:ext cx="1511300" cy="182880"/>
          </a:xfrm>
          <a:prstGeom prst="rect">
            <a:avLst/>
          </a:prstGeom>
        </p:spPr>
        <p:txBody>
          <a:bodyPr horzOverflow="overflow" lIns="0" tIns="0" rIns="0" bIns="0">
            <a:spAutoFit/>
          </a:bodyPr>
          <a:lstStyle/>
          <a:p>
            <a:pPr algn="l"/>
            <a:r>
              <a:rPr lang="fi-FI" sz="1200">
                <a:solidFill>
                  <a:srgbClr val="009430">
                    <a:alpha val="50000"/>
                  </a:srgbClr>
                </a:solidFill>
                <a:latin typeface="Calibri" panose="020F0502020204030204" pitchFamily="34" charset="0"/>
                <a:ea typeface="Calibri" panose="020F0502020204030204" pitchFamily="34" charset="0"/>
                <a:cs typeface="Calibri" panose="020F0502020204030204" pitchFamily="34" charset="0"/>
              </a:rPr>
              <a:t>▧ FINAVIAN AINEISTOA</a:t>
            </a: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20"/>
        <p:cNvGrpSpPr/>
        <p:nvPr/>
      </p:nvGrpSpPr>
      <p:grpSpPr>
        <a:xfrm>
          <a:off x="0" y="0"/>
          <a:ext cx="0" cy="0"/>
          <a:chOff x="0" y="0"/>
          <a:chExt cx="0" cy="0"/>
        </a:xfrm>
      </p:grpSpPr>
      <p:pic>
        <p:nvPicPr>
          <p:cNvPr id="21" name="Google Shape;21;p28"/>
          <p:cNvPicPr preferRelativeResize="0"/>
          <p:nvPr/>
        </p:nvPicPr>
        <p:blipFill rotWithShape="1">
          <a:blip r:embed="rId3">
            <a:alphaModFix/>
          </a:blip>
          <a:srcRect/>
          <a:stretch/>
        </p:blipFill>
        <p:spPr>
          <a:xfrm>
            <a:off x="458787" y="6165850"/>
            <a:ext cx="1216025" cy="457200"/>
          </a:xfrm>
          <a:prstGeom prst="rect">
            <a:avLst/>
          </a:prstGeom>
          <a:noFill/>
          <a:ln>
            <a:noFill/>
          </a:ln>
        </p:spPr>
      </p:pic>
      <p:sp>
        <p:nvSpPr>
          <p:cNvPr id="22" name="Google Shape;22;p28"/>
          <p:cNvSpPr txBox="1"/>
          <p:nvPr/>
        </p:nvSpPr>
        <p:spPr>
          <a:xfrm>
            <a:off x="0" y="0"/>
            <a:ext cx="9144000" cy="6858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3" name="Google Shape;23;p28"/>
          <p:cNvSpPr txBox="1"/>
          <p:nvPr/>
        </p:nvSpPr>
        <p:spPr>
          <a:xfrm>
            <a:off x="-76200" y="457200"/>
            <a:ext cx="9296400" cy="533400"/>
          </a:xfrm>
          <a:prstGeom prst="rect">
            <a:avLst/>
          </a:prstGeom>
          <a:solidFill>
            <a:srgbClr val="00246C"/>
          </a:solidFill>
          <a:ln>
            <a:noFill/>
          </a:ln>
          <a:effectLst>
            <a:outerShdw blurRad="63500" dist="61087" dir="5400000">
              <a:srgbClr val="80808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E559DDF2-35C2-97B8-FD58-2D36164DA14A}"/>
              </a:ext>
            </a:extLst>
          </p:cNvPr>
          <p:cNvSpPr txBox="1"/>
          <p:nvPr userDrawn="1">
            <p:extLst>
              <p:ext uri="{1162E1C5-73C7-4A58-AE30-91384D911F3F}">
                <p184:classification xmlns:p184="http://schemas.microsoft.com/office/powerpoint/2018/4/main" val="hdr"/>
              </p:ext>
            </p:extLst>
          </p:nvPr>
        </p:nvSpPr>
        <p:spPr>
          <a:xfrm>
            <a:off x="3833813" y="63500"/>
            <a:ext cx="1511300" cy="182880"/>
          </a:xfrm>
          <a:prstGeom prst="rect">
            <a:avLst/>
          </a:prstGeom>
        </p:spPr>
        <p:txBody>
          <a:bodyPr horzOverflow="overflow" lIns="0" tIns="0" rIns="0" bIns="0">
            <a:spAutoFit/>
          </a:bodyPr>
          <a:lstStyle/>
          <a:p>
            <a:pPr algn="l"/>
            <a:r>
              <a:rPr lang="fi-FI" sz="1200">
                <a:solidFill>
                  <a:srgbClr val="009430">
                    <a:alpha val="50000"/>
                  </a:srgbClr>
                </a:solidFill>
                <a:latin typeface="Calibri" panose="020F0502020204030204" pitchFamily="34" charset="0"/>
                <a:ea typeface="Calibri" panose="020F0502020204030204" pitchFamily="34" charset="0"/>
                <a:cs typeface="Calibri" panose="020F0502020204030204" pitchFamily="34" charset="0"/>
              </a:rPr>
              <a:t>▧ FINAVIAN AINEISTOA</a:t>
            </a: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27"/>
        <p:cNvGrpSpPr/>
        <p:nvPr/>
      </p:nvGrpSpPr>
      <p:grpSpPr>
        <a:xfrm>
          <a:off x="0" y="0"/>
          <a:ext cx="0" cy="0"/>
          <a:chOff x="0" y="0"/>
          <a:chExt cx="0" cy="0"/>
        </a:xfrm>
      </p:grpSpPr>
      <p:pic>
        <p:nvPicPr>
          <p:cNvPr id="28" name="Google Shape;28;p30"/>
          <p:cNvPicPr preferRelativeResize="0"/>
          <p:nvPr/>
        </p:nvPicPr>
        <p:blipFill rotWithShape="1">
          <a:blip r:embed="rId3">
            <a:alphaModFix/>
          </a:blip>
          <a:srcRect/>
          <a:stretch/>
        </p:blipFill>
        <p:spPr>
          <a:xfrm>
            <a:off x="458787" y="6165850"/>
            <a:ext cx="1216025" cy="457200"/>
          </a:xfrm>
          <a:prstGeom prst="rect">
            <a:avLst/>
          </a:prstGeom>
          <a:noFill/>
          <a:ln>
            <a:noFill/>
          </a:ln>
        </p:spPr>
      </p:pic>
      <p:sp>
        <p:nvSpPr>
          <p:cNvPr id="29" name="Google Shape;29;p30"/>
          <p:cNvSpPr txBox="1"/>
          <p:nvPr/>
        </p:nvSpPr>
        <p:spPr>
          <a:xfrm>
            <a:off x="0" y="0"/>
            <a:ext cx="9144000" cy="6858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0" name="Google Shape;30;p30"/>
          <p:cNvSpPr txBox="1"/>
          <p:nvPr/>
        </p:nvSpPr>
        <p:spPr>
          <a:xfrm>
            <a:off x="-152400" y="2667000"/>
            <a:ext cx="9525000" cy="1600200"/>
          </a:xfrm>
          <a:prstGeom prst="rect">
            <a:avLst/>
          </a:prstGeom>
          <a:solidFill>
            <a:srgbClr val="00246C"/>
          </a:solidFill>
          <a:ln>
            <a:noFill/>
          </a:ln>
          <a:effectLst>
            <a:outerShdw blurRad="63500" dist="61087" dir="5400000">
              <a:srgbClr val="80808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80474171-1413-B595-8A69-4EE2CC173C5E}"/>
              </a:ext>
            </a:extLst>
          </p:cNvPr>
          <p:cNvSpPr txBox="1"/>
          <p:nvPr userDrawn="1">
            <p:extLst>
              <p:ext uri="{1162E1C5-73C7-4A58-AE30-91384D911F3F}">
                <p184:classification xmlns:p184="http://schemas.microsoft.com/office/powerpoint/2018/4/main" val="hdr"/>
              </p:ext>
            </p:extLst>
          </p:nvPr>
        </p:nvSpPr>
        <p:spPr>
          <a:xfrm>
            <a:off x="3833813" y="63500"/>
            <a:ext cx="1511300" cy="182880"/>
          </a:xfrm>
          <a:prstGeom prst="rect">
            <a:avLst/>
          </a:prstGeom>
        </p:spPr>
        <p:txBody>
          <a:bodyPr horzOverflow="overflow" lIns="0" tIns="0" rIns="0" bIns="0">
            <a:spAutoFit/>
          </a:bodyPr>
          <a:lstStyle/>
          <a:p>
            <a:pPr algn="l"/>
            <a:r>
              <a:rPr lang="fi-FI" sz="1200">
                <a:solidFill>
                  <a:srgbClr val="009430">
                    <a:alpha val="50000"/>
                  </a:srgbClr>
                </a:solidFill>
                <a:latin typeface="Calibri" panose="020F0502020204030204" pitchFamily="34" charset="0"/>
                <a:ea typeface="Calibri" panose="020F0502020204030204" pitchFamily="34" charset="0"/>
                <a:cs typeface="Calibri" panose="020F0502020204030204" pitchFamily="34" charset="0"/>
              </a:rPr>
              <a:t>▧ FINAVIAN AINEISTOA</a:t>
            </a: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33"/>
        <p:cNvGrpSpPr/>
        <p:nvPr/>
      </p:nvGrpSpPr>
      <p:grpSpPr>
        <a:xfrm>
          <a:off x="0" y="0"/>
          <a:ext cx="0" cy="0"/>
          <a:chOff x="0" y="0"/>
          <a:chExt cx="0" cy="0"/>
        </a:xfrm>
      </p:grpSpPr>
      <p:pic>
        <p:nvPicPr>
          <p:cNvPr id="34" name="Google Shape;34;p34"/>
          <p:cNvPicPr preferRelativeResize="0"/>
          <p:nvPr/>
        </p:nvPicPr>
        <p:blipFill rotWithShape="1">
          <a:blip r:embed="rId3">
            <a:alphaModFix/>
          </a:blip>
          <a:srcRect/>
          <a:stretch/>
        </p:blipFill>
        <p:spPr>
          <a:xfrm>
            <a:off x="458787" y="6165850"/>
            <a:ext cx="1216025" cy="457200"/>
          </a:xfrm>
          <a:prstGeom prst="rect">
            <a:avLst/>
          </a:prstGeom>
          <a:noFill/>
          <a:ln>
            <a:noFill/>
          </a:ln>
        </p:spPr>
      </p:pic>
      <p:pic>
        <p:nvPicPr>
          <p:cNvPr id="35" name="Google Shape;35;p34"/>
          <p:cNvPicPr preferRelativeResize="0"/>
          <p:nvPr/>
        </p:nvPicPr>
        <p:blipFill rotWithShape="1">
          <a:blip r:embed="rId4">
            <a:alphaModFix/>
          </a:blip>
          <a:srcRect/>
          <a:stretch/>
        </p:blipFill>
        <p:spPr>
          <a:xfrm>
            <a:off x="5562600" y="152400"/>
            <a:ext cx="3124200" cy="3124200"/>
          </a:xfrm>
          <a:prstGeom prst="rect">
            <a:avLst/>
          </a:prstGeom>
          <a:noFill/>
          <a:ln>
            <a:noFill/>
          </a:ln>
        </p:spPr>
      </p:pic>
      <p:sp>
        <p:nvSpPr>
          <p:cNvPr id="36" name="Google Shape;36;p34"/>
          <p:cNvSpPr txBox="1"/>
          <p:nvPr/>
        </p:nvSpPr>
        <p:spPr>
          <a:xfrm>
            <a:off x="0" y="0"/>
            <a:ext cx="9144000" cy="6858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7" name="Google Shape;37;p34"/>
          <p:cNvSpPr txBox="1"/>
          <p:nvPr/>
        </p:nvSpPr>
        <p:spPr>
          <a:xfrm>
            <a:off x="-76200" y="457200"/>
            <a:ext cx="9296400" cy="533400"/>
          </a:xfrm>
          <a:prstGeom prst="rect">
            <a:avLst/>
          </a:prstGeom>
          <a:solidFill>
            <a:srgbClr val="00246C"/>
          </a:solidFill>
          <a:ln>
            <a:noFill/>
          </a:ln>
          <a:effectLst>
            <a:outerShdw blurRad="63500" dist="61087" dir="5400000">
              <a:srgbClr val="80808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D4C0324B-8129-A307-897D-D1BCA4FC87B8}"/>
              </a:ext>
            </a:extLst>
          </p:cNvPr>
          <p:cNvSpPr txBox="1"/>
          <p:nvPr userDrawn="1">
            <p:extLst>
              <p:ext uri="{1162E1C5-73C7-4A58-AE30-91384D911F3F}">
                <p184:classification xmlns:p184="http://schemas.microsoft.com/office/powerpoint/2018/4/main" val="hdr"/>
              </p:ext>
            </p:extLst>
          </p:nvPr>
        </p:nvSpPr>
        <p:spPr>
          <a:xfrm>
            <a:off x="3833813" y="63500"/>
            <a:ext cx="1511300" cy="182880"/>
          </a:xfrm>
          <a:prstGeom prst="rect">
            <a:avLst/>
          </a:prstGeom>
        </p:spPr>
        <p:txBody>
          <a:bodyPr horzOverflow="overflow" lIns="0" tIns="0" rIns="0" bIns="0">
            <a:spAutoFit/>
          </a:bodyPr>
          <a:lstStyle/>
          <a:p>
            <a:pPr algn="l"/>
            <a:r>
              <a:rPr lang="fi-FI" sz="1200">
                <a:solidFill>
                  <a:srgbClr val="009430">
                    <a:alpha val="50000"/>
                  </a:srgbClr>
                </a:solidFill>
                <a:latin typeface="Calibri" panose="020F0502020204030204" pitchFamily="34" charset="0"/>
                <a:ea typeface="Calibri" panose="020F0502020204030204" pitchFamily="34" charset="0"/>
                <a:cs typeface="Calibri" panose="020F0502020204030204" pitchFamily="34" charset="0"/>
              </a:rPr>
              <a:t>▧ FINAVIAN AINEISTOA</a:t>
            </a: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rye.fi/sv/"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rye.fi/sv/sommarutbyt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rye.fi/sv/ettarsutbyt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Google Shape;45;p1"/>
          <p:cNvPicPr preferRelativeResize="0"/>
          <p:nvPr/>
        </p:nvPicPr>
        <p:blipFill rotWithShape="1">
          <a:blip r:embed="rId3">
            <a:alphaModFix/>
          </a:blip>
          <a:srcRect/>
          <a:stretch/>
        </p:blipFill>
        <p:spPr>
          <a:xfrm>
            <a:off x="255587" y="76200"/>
            <a:ext cx="8632825" cy="6003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FAMILJ</a:t>
            </a:r>
            <a:endParaRPr/>
          </a:p>
        </p:txBody>
      </p:sp>
      <p:sp>
        <p:nvSpPr>
          <p:cNvPr id="104" name="Google Shape;104;p10"/>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2-4 värdfamiljer</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Rotarianer eller andra familjer</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Alla familjer granskas</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Tidigare elevers familj</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Du är en familjemedlem inte gäst</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Hjälper till med det dagliga som övriga barn i familjen</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Nya mammor, pappor och syskon</a:t>
            </a:r>
            <a:endParaRPr/>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a:solidFill>
                  <a:srgbClr val="FFFFFF"/>
                </a:solidFill>
                <a:latin typeface="Georgia"/>
                <a:ea typeface="Georgia"/>
                <a:cs typeface="Georgia"/>
                <a:sym typeface="Georgia"/>
              </a:rPr>
              <a:t>Följer familjens rutiner och regler</a:t>
            </a:r>
            <a:endParaRPr/>
          </a:p>
          <a:p>
            <a:pPr marL="342900" marR="0" lvl="0" indent="-177800" algn="l" rtl="0">
              <a:lnSpc>
                <a:spcPct val="100000"/>
              </a:lnSpc>
              <a:spcBef>
                <a:spcPts val="520"/>
              </a:spcBef>
              <a:spcAft>
                <a:spcPts val="0"/>
              </a:spcAft>
              <a:buClr>
                <a:schemeClr val="dk1"/>
              </a:buClr>
              <a:buSzPts val="2600"/>
              <a:buFont typeface="Arial"/>
              <a:buNone/>
            </a:pPr>
            <a:endParaRPr sz="2600" b="0" i="0" u="none" strike="noStrike" cap="none">
              <a:solidFill>
                <a:srgbClr val="FFFFFF"/>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JU MER DU GER AV DIG SJÄLV DESTO MER FÅR DU TILLBAKA</a:t>
            </a:r>
            <a:endParaRPr/>
          </a:p>
        </p:txBody>
      </p:sp>
      <p:sp>
        <p:nvSpPr>
          <p:cNvPr id="110" name="Google Shape;110;p11"/>
          <p:cNvSpPr txBox="1">
            <a:spLocks noGrp="1"/>
          </p:cNvSpPr>
          <p:nvPr>
            <p:ph type="body" idx="1"/>
          </p:nvPr>
        </p:nvSpPr>
        <p:spPr>
          <a:xfrm>
            <a:off x="1066800" y="1447800"/>
            <a:ext cx="7620000" cy="4297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Öppen, </a:t>
            </a:r>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Nyfiken, </a:t>
            </a:r>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Modig, </a:t>
            </a:r>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Social, </a:t>
            </a:r>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Anpassningsbar, </a:t>
            </a:r>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a:solidFill>
                  <a:srgbClr val="FFFFFF"/>
                </a:solidFill>
                <a:latin typeface="Georgia"/>
                <a:ea typeface="Georgia"/>
                <a:cs typeface="Georgia"/>
                <a:sym typeface="Georgia"/>
              </a:rPr>
              <a:t>Ödmjuk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REGLER</a:t>
            </a:r>
            <a:endParaRPr/>
          </a:p>
        </p:txBody>
      </p:sp>
      <p:sp>
        <p:nvSpPr>
          <p:cNvPr id="116" name="Google Shape;116;p12"/>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2500"/>
              <a:buFont typeface="Arial"/>
              <a:buChar char="•"/>
            </a:pPr>
            <a:r>
              <a:rPr lang="en-US" sz="2500" b="0" i="0" u="none" dirty="0">
                <a:solidFill>
                  <a:srgbClr val="FFFFFF"/>
                </a:solidFill>
                <a:latin typeface="Georgia"/>
                <a:ea typeface="Georgia"/>
                <a:cs typeface="Georgia"/>
                <a:sym typeface="Georgia"/>
              </a:rPr>
              <a:t>Ta </a:t>
            </a:r>
            <a:r>
              <a:rPr lang="en-US" sz="2500" b="0" i="0" u="none" dirty="0" err="1">
                <a:solidFill>
                  <a:srgbClr val="FFFFFF"/>
                </a:solidFill>
                <a:latin typeface="Georgia"/>
                <a:ea typeface="Georgia"/>
                <a:cs typeface="Georgia"/>
                <a:sym typeface="Georgia"/>
              </a:rPr>
              <a:t>en</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reseförsäkring</a:t>
            </a:r>
            <a:r>
              <a:rPr lang="en-US" sz="2500" b="0" i="0" u="none" dirty="0">
                <a:solidFill>
                  <a:srgbClr val="FFFFFF"/>
                </a:solidFill>
                <a:latin typeface="Georgia"/>
                <a:ea typeface="Georgia"/>
                <a:cs typeface="Georgia"/>
                <a:sym typeface="Georgia"/>
              </a:rPr>
              <a:t> </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err="1">
                <a:solidFill>
                  <a:srgbClr val="FFFFFF"/>
                </a:solidFill>
                <a:latin typeface="Georgia"/>
                <a:ea typeface="Georgia"/>
                <a:cs typeface="Georgia"/>
                <a:sym typeface="Georgia"/>
              </a:rPr>
              <a:t>Gå</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regelbundet</a:t>
            </a:r>
            <a:r>
              <a:rPr lang="en-US" sz="2500" b="0" i="0" u="none" dirty="0">
                <a:solidFill>
                  <a:srgbClr val="FFFFFF"/>
                </a:solidFill>
                <a:latin typeface="Georgia"/>
                <a:ea typeface="Georgia"/>
                <a:cs typeface="Georgia"/>
                <a:sym typeface="Georgia"/>
              </a:rPr>
              <a:t> i </a:t>
            </a:r>
            <a:r>
              <a:rPr lang="en-US" sz="2500" b="0" i="0" u="none" dirty="0" err="1">
                <a:solidFill>
                  <a:srgbClr val="FFFFFF"/>
                </a:solidFill>
                <a:latin typeface="Georgia"/>
                <a:ea typeface="Georgia"/>
                <a:cs typeface="Georgia"/>
                <a:sym typeface="Georgia"/>
              </a:rPr>
              <a:t>skolan</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err="1">
                <a:solidFill>
                  <a:srgbClr val="FFFFFF"/>
                </a:solidFill>
                <a:latin typeface="Georgia"/>
                <a:ea typeface="Georgia"/>
                <a:cs typeface="Georgia"/>
                <a:sym typeface="Georgia"/>
              </a:rPr>
              <a:t>Lär</a:t>
            </a:r>
            <a:r>
              <a:rPr lang="en-US" sz="2500" b="0" i="0" u="none" dirty="0">
                <a:solidFill>
                  <a:srgbClr val="FFFFFF"/>
                </a:solidFill>
                <a:latin typeface="Georgia"/>
                <a:ea typeface="Georgia"/>
                <a:cs typeface="Georgia"/>
                <a:sym typeface="Georgia"/>
              </a:rPr>
              <a:t> dig </a:t>
            </a:r>
            <a:r>
              <a:rPr lang="en-US" sz="2500" b="0" i="0" u="none" dirty="0" err="1">
                <a:solidFill>
                  <a:srgbClr val="FFFFFF"/>
                </a:solidFill>
                <a:latin typeface="Georgia"/>
                <a:ea typeface="Georgia"/>
                <a:cs typeface="Georgia"/>
                <a:sym typeface="Georgia"/>
              </a:rPr>
              <a:t>värdlandets</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språk</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err="1">
                <a:solidFill>
                  <a:srgbClr val="FFFFFF"/>
                </a:solidFill>
                <a:latin typeface="Georgia"/>
                <a:ea typeface="Georgia"/>
                <a:cs typeface="Georgia"/>
                <a:sym typeface="Georgia"/>
              </a:rPr>
              <a:t>Att</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resa</a:t>
            </a:r>
            <a:r>
              <a:rPr lang="en-US" sz="2500" b="0" i="0" u="none" dirty="0">
                <a:solidFill>
                  <a:srgbClr val="FFFFFF"/>
                </a:solidFill>
                <a:latin typeface="Georgia"/>
                <a:ea typeface="Georgia"/>
                <a:cs typeface="Georgia"/>
                <a:sym typeface="Georgia"/>
              </a:rPr>
              <a:t> i </a:t>
            </a:r>
            <a:r>
              <a:rPr lang="en-US" sz="2500" b="0" i="0" u="none" dirty="0" err="1">
                <a:solidFill>
                  <a:srgbClr val="FFFFFF"/>
                </a:solidFill>
                <a:latin typeface="Georgia"/>
                <a:ea typeface="Georgia"/>
                <a:cs typeface="Georgia"/>
                <a:sym typeface="Georgia"/>
              </a:rPr>
              <a:t>värdlandet</a:t>
            </a:r>
            <a:r>
              <a:rPr lang="en-US" sz="2500" b="0" i="0" u="none" dirty="0">
                <a:solidFill>
                  <a:srgbClr val="FFFFFF"/>
                </a:solidFill>
                <a:latin typeface="Georgia"/>
                <a:ea typeface="Georgia"/>
                <a:cs typeface="Georgia"/>
                <a:sym typeface="Georgia"/>
              </a:rPr>
              <a:t> under </a:t>
            </a:r>
            <a:r>
              <a:rPr lang="en-US" sz="2500" b="0" i="0" u="none" dirty="0" err="1">
                <a:solidFill>
                  <a:srgbClr val="FFFFFF"/>
                </a:solidFill>
                <a:latin typeface="Georgia"/>
                <a:ea typeface="Georgia"/>
                <a:cs typeface="Georgia"/>
                <a:sym typeface="Georgia"/>
              </a:rPr>
              <a:t>skolgången</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är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tillåtet</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enbart</a:t>
            </a:r>
            <a:r>
              <a:rPr lang="en-US" sz="2500" b="0" i="0" u="none" dirty="0">
                <a:solidFill>
                  <a:srgbClr val="FFFFFF"/>
                </a:solidFill>
                <a:latin typeface="Georgia"/>
                <a:ea typeface="Georgia"/>
                <a:cs typeface="Georgia"/>
                <a:sym typeface="Georgia"/>
              </a:rPr>
              <a:t> till </a:t>
            </a:r>
            <a:r>
              <a:rPr lang="en-US" sz="2500" b="0" i="0" u="none" dirty="0" err="1">
                <a:solidFill>
                  <a:srgbClr val="FFFFFF"/>
                </a:solidFill>
                <a:latin typeface="Georgia"/>
                <a:ea typeface="Georgia"/>
                <a:cs typeface="Georgia"/>
                <a:sym typeface="Georgia"/>
              </a:rPr>
              <a:t>Rotarytillställningar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samt</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tillställningar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arrangerade</a:t>
            </a:r>
            <a:r>
              <a:rPr lang="en-US" sz="2500" b="0" i="0" u="none" dirty="0">
                <a:solidFill>
                  <a:srgbClr val="FFFFFF"/>
                </a:solidFill>
                <a:latin typeface="Georgia"/>
                <a:ea typeface="Georgia"/>
                <a:cs typeface="Georgia"/>
                <a:sym typeface="Georgia"/>
              </a:rPr>
              <a:t> av </a:t>
            </a:r>
            <a:r>
              <a:rPr lang="en-US" sz="2500" b="0" i="0" u="none" dirty="0" err="1">
                <a:solidFill>
                  <a:srgbClr val="FFFFFF"/>
                </a:solidFill>
                <a:latin typeface="Georgia"/>
                <a:ea typeface="Georgia"/>
                <a:cs typeface="Georgia"/>
                <a:sym typeface="Georgia"/>
              </a:rPr>
              <a:t>skolan</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eller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värdfamiljen</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a:solidFill>
                  <a:srgbClr val="FFFFFF"/>
                </a:solidFill>
                <a:latin typeface="Georgia"/>
                <a:ea typeface="Georgia"/>
                <a:cs typeface="Georgia"/>
                <a:sym typeface="Georgia"/>
              </a:rPr>
              <a:t>Dater </a:t>
            </a:r>
            <a:r>
              <a:rPr lang="en-US" sz="2500" b="0" i="0" u="none" dirty="0" err="1">
                <a:solidFill>
                  <a:srgbClr val="FFFFFF"/>
                </a:solidFill>
                <a:latin typeface="Georgia"/>
                <a:ea typeface="Georgia"/>
                <a:cs typeface="Georgia"/>
                <a:sym typeface="Georgia"/>
              </a:rPr>
              <a:t>är</a:t>
            </a:r>
            <a:r>
              <a:rPr lang="en-US" sz="2500" b="0" i="0" u="none" dirty="0">
                <a:solidFill>
                  <a:srgbClr val="FFFFFF"/>
                </a:solidFill>
                <a:latin typeface="Georgia"/>
                <a:ea typeface="Georgia"/>
                <a:cs typeface="Georgia"/>
                <a:sym typeface="Georgia"/>
              </a:rPr>
              <a:t> OK, men </a:t>
            </a:r>
            <a:r>
              <a:rPr lang="en-US" sz="2500" b="0" i="0" u="none" dirty="0" err="1">
                <a:solidFill>
                  <a:srgbClr val="FFFFFF"/>
                </a:solidFill>
                <a:latin typeface="Georgia"/>
                <a:ea typeface="Georgia"/>
                <a:cs typeface="Georgia"/>
                <a:sym typeface="Georgia"/>
              </a:rPr>
              <a:t>seriösa</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förhållanden</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är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inte</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tillåtna</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err="1">
                <a:solidFill>
                  <a:srgbClr val="FFFFFF"/>
                </a:solidFill>
                <a:latin typeface="Georgia"/>
                <a:ea typeface="Georgia"/>
                <a:cs typeface="Georgia"/>
                <a:sym typeface="Georgia"/>
              </a:rPr>
              <a:t>Alkohol</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och</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droger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är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inte</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tillåtet</a:t>
            </a:r>
            <a:endParaRPr dirty="0"/>
          </a:p>
          <a:p>
            <a:pPr marL="342900" marR="0" lvl="0" indent="-342900" algn="l" rtl="0">
              <a:lnSpc>
                <a:spcPct val="100000"/>
              </a:lnSpc>
              <a:spcBef>
                <a:spcPts val="500"/>
              </a:spcBef>
              <a:spcAft>
                <a:spcPts val="0"/>
              </a:spcAft>
              <a:buClr>
                <a:srgbClr val="FFFFFF"/>
              </a:buClr>
              <a:buSzPts val="2500"/>
              <a:buFont typeface="Arial"/>
              <a:buChar char="•"/>
            </a:pPr>
            <a:r>
              <a:rPr lang="en-US" sz="2500" b="0" i="0" u="none" dirty="0" err="1">
                <a:solidFill>
                  <a:srgbClr val="FFFFFF"/>
                </a:solidFill>
                <a:latin typeface="Georgia"/>
                <a:ea typeface="Georgia"/>
                <a:cs typeface="Georgia"/>
                <a:sym typeface="Georgia"/>
              </a:rPr>
              <a:t>Kör</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inget</a:t>
            </a:r>
            <a:r>
              <a:rPr lang="en-US" sz="2500" b="0" i="0" u="none" dirty="0">
                <a:solidFill>
                  <a:srgbClr val="FFFFFF"/>
                </a:solidFill>
                <a:latin typeface="Georgia"/>
                <a:ea typeface="Georgia"/>
                <a:cs typeface="Georgia"/>
                <a:sym typeface="Georgia"/>
              </a:rPr>
              <a:t> </a:t>
            </a:r>
            <a:r>
              <a:rPr lang="en-US" sz="2500" b="0" i="0" u="none" dirty="0" err="1">
                <a:solidFill>
                  <a:srgbClr val="FFFFFF"/>
                </a:solidFill>
                <a:latin typeface="Georgia"/>
                <a:ea typeface="Georgia"/>
                <a:cs typeface="Georgia"/>
                <a:sym typeface="Georgia"/>
              </a:rPr>
              <a:t>motorfordon</a:t>
            </a:r>
            <a:endParaRPr dirty="0"/>
          </a:p>
          <a:p>
            <a:pPr marL="342900" marR="0" lvl="0" indent="-184150" algn="l" rtl="0">
              <a:lnSpc>
                <a:spcPct val="100000"/>
              </a:lnSpc>
              <a:spcBef>
                <a:spcPts val="500"/>
              </a:spcBef>
              <a:spcAft>
                <a:spcPts val="0"/>
              </a:spcAft>
              <a:buClr>
                <a:schemeClr val="dk1"/>
              </a:buClr>
              <a:buSzPts val="2500"/>
              <a:buFont typeface="Arial"/>
              <a:buNone/>
            </a:pPr>
            <a:endParaRPr sz="2500" b="0" i="0" u="none" dirty="0">
              <a:solidFill>
                <a:srgbClr val="FFFFFF"/>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4"/>
          <p:cNvPicPr preferRelativeResize="0">
            <a:picLocks noGrp="1"/>
          </p:cNvPicPr>
          <p:nvPr>
            <p:ph type="body" idx="1"/>
          </p:nvPr>
        </p:nvPicPr>
        <p:blipFill rotWithShape="1">
          <a:blip r:embed="rId3">
            <a:alphaModFix/>
          </a:blip>
          <a:srcRect/>
          <a:stretch/>
        </p:blipFill>
        <p:spPr>
          <a:xfrm>
            <a:off x="-1212850" y="992187"/>
            <a:ext cx="6546850" cy="4525962"/>
          </a:xfrm>
          <a:prstGeom prst="rect">
            <a:avLst/>
          </a:prstGeom>
          <a:noFill/>
          <a:ln>
            <a:noFill/>
          </a:ln>
        </p:spPr>
      </p:pic>
      <p:sp>
        <p:nvSpPr>
          <p:cNvPr id="128" name="Google Shape;128;p14"/>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Ambassadör för din klubb och ditt land</a:t>
            </a:r>
            <a:endParaRPr/>
          </a:p>
        </p:txBody>
      </p:sp>
      <p:pic>
        <p:nvPicPr>
          <p:cNvPr id="129" name="Google Shape;129;p14"/>
          <p:cNvPicPr preferRelativeResize="0"/>
          <p:nvPr/>
        </p:nvPicPr>
        <p:blipFill rotWithShape="1">
          <a:blip r:embed="rId4">
            <a:alphaModFix/>
          </a:blip>
          <a:srcRect/>
          <a:stretch/>
        </p:blipFill>
        <p:spPr>
          <a:xfrm>
            <a:off x="5334000" y="3048000"/>
            <a:ext cx="381000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a:alphaModFix/>
          </a:blip>
          <a:srcRect/>
          <a:stretch/>
        </p:blipFill>
        <p:spPr>
          <a:xfrm>
            <a:off x="3748087" y="990600"/>
            <a:ext cx="5395912" cy="2743200"/>
          </a:xfrm>
          <a:prstGeom prst="rect">
            <a:avLst/>
          </a:prstGeom>
          <a:noFill/>
          <a:ln>
            <a:noFill/>
          </a:ln>
        </p:spPr>
      </p:pic>
      <p:sp>
        <p:nvSpPr>
          <p:cNvPr id="135" name="Google Shape;135;p1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Det är bara ett år av ditt liv, men det är ett helt år av upplevelser</a:t>
            </a:r>
            <a:endParaRPr/>
          </a:p>
        </p:txBody>
      </p:sp>
      <p:pic>
        <p:nvPicPr>
          <p:cNvPr id="136" name="Google Shape;136;p15"/>
          <p:cNvPicPr preferRelativeResize="0"/>
          <p:nvPr/>
        </p:nvPicPr>
        <p:blipFill rotWithShape="1">
          <a:blip r:embed="rId4">
            <a:alphaModFix/>
          </a:blip>
          <a:srcRect/>
          <a:stretch/>
        </p:blipFill>
        <p:spPr>
          <a:xfrm>
            <a:off x="11112" y="990600"/>
            <a:ext cx="3416300" cy="2438400"/>
          </a:xfrm>
          <a:prstGeom prst="rect">
            <a:avLst/>
          </a:prstGeom>
          <a:noFill/>
          <a:ln>
            <a:noFill/>
          </a:ln>
        </p:spPr>
      </p:pic>
      <p:pic>
        <p:nvPicPr>
          <p:cNvPr id="137" name="Google Shape;137;p15"/>
          <p:cNvPicPr preferRelativeResize="0">
            <a:picLocks noGrp="1"/>
          </p:cNvPicPr>
          <p:nvPr>
            <p:ph type="body" idx="1"/>
          </p:nvPr>
        </p:nvPicPr>
        <p:blipFill rotWithShape="1">
          <a:blip r:embed="rId5">
            <a:alphaModFix/>
          </a:blip>
          <a:srcRect/>
          <a:stretch/>
        </p:blipFill>
        <p:spPr>
          <a:xfrm>
            <a:off x="1582737" y="2713037"/>
            <a:ext cx="2989262" cy="2133600"/>
          </a:xfrm>
          <a:prstGeom prst="rect">
            <a:avLst/>
          </a:prstGeom>
          <a:noFill/>
          <a:ln>
            <a:noFill/>
          </a:ln>
        </p:spPr>
      </p:pic>
      <p:pic>
        <p:nvPicPr>
          <p:cNvPr id="138" name="Google Shape;138;p15"/>
          <p:cNvPicPr preferRelativeResize="0"/>
          <p:nvPr/>
        </p:nvPicPr>
        <p:blipFill rotWithShape="1">
          <a:blip r:embed="rId6">
            <a:alphaModFix/>
          </a:blip>
          <a:srcRect/>
          <a:stretch/>
        </p:blipFill>
        <p:spPr>
          <a:xfrm>
            <a:off x="11112" y="4094162"/>
            <a:ext cx="3644900" cy="2763837"/>
          </a:xfrm>
          <a:prstGeom prst="rect">
            <a:avLst/>
          </a:prstGeom>
          <a:noFill/>
          <a:ln>
            <a:noFill/>
          </a:ln>
        </p:spPr>
      </p:pic>
      <p:pic>
        <p:nvPicPr>
          <p:cNvPr id="139" name="Google Shape;139;p15"/>
          <p:cNvPicPr preferRelativeResize="0"/>
          <p:nvPr/>
        </p:nvPicPr>
        <p:blipFill rotWithShape="1">
          <a:blip r:embed="rId7">
            <a:alphaModFix/>
          </a:blip>
          <a:srcRect/>
          <a:stretch/>
        </p:blipFill>
        <p:spPr>
          <a:xfrm>
            <a:off x="4762500" y="3124200"/>
            <a:ext cx="3349625"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ctrTitle"/>
          </p:nvPr>
        </p:nvSpPr>
        <p:spPr>
          <a:xfrm>
            <a:off x="0" y="2667000"/>
            <a:ext cx="9144000" cy="1600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b="0" i="0" u="none">
                <a:solidFill>
                  <a:schemeClr val="lt1"/>
                </a:solidFill>
                <a:latin typeface="Arial Narrow"/>
                <a:ea typeface="Arial Narrow"/>
                <a:cs typeface="Arial Narrow"/>
                <a:sym typeface="Arial Narrow"/>
              </a:rPr>
              <a:t>ANSÖKNINGAR</a:t>
            </a:r>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URVALSKRITERIER</a:t>
            </a:r>
            <a:endParaRPr/>
          </a:p>
        </p:txBody>
      </p:sp>
      <p:sp>
        <p:nvSpPr>
          <p:cNvPr id="151" name="Google Shape;151;p17"/>
          <p:cNvSpPr txBox="1">
            <a:spLocks noGrp="1"/>
          </p:cNvSpPr>
          <p:nvPr>
            <p:ph type="body" idx="1"/>
          </p:nvPr>
        </p:nvSpPr>
        <p:spPr>
          <a:xfrm>
            <a:off x="457200" y="1219200"/>
            <a:ext cx="8229600" cy="56322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3000"/>
              <a:buFont typeface="Arial"/>
              <a:buNone/>
            </a:pPr>
            <a:r>
              <a:rPr lang="en-US" sz="3000" b="0" i="0" u="none" dirty="0">
                <a:solidFill>
                  <a:schemeClr val="lt1"/>
                </a:solidFill>
                <a:latin typeface="Georgia"/>
                <a:ea typeface="Georgia"/>
                <a:cs typeface="Georgia"/>
                <a:sym typeface="Georgia"/>
              </a:rPr>
              <a:t>Av dem </a:t>
            </a:r>
            <a:r>
              <a:rPr lang="en-US" sz="3000" b="0" i="0" u="none" dirty="0" err="1">
                <a:solidFill>
                  <a:schemeClr val="lt1"/>
                </a:solidFill>
                <a:latin typeface="Georgia"/>
                <a:ea typeface="Georgia"/>
                <a:cs typeface="Georgia"/>
                <a:sym typeface="Georgia"/>
              </a:rPr>
              <a:t>som</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väljs</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förutsätts</a:t>
            </a:r>
            <a:r>
              <a:rPr lang="en-US" sz="3000" b="0" i="0" u="none" dirty="0">
                <a:solidFill>
                  <a:schemeClr val="lt1"/>
                </a:solidFill>
                <a:latin typeface="Georgia"/>
                <a:ea typeface="Georgia"/>
                <a:cs typeface="Georgia"/>
                <a:sym typeface="Georgia"/>
              </a:rPr>
              <a:t>:</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Hyfsade</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skolframgångar</a:t>
            </a:r>
            <a:r>
              <a:rPr lang="en-US" sz="3000" b="0" i="0" u="none" dirty="0">
                <a:solidFill>
                  <a:schemeClr val="lt1"/>
                </a:solidFill>
                <a:latin typeface="Georgia"/>
                <a:ea typeface="Georgia"/>
                <a:cs typeface="Georgia"/>
                <a:sym typeface="Georgia"/>
              </a:rPr>
              <a:t> i </a:t>
            </a:r>
            <a:r>
              <a:rPr lang="en-US" sz="3000" b="0" i="0" u="none" dirty="0" err="1">
                <a:solidFill>
                  <a:schemeClr val="lt1"/>
                </a:solidFill>
                <a:latin typeface="Georgia"/>
                <a:ea typeface="Georgia"/>
                <a:cs typeface="Georgia"/>
                <a:sym typeface="Georgia"/>
              </a:rPr>
              <a:t>gymnasiet</a:t>
            </a:r>
            <a:r>
              <a:rPr lang="en-US" sz="3000" b="0" i="0" u="none" dirty="0">
                <a:solidFill>
                  <a:schemeClr val="lt1"/>
                </a:solidFill>
                <a:latin typeface="Georgia"/>
                <a:ea typeface="Georgia"/>
                <a:cs typeface="Georgia"/>
                <a:sym typeface="Georgia"/>
              </a:rPr>
              <a:t>, </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Anpassningsförmåga</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inför</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nya</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situationer</a:t>
            </a:r>
            <a:r>
              <a:rPr lang="en-US" sz="3000" b="0" i="0" u="none" dirty="0">
                <a:solidFill>
                  <a:schemeClr val="lt1"/>
                </a:solidFill>
                <a:latin typeface="Georgia"/>
                <a:ea typeface="Georgia"/>
                <a:cs typeface="Georgia"/>
                <a:sym typeface="Georgia"/>
              </a:rPr>
              <a:t>, </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Förmåga</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att</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uppträda</a:t>
            </a:r>
            <a:r>
              <a:rPr lang="en-US" sz="3000" b="0" i="0" u="none" dirty="0">
                <a:solidFill>
                  <a:schemeClr val="lt1"/>
                </a:solidFill>
                <a:latin typeface="Georgia"/>
                <a:ea typeface="Georgia"/>
                <a:cs typeface="Georgia"/>
                <a:sym typeface="Georgia"/>
              </a:rPr>
              <a:t>/prata </a:t>
            </a:r>
            <a:r>
              <a:rPr lang="en-US" sz="3000" b="0" i="0" u="none" dirty="0" err="1">
                <a:solidFill>
                  <a:schemeClr val="lt1"/>
                </a:solidFill>
                <a:latin typeface="Georgia"/>
                <a:ea typeface="Georgia"/>
                <a:cs typeface="Georgia"/>
                <a:sym typeface="Georgia"/>
              </a:rPr>
              <a:t>inför</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publik</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Stresstålighet</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och</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självständighet</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Initiativet</a:t>
            </a:r>
            <a:r>
              <a:rPr lang="en-US" sz="3000" b="0" i="0" u="none" dirty="0">
                <a:solidFill>
                  <a:schemeClr val="lt1"/>
                </a:solidFill>
                <a:latin typeface="Georgia"/>
                <a:ea typeface="Georgia"/>
                <a:cs typeface="Georgia"/>
                <a:sym typeface="Georgia"/>
              </a:rPr>
              <a:t> till </a:t>
            </a:r>
            <a:r>
              <a:rPr lang="en-US" sz="3000" b="0" i="0" u="none" dirty="0" err="1">
                <a:solidFill>
                  <a:schemeClr val="lt1"/>
                </a:solidFill>
                <a:latin typeface="Georgia"/>
                <a:ea typeface="Georgia"/>
                <a:cs typeface="Georgia"/>
                <a:sym typeface="Georgia"/>
              </a:rPr>
              <a:t>utbytet</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kommer</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från</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studerande</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själv</a:t>
            </a:r>
            <a:r>
              <a:rPr lang="en-US" sz="3000" b="0" i="0" u="none" dirty="0">
                <a:solidFill>
                  <a:schemeClr val="lt1"/>
                </a:solidFill>
                <a:latin typeface="Georgia"/>
                <a:ea typeface="Georgia"/>
                <a:cs typeface="Georgia"/>
                <a:sym typeface="Georgia"/>
              </a:rPr>
              <a:t>.</a:t>
            </a:r>
            <a:endParaRPr dirty="0"/>
          </a:p>
          <a:p>
            <a:pPr marL="342900" marR="0" lvl="0" indent="-342900" algn="l" rtl="0">
              <a:lnSpc>
                <a:spcPct val="100000"/>
              </a:lnSpc>
              <a:spcBef>
                <a:spcPts val="600"/>
              </a:spcBef>
              <a:spcAft>
                <a:spcPts val="0"/>
              </a:spcAft>
              <a:buClr>
                <a:schemeClr val="lt1"/>
              </a:buClr>
              <a:buSzPts val="3000"/>
              <a:buFont typeface="Arial"/>
              <a:buChar char="•"/>
            </a:pPr>
            <a:r>
              <a:rPr lang="en-US" sz="3000" b="0" i="0" u="none" dirty="0" err="1">
                <a:solidFill>
                  <a:schemeClr val="lt1"/>
                </a:solidFill>
                <a:latin typeface="Georgia"/>
                <a:ea typeface="Georgia"/>
                <a:cs typeface="Georgia"/>
                <a:sym typeface="Georgia"/>
              </a:rPr>
              <a:t>Åldersgränser</a:t>
            </a:r>
            <a:r>
              <a:rPr lang="en-US" sz="3000" b="0" i="0" u="none" dirty="0">
                <a:solidFill>
                  <a:schemeClr val="lt1"/>
                </a:solidFill>
                <a:latin typeface="Georgia"/>
                <a:ea typeface="Georgia"/>
                <a:cs typeface="Georgia"/>
                <a:sym typeface="Georgia"/>
              </a:rPr>
              <a:t> 16-18 </a:t>
            </a:r>
            <a:r>
              <a:rPr lang="en-US" sz="3000" b="0" i="0" u="none" dirty="0" err="1">
                <a:solidFill>
                  <a:schemeClr val="lt1"/>
                </a:solidFill>
                <a:latin typeface="Georgia"/>
                <a:ea typeface="Georgia"/>
                <a:cs typeface="Georgia"/>
                <a:sym typeface="Georgia"/>
              </a:rPr>
              <a:t>år</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och</a:t>
            </a:r>
            <a:r>
              <a:rPr lang="en-US" sz="3000" b="0" i="0" u="none" dirty="0">
                <a:solidFill>
                  <a:schemeClr val="lt1"/>
                </a:solidFill>
                <a:latin typeface="Georgia"/>
                <a:ea typeface="Georgia"/>
                <a:cs typeface="Georgia"/>
                <a:sym typeface="Georgia"/>
              </a:rPr>
              <a:t> i </a:t>
            </a:r>
            <a:r>
              <a:rPr lang="en-US" sz="3000" b="0" i="0" u="none" dirty="0" err="1">
                <a:solidFill>
                  <a:schemeClr val="lt1"/>
                </a:solidFill>
                <a:latin typeface="Georgia"/>
                <a:ea typeface="Georgia"/>
                <a:cs typeface="Georgia"/>
                <a:sym typeface="Georgia"/>
              </a:rPr>
              <a:t>enlighet</a:t>
            </a:r>
            <a:r>
              <a:rPr lang="en-US" sz="3000" b="0" i="0" u="none" dirty="0">
                <a:solidFill>
                  <a:schemeClr val="lt1"/>
                </a:solidFill>
                <a:latin typeface="Georgia"/>
                <a:ea typeface="Georgia"/>
                <a:cs typeface="Georgia"/>
                <a:sym typeface="Georgia"/>
              </a:rPr>
              <a:t> med </a:t>
            </a:r>
            <a:r>
              <a:rPr lang="en-US" sz="3000" b="0" i="0" u="none" dirty="0" err="1">
                <a:solidFill>
                  <a:schemeClr val="lt1"/>
                </a:solidFill>
                <a:latin typeface="Georgia"/>
                <a:ea typeface="Georgia"/>
                <a:cs typeface="Georgia"/>
                <a:sym typeface="Georgia"/>
              </a:rPr>
              <a:t>mottagarlandets</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gränser</a:t>
            </a:r>
            <a:r>
              <a:rPr lang="en-US" sz="3000" b="0" i="0" u="none" dirty="0">
                <a:solidFill>
                  <a:schemeClr val="lt1"/>
                </a:solidFill>
                <a:latin typeface="Georgia"/>
                <a:ea typeface="Georgia"/>
                <a:cs typeface="Georgia"/>
                <a:sym typeface="Georgia"/>
              </a:rPr>
              <a:t> .Se </a:t>
            </a:r>
            <a:r>
              <a:rPr lang="en-US" sz="3000" b="0" i="0" u="none" dirty="0" err="1">
                <a:solidFill>
                  <a:schemeClr val="lt1"/>
                </a:solidFill>
                <a:latin typeface="Georgia"/>
                <a:ea typeface="Georgia"/>
                <a:cs typeface="Georgia"/>
                <a:sym typeface="Georgia"/>
              </a:rPr>
              <a:t>åldersbegränsningar</a:t>
            </a:r>
            <a:r>
              <a:rPr lang="en-US" sz="3000" b="0" i="0" u="none" dirty="0">
                <a:solidFill>
                  <a:schemeClr val="lt1"/>
                </a:solidFill>
                <a:latin typeface="Georgia"/>
                <a:ea typeface="Georgia"/>
                <a:cs typeface="Georgia"/>
                <a:sym typeface="Georgia"/>
              </a:rPr>
              <a:t> för de </a:t>
            </a:r>
            <a:r>
              <a:rPr lang="en-US" sz="3000" b="0" i="0" u="none" dirty="0" err="1">
                <a:solidFill>
                  <a:schemeClr val="lt1"/>
                </a:solidFill>
                <a:latin typeface="Georgia"/>
                <a:ea typeface="Georgia"/>
                <a:cs typeface="Georgia"/>
                <a:sym typeface="Georgia"/>
              </a:rPr>
              <a:t>olika</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länderna</a:t>
            </a:r>
            <a:r>
              <a:rPr lang="en-US" sz="3000" b="0" i="0" u="none" dirty="0">
                <a:solidFill>
                  <a:schemeClr val="lt1"/>
                </a:solidFill>
                <a:latin typeface="Georgia"/>
                <a:ea typeface="Georgia"/>
                <a:cs typeface="Georgia"/>
                <a:sym typeface="Georgia"/>
              </a:rPr>
              <a:t> </a:t>
            </a:r>
            <a:r>
              <a:rPr lang="en-US" sz="3000" b="0" i="0" u="none" dirty="0" err="1">
                <a:solidFill>
                  <a:schemeClr val="lt1"/>
                </a:solidFill>
                <a:latin typeface="Georgia"/>
                <a:ea typeface="Georgia"/>
                <a:cs typeface="Georgia"/>
                <a:sym typeface="Georgia"/>
              </a:rPr>
              <a:t>på</a:t>
            </a:r>
            <a:r>
              <a:rPr lang="en-US" sz="3000" b="0" i="0" u="none" dirty="0">
                <a:solidFill>
                  <a:schemeClr val="lt1"/>
                </a:solidFill>
                <a:latin typeface="Georgia"/>
                <a:ea typeface="Georgia"/>
                <a:cs typeface="Georgia"/>
                <a:sym typeface="Georgia"/>
              </a:rPr>
              <a:t> rye.fi</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ANSÖKNINGSPROCESSEN</a:t>
            </a:r>
            <a:endParaRPr/>
          </a:p>
        </p:txBody>
      </p:sp>
      <p:sp>
        <p:nvSpPr>
          <p:cNvPr id="157" name="Google Shape;157;p18"/>
          <p:cNvSpPr txBox="1">
            <a:spLocks noGrp="1"/>
          </p:cNvSpPr>
          <p:nvPr>
            <p:ph type="body" idx="1"/>
          </p:nvPr>
        </p:nvSpPr>
        <p:spPr>
          <a:xfrm>
            <a:off x="533400" y="10668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Intresseanmälan</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err="1">
                <a:solidFill>
                  <a:srgbClr val="FFFFFF"/>
                </a:solidFill>
                <a:latin typeface="Georgia"/>
                <a:ea typeface="Georgia"/>
                <a:cs typeface="Georgia"/>
                <a:sym typeface="Georgia"/>
              </a:rPr>
              <a:t>Beskriv</a:t>
            </a:r>
            <a:r>
              <a:rPr lang="en-US" sz="2000" b="0" i="0" u="none" strike="noStrike" cap="none" dirty="0">
                <a:solidFill>
                  <a:srgbClr val="FFFFFF"/>
                </a:solidFill>
                <a:latin typeface="Georgia"/>
                <a:ea typeface="Georgia"/>
                <a:cs typeface="Georgia"/>
                <a:sym typeface="Georgia"/>
              </a:rPr>
              <a:t> dig </a:t>
            </a:r>
            <a:r>
              <a:rPr lang="en-US" sz="2000" b="0" i="0" u="none" strike="noStrike" cap="none" dirty="0" err="1">
                <a:solidFill>
                  <a:srgbClr val="FFFFFF"/>
                </a:solidFill>
                <a:latin typeface="Georgia"/>
                <a:ea typeface="Georgia"/>
                <a:cs typeface="Georgia"/>
                <a:sym typeface="Georgia"/>
              </a:rPr>
              <a:t>själv</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och</a:t>
            </a:r>
            <a:r>
              <a:rPr lang="en-US" sz="2000" b="0" i="0" u="none" strike="noStrike" cap="none" dirty="0">
                <a:solidFill>
                  <a:srgbClr val="FFFFFF"/>
                </a:solidFill>
                <a:latin typeface="Georgia"/>
                <a:ea typeface="Georgia"/>
                <a:cs typeface="Georgia"/>
                <a:sym typeface="Georgia"/>
              </a:rPr>
              <a:t> din </a:t>
            </a:r>
            <a:r>
              <a:rPr lang="en-US" sz="2000" b="0" i="0" u="none" strike="noStrike" cap="none" dirty="0" err="1">
                <a:solidFill>
                  <a:srgbClr val="FFFFFF"/>
                </a:solidFill>
                <a:latin typeface="Georgia"/>
                <a:ea typeface="Georgia"/>
                <a:cs typeface="Georgia"/>
                <a:sym typeface="Georgia"/>
              </a:rPr>
              <a:t>familj</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kort</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samt</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varför</a:t>
            </a:r>
            <a:r>
              <a:rPr lang="en-US" sz="2000" b="0" i="0" u="none" strike="noStrike" cap="none" dirty="0">
                <a:solidFill>
                  <a:srgbClr val="FFFFFF"/>
                </a:solidFill>
                <a:latin typeface="Georgia"/>
                <a:ea typeface="Georgia"/>
                <a:cs typeface="Georgia"/>
                <a:sym typeface="Georgia"/>
              </a:rPr>
              <a:t> du </a:t>
            </a:r>
            <a:r>
              <a:rPr lang="en-US" sz="2000" b="0" i="0" u="none" strike="noStrike" cap="none" dirty="0" err="1">
                <a:solidFill>
                  <a:srgbClr val="FFFFFF"/>
                </a:solidFill>
                <a:latin typeface="Georgia"/>
                <a:ea typeface="Georgia"/>
                <a:cs typeface="Georgia"/>
                <a:sym typeface="Georgia"/>
              </a:rPr>
              <a:t>vill</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bli</a:t>
            </a:r>
            <a:r>
              <a:rPr lang="en-US" sz="2000" b="0" i="0" u="none" strike="noStrike" cap="none" dirty="0">
                <a:solidFill>
                  <a:srgbClr val="FFFFFF"/>
                </a:solidFill>
                <a:latin typeface="Georgia"/>
                <a:ea typeface="Georgia"/>
                <a:cs typeface="Georgia"/>
                <a:sym typeface="Georgia"/>
              </a:rPr>
              <a:t> </a:t>
            </a:r>
            <a:r>
              <a:rPr lang="en-US" sz="2000" dirty="0" err="1"/>
              <a:t>utbyteselev</a:t>
            </a:r>
            <a:endParaRPr lang="en-US" sz="2000" b="0" i="0" u="none" strike="noStrike" cap="none" dirty="0">
              <a:solidFill>
                <a:srgbClr val="FFFFFF"/>
              </a:solidFill>
              <a:latin typeface="Georgia"/>
              <a:ea typeface="Georgia"/>
              <a:cs typeface="Georgia"/>
              <a:sym typeface="Georgia"/>
            </a:endParaRPr>
          </a:p>
          <a:p>
            <a:pPr marL="742950" marR="0" lvl="1" indent="-285750" algn="l" rtl="0">
              <a:lnSpc>
                <a:spcPct val="100000"/>
              </a:lnSpc>
              <a:spcBef>
                <a:spcPts val="400"/>
              </a:spcBef>
              <a:spcAft>
                <a:spcPts val="0"/>
              </a:spcAft>
              <a:buClr>
                <a:srgbClr val="FFFFFF"/>
              </a:buClr>
              <a:buSzPts val="2000"/>
              <a:buFont typeface="Arial"/>
              <a:buChar char="–"/>
            </a:pPr>
            <a:r>
              <a:rPr lang="en-US" sz="2000" dirty="0" err="1"/>
              <a:t>Kontaktuppgifter</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err="1">
                <a:solidFill>
                  <a:srgbClr val="FFFFFF"/>
                </a:solidFill>
                <a:latin typeface="Georgia"/>
                <a:ea typeface="Georgia"/>
                <a:cs typeface="Georgia"/>
                <a:sym typeface="Georgia"/>
              </a:rPr>
              <a:t>Förankrat</a:t>
            </a:r>
            <a:r>
              <a:rPr lang="en-US" sz="2000" b="0" i="0" u="none" strike="noStrike" cap="none" dirty="0">
                <a:solidFill>
                  <a:srgbClr val="FFFFFF"/>
                </a:solidFill>
                <a:latin typeface="Georgia"/>
                <a:ea typeface="Georgia"/>
                <a:cs typeface="Georgia"/>
                <a:sym typeface="Georgia"/>
              </a:rPr>
              <a:t> hos </a:t>
            </a:r>
            <a:r>
              <a:rPr lang="en-US" sz="2000" b="0" i="0" u="none" strike="noStrike" cap="none" dirty="0" err="1">
                <a:solidFill>
                  <a:srgbClr val="FFFFFF"/>
                </a:solidFill>
                <a:latin typeface="Georgia"/>
                <a:ea typeface="Georgia"/>
                <a:cs typeface="Georgia"/>
                <a:sym typeface="Georgia"/>
              </a:rPr>
              <a:t>föräldrar</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a:solidFill>
                  <a:srgbClr val="FFFFFF"/>
                </a:solidFill>
                <a:latin typeface="Georgia"/>
                <a:ea typeface="Georgia"/>
                <a:cs typeface="Georgia"/>
                <a:sym typeface="Georgia"/>
              </a:rPr>
              <a:t>Deadline 30 </a:t>
            </a:r>
            <a:r>
              <a:rPr lang="en-US" sz="2000" b="0" i="0" u="none" strike="noStrike" cap="none" dirty="0" err="1">
                <a:solidFill>
                  <a:srgbClr val="FFFFFF"/>
                </a:solidFill>
                <a:latin typeface="Georgia"/>
                <a:ea typeface="Georgia"/>
                <a:cs typeface="Georgia"/>
                <a:sym typeface="Georgia"/>
              </a:rPr>
              <a:t>september</a:t>
            </a:r>
            <a:r>
              <a:rPr lang="en-US" sz="2000" b="0" i="0" u="none" strike="noStrike" cap="none" dirty="0">
                <a:solidFill>
                  <a:srgbClr val="FFFFFF"/>
                </a:solidFill>
                <a:latin typeface="Georgia"/>
                <a:ea typeface="Georgia"/>
                <a:cs typeface="Georgia"/>
                <a:sym typeface="Georgia"/>
              </a:rPr>
              <a:t> för </a:t>
            </a:r>
            <a:r>
              <a:rPr lang="en-US" sz="2000" b="0" i="0" u="none" strike="noStrike" cap="none" dirty="0" err="1">
                <a:solidFill>
                  <a:srgbClr val="FFFFFF"/>
                </a:solidFill>
                <a:latin typeface="Georgia"/>
                <a:ea typeface="Georgia"/>
                <a:cs typeface="Georgia"/>
                <a:sym typeface="Georgia"/>
              </a:rPr>
              <a:t>att</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lämna</a:t>
            </a:r>
            <a:r>
              <a:rPr lang="en-US" sz="2000" b="0" i="0" u="none" strike="noStrike" cap="none" dirty="0">
                <a:solidFill>
                  <a:srgbClr val="FFFFFF"/>
                </a:solidFill>
                <a:latin typeface="Georgia"/>
                <a:ea typeface="Georgia"/>
                <a:cs typeface="Georgia"/>
                <a:sym typeface="Georgia"/>
              </a:rPr>
              <a:t> in </a:t>
            </a:r>
            <a:r>
              <a:rPr lang="en-US" sz="2000" b="0" i="0" u="none" strike="noStrike" cap="none" dirty="0" err="1">
                <a:solidFill>
                  <a:srgbClr val="FFFFFF"/>
                </a:solidFill>
                <a:latin typeface="Georgia"/>
                <a:ea typeface="Georgia"/>
                <a:cs typeface="Georgia"/>
                <a:sym typeface="Georgia"/>
              </a:rPr>
              <a:t>ansökan</a:t>
            </a:r>
            <a:r>
              <a:rPr lang="en-US" sz="2000" b="0" i="0" u="none" strike="noStrike" cap="none" dirty="0">
                <a:solidFill>
                  <a:srgbClr val="FFFFFF"/>
                </a:solidFill>
                <a:latin typeface="Georgia"/>
                <a:ea typeface="Georgia"/>
                <a:cs typeface="Georgia"/>
                <a:sym typeface="Georgia"/>
              </a:rPr>
              <a:t>!</a:t>
            </a:r>
            <a:endParaRPr dirty="0"/>
          </a:p>
          <a:p>
            <a:pPr marL="342900" marR="0" lvl="0" indent="-342900" algn="l" rtl="0">
              <a:lnSpc>
                <a:spcPct val="100000"/>
              </a:lnSpc>
              <a:spcBef>
                <a:spcPts val="48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Intervjuer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och</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val</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inom</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oktober</a:t>
            </a:r>
            <a:r>
              <a:rPr lang="en-US" sz="2400" b="0" i="0" u="none" dirty="0">
                <a:solidFill>
                  <a:srgbClr val="FFFFFF"/>
                </a:solidFill>
                <a:latin typeface="Georgia"/>
                <a:ea typeface="Georgia"/>
                <a:cs typeface="Georgia"/>
                <a:sym typeface="Georgia"/>
              </a:rPr>
              <a:t>)</a:t>
            </a:r>
          </a:p>
          <a:p>
            <a:pPr marL="342900" marR="0" lvl="0" indent="-342900" algn="l" rtl="0">
              <a:lnSpc>
                <a:spcPct val="100000"/>
              </a:lnSpc>
              <a:spcBef>
                <a:spcPts val="480"/>
              </a:spcBef>
              <a:spcAft>
                <a:spcPts val="0"/>
              </a:spcAft>
              <a:buClr>
                <a:srgbClr val="FFFFFF"/>
              </a:buClr>
              <a:buSzPts val="2400"/>
              <a:buFont typeface="Arial"/>
              <a:buChar char="•"/>
            </a:pPr>
            <a:r>
              <a:rPr lang="en-US" sz="2400" dirty="0" err="1"/>
              <a:t>Distriktsintervju</a:t>
            </a:r>
            <a:r>
              <a:rPr lang="en-US" sz="2400" dirty="0"/>
              <a:t> för </a:t>
            </a:r>
            <a:r>
              <a:rPr lang="en-US" sz="2400" dirty="0" err="1"/>
              <a:t>klubbens</a:t>
            </a:r>
            <a:r>
              <a:rPr lang="en-US" sz="2400" dirty="0"/>
              <a:t> </a:t>
            </a:r>
            <a:r>
              <a:rPr lang="en-US" sz="2400" dirty="0" err="1"/>
              <a:t>kandidater</a:t>
            </a:r>
            <a:r>
              <a:rPr lang="en-US" sz="2400" dirty="0"/>
              <a:t> i </a:t>
            </a:r>
            <a:r>
              <a:rPr lang="en-US" sz="2400" dirty="0" err="1"/>
              <a:t>Åbo</a:t>
            </a:r>
            <a:r>
              <a:rPr lang="en-US" sz="2400" dirty="0"/>
              <a:t> 8.11</a:t>
            </a:r>
            <a:endParaRPr dirty="0"/>
          </a:p>
          <a:p>
            <a:pPr marL="342900" marR="0" lvl="0" indent="-342900" algn="l" rtl="0">
              <a:lnSpc>
                <a:spcPct val="100000"/>
              </a:lnSpc>
              <a:spcBef>
                <a:spcPts val="48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Förbindelseblankett</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vart</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vill</a:t>
            </a:r>
            <a:r>
              <a:rPr lang="en-US" sz="2400" b="0" i="0" u="none" dirty="0">
                <a:solidFill>
                  <a:srgbClr val="FFFFFF"/>
                </a:solidFill>
                <a:latin typeface="Georgia"/>
                <a:ea typeface="Georgia"/>
                <a:cs typeface="Georgia"/>
                <a:sym typeface="Georgia"/>
              </a:rPr>
              <a:t> du </a:t>
            </a:r>
            <a:r>
              <a:rPr lang="en-US" sz="2400" b="0" i="0" u="none" dirty="0" err="1">
                <a:solidFill>
                  <a:srgbClr val="FFFFFF"/>
                </a:solidFill>
                <a:latin typeface="Georgia"/>
                <a:ea typeface="Georgia"/>
                <a:cs typeface="Georgia"/>
                <a:sym typeface="Georgia"/>
              </a:rPr>
              <a:t>åka</a:t>
            </a:r>
            <a:r>
              <a:rPr lang="en-US" sz="2400" b="0" i="0" u="none" dirty="0">
                <a:solidFill>
                  <a:srgbClr val="FFFFFF"/>
                </a:solidFill>
                <a:latin typeface="Georgia"/>
                <a:ea typeface="Georgia"/>
                <a:cs typeface="Georgia"/>
                <a:sym typeface="Georgia"/>
              </a:rPr>
              <a:t>?)</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a:solidFill>
                  <a:srgbClr val="FFFFFF"/>
                </a:solidFill>
                <a:latin typeface="Georgia"/>
                <a:ea typeface="Georgia"/>
                <a:cs typeface="Georgia"/>
                <a:sym typeface="Georgia"/>
              </a:rPr>
              <a:t>4 </a:t>
            </a:r>
            <a:r>
              <a:rPr lang="en-US" sz="2000" b="0" i="0" u="none" strike="noStrike" cap="none" dirty="0" err="1">
                <a:solidFill>
                  <a:srgbClr val="FFFFFF"/>
                </a:solidFill>
                <a:latin typeface="Georgia"/>
                <a:ea typeface="Georgia"/>
                <a:cs typeface="Georgia"/>
                <a:sym typeface="Georgia"/>
              </a:rPr>
              <a:t>länder</a:t>
            </a:r>
            <a:r>
              <a:rPr lang="en-US" sz="2000" b="0" i="0" u="none" strike="noStrike" cap="none" dirty="0">
                <a:solidFill>
                  <a:srgbClr val="FFFFFF"/>
                </a:solidFill>
                <a:latin typeface="Georgia"/>
                <a:ea typeface="Georgia"/>
                <a:cs typeface="Georgia"/>
                <a:sym typeface="Georgia"/>
              </a:rPr>
              <a:t> (2 </a:t>
            </a:r>
            <a:r>
              <a:rPr lang="en-US" sz="2000" b="0" i="0" u="none" strike="noStrike" cap="none" dirty="0" err="1">
                <a:solidFill>
                  <a:srgbClr val="FFFFFF"/>
                </a:solidFill>
                <a:latin typeface="Georgia"/>
                <a:ea typeface="Georgia"/>
                <a:cs typeface="Georgia"/>
                <a:sym typeface="Georgia"/>
              </a:rPr>
              <a:t>icke</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engelskspråkiga</a:t>
            </a:r>
            <a:r>
              <a:rPr lang="en-US" sz="2000" b="0" i="0" u="none" strike="noStrike" cap="none" dirty="0">
                <a:solidFill>
                  <a:srgbClr val="FFFFFF"/>
                </a:solidFill>
                <a:latin typeface="Georgia"/>
                <a:ea typeface="Georgia"/>
                <a:cs typeface="Georgia"/>
                <a:sym typeface="Georgia"/>
              </a:rPr>
              <a:t>)</a:t>
            </a:r>
            <a:endParaRPr dirty="0"/>
          </a:p>
          <a:p>
            <a:pPr marL="342900" marR="0" lvl="0" indent="-342900" algn="l" rtl="0">
              <a:lnSpc>
                <a:spcPct val="100000"/>
              </a:lnSpc>
              <a:spcBef>
                <a:spcPts val="48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Ansökning</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slutförs</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före</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jul</a:t>
            </a:r>
            <a:r>
              <a:rPr lang="en-US" sz="2400" b="0" i="0" u="none" dirty="0">
                <a:solidFill>
                  <a:srgbClr val="FFFFFF"/>
                </a:solidFill>
                <a:latin typeface="Georgia"/>
                <a:ea typeface="Georgia"/>
                <a:cs typeface="Georgia"/>
                <a:sym typeface="Georgia"/>
              </a:rPr>
              <a:t>)</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err="1">
                <a:solidFill>
                  <a:srgbClr val="FFFFFF"/>
                </a:solidFill>
                <a:latin typeface="Georgia"/>
                <a:ea typeface="Georgia"/>
                <a:cs typeface="Georgia"/>
                <a:sym typeface="Georgia"/>
              </a:rPr>
              <a:t>Ifylld</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blankett</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err="1">
                <a:solidFill>
                  <a:srgbClr val="FFFFFF"/>
                </a:solidFill>
                <a:latin typeface="Georgia"/>
                <a:ea typeface="Georgia"/>
                <a:cs typeface="Georgia"/>
                <a:sym typeface="Georgia"/>
              </a:rPr>
              <a:t>Kvittens</a:t>
            </a:r>
            <a:r>
              <a:rPr lang="en-US" sz="2000" dirty="0"/>
              <a:t> </a:t>
            </a:r>
            <a:r>
              <a:rPr lang="en-US" sz="2000" dirty="0" err="1"/>
              <a:t>på</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betald</a:t>
            </a:r>
            <a:r>
              <a:rPr lang="en-US" sz="2000" b="0" i="0" u="none" strike="noStrike" cap="none" dirty="0">
                <a:solidFill>
                  <a:srgbClr val="FFFFFF"/>
                </a:solidFill>
                <a:latin typeface="Georgia"/>
                <a:ea typeface="Georgia"/>
                <a:cs typeface="Georgia"/>
                <a:sym typeface="Georgia"/>
              </a:rPr>
              <a:t> </a:t>
            </a:r>
            <a:r>
              <a:rPr lang="en-US" sz="2000" b="0" i="0" u="none" strike="noStrike" cap="none" dirty="0" err="1">
                <a:solidFill>
                  <a:srgbClr val="FFFFFF"/>
                </a:solidFill>
                <a:latin typeface="Georgia"/>
                <a:ea typeface="Georgia"/>
                <a:cs typeface="Georgia"/>
                <a:sym typeface="Georgia"/>
              </a:rPr>
              <a:t>arrangemangsavgift</a:t>
            </a:r>
            <a:endParaRPr dirty="0"/>
          </a:p>
          <a:p>
            <a:pPr marL="742950" marR="0" lvl="1" indent="-285750" algn="l" rtl="0">
              <a:lnSpc>
                <a:spcPct val="100000"/>
              </a:lnSpc>
              <a:spcBef>
                <a:spcPts val="400"/>
              </a:spcBef>
              <a:spcAft>
                <a:spcPts val="0"/>
              </a:spcAft>
              <a:buClr>
                <a:srgbClr val="FFFFFF"/>
              </a:buClr>
              <a:buSzPts val="2000"/>
              <a:buFont typeface="Arial"/>
              <a:buChar char="–"/>
            </a:pPr>
            <a:r>
              <a:rPr lang="en-US" sz="2000" b="0" i="0" u="none" strike="noStrike" cap="none" dirty="0" err="1">
                <a:solidFill>
                  <a:srgbClr val="FFFFFF"/>
                </a:solidFill>
                <a:latin typeface="Georgia"/>
                <a:ea typeface="Georgia"/>
                <a:cs typeface="Georgia"/>
                <a:sym typeface="Georgia"/>
              </a:rPr>
              <a:t>Läkarundersökning</a:t>
            </a:r>
            <a:endParaRPr dirty="0"/>
          </a:p>
          <a:p>
            <a:pPr marL="342900" marR="0" lvl="0" indent="-342900" algn="l" rtl="0">
              <a:lnSpc>
                <a:spcPct val="100000"/>
              </a:lnSpc>
              <a:spcBef>
                <a:spcPts val="48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Mottagarlandets</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fördelning</a:t>
            </a:r>
            <a:r>
              <a:rPr lang="en-US" sz="2400" b="0" i="0" u="none" dirty="0">
                <a:solidFill>
                  <a:srgbClr val="FFFFFF"/>
                </a:solidFill>
                <a:latin typeface="Georgia"/>
                <a:ea typeface="Georgia"/>
                <a:cs typeface="Georgia"/>
                <a:sym typeface="Georgia"/>
              </a:rPr>
              <a:t> av </a:t>
            </a:r>
            <a:r>
              <a:rPr lang="en-US" sz="2400" b="0" i="0" u="none" dirty="0" err="1">
                <a:solidFill>
                  <a:srgbClr val="FFFFFF"/>
                </a:solidFill>
                <a:latin typeface="Georgia"/>
                <a:ea typeface="Georgia"/>
                <a:cs typeface="Georgia"/>
                <a:sym typeface="Georgia"/>
              </a:rPr>
              <a:t>elever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februari</a:t>
            </a:r>
            <a:r>
              <a:rPr lang="en-US" sz="2400" b="0" i="0" u="none" dirty="0">
                <a:solidFill>
                  <a:srgbClr val="FFFFFF"/>
                </a:solidFill>
                <a:latin typeface="Georgia"/>
                <a:ea typeface="Georgia"/>
                <a:cs typeface="Georgia"/>
                <a:sym typeface="Georgia"/>
              </a:rPr>
              <a:t>)</a:t>
            </a:r>
            <a:endParaRPr dirty="0"/>
          </a:p>
          <a:p>
            <a:pPr marL="342900" marR="0" lvl="0" indent="-342900" algn="l" rtl="0">
              <a:lnSpc>
                <a:spcPct val="100000"/>
              </a:lnSpc>
              <a:spcBef>
                <a:spcPts val="480"/>
              </a:spcBef>
              <a:spcAft>
                <a:spcPts val="0"/>
              </a:spcAft>
              <a:buClr>
                <a:srgbClr val="FFFFFF"/>
              </a:buClr>
              <a:buSzPts val="2400"/>
              <a:buFont typeface="Arial"/>
              <a:buChar char="•"/>
            </a:pPr>
            <a:r>
              <a:rPr lang="en-US" sz="2400" b="0" i="0" u="none" dirty="0" err="1">
                <a:solidFill>
                  <a:srgbClr val="FFFFFF"/>
                </a:solidFill>
                <a:latin typeface="Georgia"/>
                <a:ea typeface="Georgia"/>
                <a:cs typeface="Georgia"/>
                <a:sym typeface="Georgia"/>
              </a:rPr>
              <a:t>Skolningstillfällen</a:t>
            </a:r>
            <a:r>
              <a:rPr lang="en-US" sz="2400" b="0" i="0" u="none" dirty="0">
                <a:solidFill>
                  <a:srgbClr val="FFFFFF"/>
                </a:solidFill>
                <a:latin typeface="Georgia"/>
                <a:ea typeface="Georgia"/>
                <a:cs typeface="Georgia"/>
                <a:sym typeface="Georgia"/>
              </a:rPr>
              <a:t> av Rotary Finland </a:t>
            </a:r>
            <a:r>
              <a:rPr lang="en-US" sz="2400" b="0" i="0" u="none" dirty="0" err="1">
                <a:solidFill>
                  <a:srgbClr val="FFFFFF"/>
                </a:solidFill>
                <a:latin typeface="Georgia"/>
                <a:ea typeface="Georgia"/>
                <a:cs typeface="Georgia"/>
                <a:sym typeface="Georgia"/>
              </a:rPr>
              <a:t>våren</a:t>
            </a:r>
            <a:r>
              <a:rPr lang="en-US" sz="2400" b="0" i="0" u="none" dirty="0">
                <a:solidFill>
                  <a:srgbClr val="FFFFFF"/>
                </a:solidFill>
                <a:latin typeface="Georgia"/>
                <a:ea typeface="Georgia"/>
                <a:cs typeface="Georgia"/>
                <a:sym typeface="Georgia"/>
              </a:rPr>
              <a:t> (08.03 &amp; </a:t>
            </a:r>
            <a:r>
              <a:rPr lang="en-US" sz="2400" dirty="0"/>
              <a:t>26.4</a:t>
            </a:r>
            <a:r>
              <a:rPr lang="en-US" sz="2400" b="0" i="0" u="none" dirty="0">
                <a:solidFill>
                  <a:srgbClr val="FFFFFF"/>
                </a:solidFill>
                <a:latin typeface="Georgia"/>
                <a:ea typeface="Georgia"/>
                <a:cs typeface="Georgia"/>
                <a:sym typeface="Georgia"/>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KOSTNADER </a:t>
            </a:r>
            <a:endParaRPr/>
          </a:p>
        </p:txBody>
      </p:sp>
      <p:sp>
        <p:nvSpPr>
          <p:cNvPr id="163" name="Google Shape;163;p19"/>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Arrangörsavgift</a:t>
            </a:r>
            <a:r>
              <a:rPr lang="en-US" sz="2400" b="0" i="0" u="none" dirty="0">
                <a:solidFill>
                  <a:srgbClr val="FFFFFF"/>
                </a:solidFill>
                <a:latin typeface="Georgia"/>
                <a:ea typeface="Georgia"/>
                <a:cs typeface="Georgia"/>
                <a:sym typeface="Georgia"/>
              </a:rPr>
              <a:t> till </a:t>
            </a:r>
            <a:r>
              <a:rPr lang="en-US" sz="2400" b="0" i="0" u="none" dirty="0" err="1">
                <a:solidFill>
                  <a:srgbClr val="FFFFFF"/>
                </a:solidFill>
                <a:latin typeface="Georgia"/>
                <a:ea typeface="Georgia"/>
                <a:cs typeface="Georgia"/>
                <a:sym typeface="Georgia"/>
              </a:rPr>
              <a:t>Finlands</a:t>
            </a:r>
            <a:r>
              <a:rPr lang="en-US" sz="2400" b="0" i="0" u="none" dirty="0">
                <a:solidFill>
                  <a:srgbClr val="FFFFFF"/>
                </a:solidFill>
                <a:latin typeface="Georgia"/>
                <a:ea typeface="Georgia"/>
                <a:cs typeface="Georgia"/>
                <a:sym typeface="Georgia"/>
              </a:rPr>
              <a:t> Rotary rf </a:t>
            </a:r>
            <a:r>
              <a:rPr lang="en-US" sz="2400" dirty="0"/>
              <a:t>750</a:t>
            </a:r>
            <a:r>
              <a:rPr lang="en-US" sz="2400" b="0" i="0" u="none" dirty="0">
                <a:solidFill>
                  <a:srgbClr val="FFFFFF"/>
                </a:solidFill>
                <a:latin typeface="Georgia"/>
                <a:ea typeface="Georgia"/>
                <a:cs typeface="Georgia"/>
                <a:sym typeface="Georgia"/>
              </a:rPr>
              <a:t> €</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Flygresa</a:t>
            </a:r>
            <a:r>
              <a:rPr lang="en-US" sz="2400" b="0" i="0" u="none" dirty="0">
                <a:solidFill>
                  <a:srgbClr val="FFFFFF"/>
                </a:solidFill>
                <a:latin typeface="Georgia"/>
                <a:ea typeface="Georgia"/>
                <a:cs typeface="Georgia"/>
                <a:sym typeface="Georgia"/>
              </a:rPr>
              <a:t> till </a:t>
            </a:r>
            <a:r>
              <a:rPr lang="en-US" sz="2400" b="0" i="0" u="none" dirty="0" err="1">
                <a:solidFill>
                  <a:srgbClr val="FFFFFF"/>
                </a:solidFill>
                <a:latin typeface="Georgia"/>
                <a:ea typeface="Georgia"/>
                <a:cs typeface="Georgia"/>
                <a:sym typeface="Georgia"/>
              </a:rPr>
              <a:t>värdlandet</a:t>
            </a:r>
            <a:r>
              <a:rPr lang="en-US" sz="2400" b="0" i="0" u="none" dirty="0">
                <a:solidFill>
                  <a:srgbClr val="FFFFFF"/>
                </a:solidFill>
                <a:latin typeface="Georgia"/>
                <a:ea typeface="Georgia"/>
                <a:cs typeface="Georgia"/>
                <a:sym typeface="Georgia"/>
              </a:rPr>
              <a:t> </a:t>
            </a:r>
            <a:br>
              <a:rPr lang="en-US" sz="2400" b="0" i="0" u="none" dirty="0">
                <a:solidFill>
                  <a:srgbClr val="FFFFFF"/>
                </a:solidFill>
                <a:latin typeface="Georgia"/>
                <a:ea typeface="Georgia"/>
                <a:cs typeface="Georgia"/>
                <a:sym typeface="Georgia"/>
              </a:rPr>
            </a:b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Försäkring</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beroende</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på</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värdlandet</a:t>
            </a:r>
            <a:r>
              <a:rPr lang="en-US" sz="2400" b="0" i="0" u="none" dirty="0">
                <a:solidFill>
                  <a:srgbClr val="FFFFFF"/>
                </a:solidFill>
                <a:latin typeface="Georgia"/>
                <a:ea typeface="Georgia"/>
                <a:cs typeface="Georgia"/>
                <a:sym typeface="Georgia"/>
              </a:rPr>
              <a:t> </a:t>
            </a:r>
            <a:r>
              <a:rPr lang="en-US" sz="2400" dirty="0"/>
              <a:t>(700-1500</a:t>
            </a:r>
            <a:r>
              <a:rPr lang="en-US" sz="2400" b="0" i="0" u="none" dirty="0">
                <a:solidFill>
                  <a:srgbClr val="FFFFFF"/>
                </a:solidFill>
                <a:latin typeface="Georgia"/>
                <a:ea typeface="Georgia"/>
                <a:cs typeface="Georgia"/>
                <a:sym typeface="Georgia"/>
              </a:rPr>
              <a:t>€)</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Visum</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beroende</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på</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värdlandet</a:t>
            </a:r>
            <a:r>
              <a:rPr lang="en-US" sz="2400" b="0" i="0" u="none" dirty="0">
                <a:solidFill>
                  <a:srgbClr val="FFFFFF"/>
                </a:solidFill>
                <a:latin typeface="Georgia"/>
                <a:ea typeface="Georgia"/>
                <a:cs typeface="Georgia"/>
                <a:sym typeface="Georgia"/>
              </a:rPr>
              <a:t> (200-350, </a:t>
            </a:r>
            <a:r>
              <a:rPr lang="en-US" sz="2400" b="0" i="0" u="none" dirty="0" err="1">
                <a:solidFill>
                  <a:srgbClr val="FFFFFF"/>
                </a:solidFill>
                <a:latin typeface="Georgia"/>
                <a:ea typeface="Georgia"/>
                <a:cs typeface="Georgia"/>
                <a:sym typeface="Georgia"/>
              </a:rPr>
              <a:t>där</a:t>
            </a:r>
            <a:r>
              <a:rPr lang="en-US" sz="2400" b="0" i="0" u="none" dirty="0">
                <a:solidFill>
                  <a:srgbClr val="FFFFFF"/>
                </a:solidFill>
                <a:latin typeface="Georgia"/>
                <a:ea typeface="Georgia"/>
                <a:cs typeface="Georgia"/>
                <a:sym typeface="Georgia"/>
              </a:rPr>
              <a:t> det </a:t>
            </a:r>
            <a:r>
              <a:rPr lang="en-US" sz="2400" b="0" i="0" u="none" dirty="0" err="1">
                <a:solidFill>
                  <a:srgbClr val="FFFFFF"/>
                </a:solidFill>
                <a:latin typeface="Georgia"/>
                <a:ea typeface="Georgia"/>
                <a:cs typeface="Georgia"/>
                <a:sym typeface="Georgia"/>
              </a:rPr>
              <a:t>behövs</a:t>
            </a:r>
            <a:r>
              <a:rPr lang="en-US" sz="2400" b="0" i="0" u="none" dirty="0">
                <a:solidFill>
                  <a:srgbClr val="FFFFFF"/>
                </a:solidFill>
                <a:latin typeface="Georgia"/>
                <a:ea typeface="Georgia"/>
                <a:cs typeface="Georgia"/>
                <a:sym typeface="Georgia"/>
              </a:rPr>
              <a:t>)</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Läkar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och</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tandläkarintyg</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som</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skall</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bifogas</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ansökningen</a:t>
            </a:r>
            <a:r>
              <a:rPr lang="en-US" sz="2400" b="0" i="0" u="none" dirty="0">
                <a:solidFill>
                  <a:srgbClr val="FFFFFF"/>
                </a:solidFill>
                <a:latin typeface="Georgia"/>
                <a:ea typeface="Georgia"/>
                <a:cs typeface="Georgia"/>
                <a:sym typeface="Georgia"/>
              </a:rPr>
              <a:t> (300-500€)</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dirty="0" err="1"/>
              <a:t>Skolningstillfällen</a:t>
            </a:r>
            <a:r>
              <a:rPr lang="en-US" sz="2400" dirty="0"/>
              <a:t> </a:t>
            </a:r>
            <a:r>
              <a:rPr lang="en-US" sz="2400" dirty="0" err="1"/>
              <a:t>innan</a:t>
            </a:r>
            <a:r>
              <a:rPr lang="en-US" sz="2400" dirty="0"/>
              <a:t> </a:t>
            </a:r>
            <a:r>
              <a:rPr lang="en-US" sz="2400" dirty="0" err="1"/>
              <a:t>avfärd</a:t>
            </a:r>
            <a:r>
              <a:rPr lang="en-US" sz="2400" dirty="0"/>
              <a:t> ca. 300€</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Inskolningstillfälle</a:t>
            </a:r>
            <a:r>
              <a:rPr lang="en-US" sz="2400" b="0" i="0" u="none" dirty="0">
                <a:solidFill>
                  <a:srgbClr val="FFFFFF"/>
                </a:solidFill>
                <a:latin typeface="Georgia"/>
                <a:ea typeface="Georgia"/>
                <a:cs typeface="Georgia"/>
                <a:sym typeface="Georgia"/>
              </a:rPr>
              <a:t> i </a:t>
            </a:r>
            <a:r>
              <a:rPr lang="en-US" sz="2400" b="0" i="0" u="none" dirty="0" err="1">
                <a:solidFill>
                  <a:srgbClr val="FFFFFF"/>
                </a:solidFill>
                <a:latin typeface="Georgia"/>
                <a:ea typeface="Georgia"/>
                <a:cs typeface="Georgia"/>
                <a:sym typeface="Georgia"/>
              </a:rPr>
              <a:t>värdlandet</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obligatoriskt</a:t>
            </a:r>
            <a:r>
              <a:rPr lang="en-US" sz="2400" b="0" i="0" u="none" dirty="0">
                <a:solidFill>
                  <a:srgbClr val="FFFFFF"/>
                </a:solidFill>
                <a:latin typeface="Georgia"/>
                <a:ea typeface="Georgia"/>
                <a:cs typeface="Georgia"/>
                <a:sym typeface="Georgia"/>
              </a:rPr>
              <a:t> vid </a:t>
            </a:r>
            <a:r>
              <a:rPr lang="en-US" sz="2400" b="0" i="0" u="none" dirty="0" err="1">
                <a:solidFill>
                  <a:srgbClr val="FFFFFF"/>
                </a:solidFill>
                <a:latin typeface="Georgia"/>
                <a:ea typeface="Georgia"/>
                <a:cs typeface="Georgia"/>
                <a:sym typeface="Georgia"/>
              </a:rPr>
              <a:t>långväga</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mål</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Kostnader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från</a:t>
            </a:r>
            <a:r>
              <a:rPr lang="en-US" sz="2400" b="0" i="0" u="none" dirty="0">
                <a:solidFill>
                  <a:srgbClr val="FFFFFF"/>
                </a:solidFill>
                <a:latin typeface="Georgia"/>
                <a:ea typeface="Georgia"/>
                <a:cs typeface="Georgia"/>
                <a:sym typeface="Georgia"/>
              </a:rPr>
              <a:t> 800-1300 euro</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Ungdomsutbyteskavaj</a:t>
            </a:r>
            <a:r>
              <a:rPr lang="en-US" sz="2400" b="0" i="0" u="none" dirty="0">
                <a:solidFill>
                  <a:srgbClr val="FFFFFF"/>
                </a:solidFill>
                <a:latin typeface="Georgia"/>
                <a:ea typeface="Georgia"/>
                <a:cs typeface="Georgia"/>
                <a:sym typeface="Georgia"/>
              </a:rPr>
              <a:t> mm ca 275€ </a:t>
            </a:r>
            <a:br>
              <a:rPr lang="en-US" sz="2400" b="0" i="0" u="none" dirty="0">
                <a:solidFill>
                  <a:srgbClr val="FFFFFF"/>
                </a:solidFill>
                <a:latin typeface="Georgia"/>
                <a:ea typeface="Georgia"/>
                <a:cs typeface="Georgia"/>
                <a:sym typeface="Georgia"/>
              </a:rPr>
            </a:b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Eventuella</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tilläggskostnader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vaccinationer</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personkort</a:t>
            </a:r>
            <a:r>
              <a:rPr lang="en-US" sz="2400" b="0" i="0" u="none" dirty="0">
                <a:solidFill>
                  <a:srgbClr val="FFFFFF"/>
                </a:solidFill>
                <a:latin typeface="Georgia"/>
                <a:ea typeface="Georgia"/>
                <a:cs typeface="Georgia"/>
                <a:sym typeface="Georgia"/>
              </a:rPr>
              <a:t>, 0-500€</a:t>
            </a:r>
          </a:p>
          <a:p>
            <a:pPr marL="0" indent="0">
              <a:spcBef>
                <a:spcPts val="480"/>
              </a:spcBef>
              <a:buSzPts val="2400"/>
              <a:buNone/>
            </a:pPr>
            <a:r>
              <a:rPr lang="en-US" sz="2400" dirty="0"/>
              <a:t>Deposition till </a:t>
            </a:r>
            <a:r>
              <a:rPr lang="en-US" sz="2400" dirty="0" err="1"/>
              <a:t>klubben</a:t>
            </a:r>
            <a:r>
              <a:rPr lang="en-US" sz="2400" dirty="0"/>
              <a:t> för </a:t>
            </a:r>
            <a:r>
              <a:rPr lang="en-US" sz="2400" dirty="0" err="1"/>
              <a:t>oväntade</a:t>
            </a:r>
            <a:r>
              <a:rPr lang="en-US" sz="2400" dirty="0"/>
              <a:t> </a:t>
            </a:r>
            <a:r>
              <a:rPr lang="en-US" sz="2400" dirty="0" err="1"/>
              <a:t>kostnader</a:t>
            </a:r>
            <a:r>
              <a:rPr lang="en-US" sz="2400" dirty="0"/>
              <a:t>: 300–500€</a:t>
            </a:r>
            <a:endParaRPr dirty="0"/>
          </a:p>
          <a:p>
            <a:pPr marL="0" marR="0" lvl="0" indent="0" algn="l" rtl="0">
              <a:lnSpc>
                <a:spcPct val="100000"/>
              </a:lnSpc>
              <a:spcBef>
                <a:spcPts val="480"/>
              </a:spcBef>
              <a:spcAft>
                <a:spcPts val="0"/>
              </a:spcAft>
              <a:buClr>
                <a:srgbClr val="FFFFFF"/>
              </a:buClr>
              <a:buSzPts val="2400"/>
              <a:buFont typeface="Arial"/>
              <a:buNone/>
            </a:pP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Fickpengar</a:t>
            </a:r>
            <a:r>
              <a:rPr lang="en-US" sz="2400" b="0" i="0" u="none" dirty="0">
                <a:solidFill>
                  <a:srgbClr val="FFFFFF"/>
                </a:solidFill>
                <a:latin typeface="Georgia"/>
                <a:ea typeface="Georgia"/>
                <a:cs typeface="Georgia"/>
                <a:sym typeface="Georgia"/>
              </a:rPr>
              <a:t> 90 euro/</a:t>
            </a:r>
            <a:r>
              <a:rPr lang="en-US" sz="2400" b="0" i="0" u="none" dirty="0" err="1">
                <a:solidFill>
                  <a:srgbClr val="FFFFFF"/>
                </a:solidFill>
                <a:latin typeface="Georgia"/>
                <a:ea typeface="Georgia"/>
                <a:cs typeface="Georgia"/>
                <a:sym typeface="Georgia"/>
              </a:rPr>
              <a:t>månad</a:t>
            </a:r>
            <a:r>
              <a:rPr lang="en-US" sz="2400" b="0" i="0" u="none" dirty="0">
                <a:solidFill>
                  <a:srgbClr val="FFFFFF"/>
                </a:solidFill>
                <a:latin typeface="Georgia"/>
                <a:ea typeface="Georgia"/>
                <a:cs typeface="Georgia"/>
                <a:sym typeface="Georgia"/>
              </a:rPr>
              <a:t> </a:t>
            </a:r>
            <a:r>
              <a:rPr lang="en-US" sz="2400" b="0" i="0" u="none" dirty="0" err="1">
                <a:solidFill>
                  <a:srgbClr val="FFFFFF"/>
                </a:solidFill>
                <a:latin typeface="Georgia"/>
                <a:ea typeface="Georgia"/>
                <a:cs typeface="Georgia"/>
                <a:sym typeface="Georgia"/>
              </a:rPr>
              <a:t>ges</a:t>
            </a:r>
            <a:r>
              <a:rPr lang="en-US" sz="2400" b="0" i="0" u="none" dirty="0">
                <a:solidFill>
                  <a:srgbClr val="FFFFFF"/>
                </a:solidFill>
                <a:latin typeface="Georgia"/>
                <a:ea typeface="Georgia"/>
                <a:cs typeface="Georgia"/>
                <a:sym typeface="Georgia"/>
              </a:rPr>
              <a:t> till </a:t>
            </a:r>
            <a:r>
              <a:rPr lang="en-US" sz="2400" b="0" i="0" u="none" dirty="0" err="1">
                <a:solidFill>
                  <a:srgbClr val="FFFFFF"/>
                </a:solidFill>
                <a:latin typeface="Georgia"/>
                <a:ea typeface="Georgia"/>
                <a:cs typeface="Georgia"/>
                <a:sym typeface="Georgia"/>
              </a:rPr>
              <a:t>utbyteseleven</a:t>
            </a:r>
            <a:endParaRPr dirty="0"/>
          </a:p>
          <a:p>
            <a:pPr marL="0" marR="0" lvl="0" indent="0" algn="l" rtl="0">
              <a:lnSpc>
                <a:spcPct val="100000"/>
              </a:lnSpc>
              <a:spcBef>
                <a:spcPts val="480"/>
              </a:spcBef>
              <a:spcAft>
                <a:spcPts val="0"/>
              </a:spcAft>
              <a:buClr>
                <a:schemeClr val="dk1"/>
              </a:buClr>
              <a:buSzPts val="2400"/>
              <a:buFont typeface="Arial"/>
              <a:buNone/>
            </a:pPr>
            <a:endParaRPr sz="2400" b="0" i="0" u="none" dirty="0">
              <a:solidFill>
                <a:srgbClr val="FFFFFF"/>
              </a:solidFill>
              <a:latin typeface="Georgia"/>
              <a:ea typeface="Georgia"/>
              <a:cs typeface="Georgia"/>
              <a:sym typeface="Georgia"/>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rgbClr val="FFFFFF"/>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0" name="Google Shape;170;p20"/>
          <p:cNvSpPr txBox="1">
            <a:spLocks noGrp="1"/>
          </p:cNvSpPr>
          <p:nvPr>
            <p:ph type="ctrTitle"/>
          </p:nvPr>
        </p:nvSpPr>
        <p:spPr>
          <a:xfrm>
            <a:off x="152400" y="1371600"/>
            <a:ext cx="9144000" cy="1600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b="0" i="0" u="none">
                <a:solidFill>
                  <a:schemeClr val="lt1"/>
                </a:solidFill>
                <a:latin typeface="Arial Narrow"/>
                <a:ea typeface="Arial Narrow"/>
                <a:cs typeface="Arial Narrow"/>
                <a:sym typeface="Arial Narrow"/>
              </a:rPr>
              <a:t>Att vara värdfamilj</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p:nvPr/>
        </p:nvSpPr>
        <p:spPr>
          <a:xfrm>
            <a:off x="-381000" y="3429000"/>
            <a:ext cx="9753600" cy="990600"/>
          </a:xfrm>
          <a:prstGeom prst="rect">
            <a:avLst/>
          </a:prstGeom>
          <a:solidFill>
            <a:srgbClr val="00246C"/>
          </a:solidFill>
          <a:ln>
            <a:noFill/>
          </a:ln>
          <a:effectLst>
            <a:outerShdw blurRad="63500" dist="23000" dir="5400000">
              <a:srgbClr val="80808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2" name="Google Shape;52;p2"/>
          <p:cNvSpPr txBox="1"/>
          <p:nvPr/>
        </p:nvSpPr>
        <p:spPr>
          <a:xfrm>
            <a:off x="457200" y="3581400"/>
            <a:ext cx="6858000" cy="838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4400"/>
              <a:buFont typeface="Arial Narrow"/>
              <a:buNone/>
            </a:pPr>
            <a:r>
              <a:rPr lang="en-US" sz="4400" b="1" i="0" u="none" strike="noStrike" cap="none">
                <a:solidFill>
                  <a:schemeClr val="lt1"/>
                </a:solidFill>
                <a:latin typeface="Arial Narrow"/>
                <a:ea typeface="Arial Narrow"/>
                <a:cs typeface="Arial Narrow"/>
                <a:sym typeface="Arial Narrow"/>
              </a:rPr>
              <a:t>TITLE</a:t>
            </a:r>
            <a:endParaRPr sz="1400" b="0" i="0" u="none" strike="noStrike" cap="none">
              <a:solidFill>
                <a:srgbClr val="000000"/>
              </a:solidFill>
              <a:latin typeface="Arial"/>
              <a:ea typeface="Arial"/>
              <a:cs typeface="Arial"/>
              <a:sym typeface="Arial"/>
            </a:endParaRPr>
          </a:p>
        </p:txBody>
      </p:sp>
      <p:sp>
        <p:nvSpPr>
          <p:cNvPr id="53" name="Google Shape;53;p2"/>
          <p:cNvSpPr txBox="1">
            <a:spLocks noGrp="1"/>
          </p:cNvSpPr>
          <p:nvPr>
            <p:ph type="ctrTitle"/>
          </p:nvPr>
        </p:nvSpPr>
        <p:spPr>
          <a:xfrm>
            <a:off x="-76200" y="3429000"/>
            <a:ext cx="9296400" cy="990600"/>
          </a:xfrm>
          <a:prstGeom prst="rect">
            <a:avLst/>
          </a:prstGeom>
          <a:solidFill>
            <a:srgbClr val="00246C"/>
          </a:solidFill>
          <a:ln>
            <a:noFill/>
          </a:ln>
          <a:effectLst>
            <a:outerShdw blurRad="63500" dist="50799" dir="2700000">
              <a:srgbClr val="808080">
                <a:alpha val="39215"/>
              </a:srgbClr>
            </a:outerShdw>
          </a:effectLst>
        </p:spPr>
        <p:txBody>
          <a:bodyPr spcFirstLastPara="1" wrap="square" lIns="548625" tIns="0" rIns="0" bIns="91425" anchor="b" anchorCtr="0">
            <a:noAutofit/>
          </a:bodyPr>
          <a:lstStyle/>
          <a:p>
            <a:pPr marL="0" lvl="0" indent="0" algn="l" rtl="0">
              <a:lnSpc>
                <a:spcPct val="100000"/>
              </a:lnSpc>
              <a:spcBef>
                <a:spcPts val="0"/>
              </a:spcBef>
              <a:spcAft>
                <a:spcPts val="0"/>
              </a:spcAft>
              <a:buClr>
                <a:schemeClr val="lt1"/>
              </a:buClr>
              <a:buSzPts val="4400"/>
              <a:buFont typeface="Arial Narrow"/>
              <a:buNone/>
            </a:pPr>
            <a:r>
              <a:rPr lang="en-US" sz="4400" b="0" i="0" u="none">
                <a:solidFill>
                  <a:schemeClr val="lt1"/>
                </a:solidFill>
                <a:latin typeface="Arial Narrow"/>
                <a:ea typeface="Arial Narrow"/>
                <a:cs typeface="Arial Narrow"/>
                <a:sym typeface="Arial Narrow"/>
              </a:rPr>
              <a:t>Rotary Ungdomsutbyte</a:t>
            </a:r>
            <a:endParaRPr/>
          </a:p>
        </p:txBody>
      </p:sp>
      <p:sp>
        <p:nvSpPr>
          <p:cNvPr id="54" name="Google Shape;54;p2"/>
          <p:cNvSpPr txBox="1">
            <a:spLocks noGrp="1"/>
          </p:cNvSpPr>
          <p:nvPr>
            <p:ph type="subTitle" idx="1"/>
          </p:nvPr>
        </p:nvSpPr>
        <p:spPr>
          <a:xfrm>
            <a:off x="457200" y="4572000"/>
            <a:ext cx="6400800" cy="121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US" sz="2400" dirty="0">
                <a:solidFill>
                  <a:schemeClr val="lt1"/>
                </a:solidFill>
              </a:rPr>
              <a:t>10.09.2025</a:t>
            </a:r>
            <a:br>
              <a:rPr lang="en-US" sz="2400" b="0" i="0" u="none" dirty="0">
                <a:solidFill>
                  <a:schemeClr val="lt1"/>
                </a:solidFill>
                <a:latin typeface="Georgia"/>
                <a:ea typeface="Georgia"/>
                <a:cs typeface="Georgia"/>
                <a:sym typeface="Georgia"/>
              </a:rPr>
            </a:br>
            <a:r>
              <a:rPr lang="en-US" sz="2400" b="0" i="0" u="none" dirty="0">
                <a:solidFill>
                  <a:schemeClr val="lt1"/>
                </a:solidFill>
                <a:latin typeface="Georgia"/>
                <a:ea typeface="Georgia"/>
                <a:cs typeface="Georgia"/>
                <a:sym typeface="Georgia"/>
              </a:rPr>
              <a:t>Ålands Lyceum</a:t>
            </a:r>
            <a:endParaRPr dirty="0"/>
          </a:p>
          <a:p>
            <a:pPr marL="0" lvl="0" indent="0" algn="l" rtl="0">
              <a:lnSpc>
                <a:spcPct val="100000"/>
              </a:lnSpc>
              <a:spcBef>
                <a:spcPts val="480"/>
              </a:spcBef>
              <a:spcAft>
                <a:spcPts val="0"/>
              </a:spcAft>
              <a:buClr>
                <a:srgbClr val="FFFFFF"/>
              </a:buClr>
              <a:buSzPts val="2400"/>
              <a:buNone/>
            </a:pPr>
            <a:r>
              <a:rPr lang="fi-FI" sz="2400" dirty="0">
                <a:solidFill>
                  <a:schemeClr val="lt1"/>
                </a:solidFill>
              </a:rPr>
              <a:t>Tanja Sabel</a:t>
            </a:r>
            <a:endParaRPr sz="2400" b="0" i="0" u="none" dirty="0">
              <a:solidFill>
                <a:schemeClr val="lt1"/>
              </a:solidFill>
              <a:latin typeface="Georgia"/>
              <a:ea typeface="Georgia"/>
              <a:cs typeface="Georgia"/>
              <a:sym typeface="Georgia"/>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CITAT</a:t>
            </a:r>
            <a:endParaRPr/>
          </a:p>
        </p:txBody>
      </p:sp>
      <p:sp>
        <p:nvSpPr>
          <p:cNvPr id="176" name="Google Shape;176;p21"/>
          <p:cNvSpPr txBox="1"/>
          <p:nvPr/>
        </p:nvSpPr>
        <p:spPr>
          <a:xfrm>
            <a:off x="152400" y="3429000"/>
            <a:ext cx="8686800" cy="25844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”Det är så givande att lära känna en ung person från en annan kultur genom att vara värdfamilj. Inom någon vecka är de redan en familjemedlem som delar vår vardag. Våra barn fick nya storasystrar och deras ögon har öppnats för nya kulturer och traditioner. Det är en livslång bekantskap och lika mycket som du ger får du absolut tillbaka. Det är så otroligt roligt att fler borde ta vara på chansen.”</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r>
              <a:rPr lang="en-US" sz="1800" b="0" i="1" u="none" strike="noStrike" cap="none">
                <a:solidFill>
                  <a:schemeClr val="lt1"/>
                </a:solidFill>
                <a:latin typeface="Calibri"/>
                <a:ea typeface="Calibri"/>
                <a:cs typeface="Calibri"/>
                <a:sym typeface="Calibri"/>
              </a:rPr>
              <a:t>Hanna Hagmark-Cooper, värdmamma till Nicole (Mexico), Sol (Argentina) och Alison (Sydafrika)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lt1"/>
              </a:solidFill>
              <a:latin typeface="Calibri"/>
              <a:ea typeface="Calibri"/>
              <a:cs typeface="Calibri"/>
              <a:sym typeface="Calibri"/>
            </a:endParaRPr>
          </a:p>
        </p:txBody>
      </p:sp>
      <p:sp>
        <p:nvSpPr>
          <p:cNvPr id="177" name="Google Shape;177;p21"/>
          <p:cNvSpPr txBox="1"/>
          <p:nvPr/>
        </p:nvSpPr>
        <p:spPr>
          <a:xfrm>
            <a:off x="152400" y="1447800"/>
            <a:ext cx="8428037" cy="1477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“Before the move, my second family decided it would be a great idea to have a summer party and invite all of my host families and my counsellor. It was great to see my families, a group that rarely crossed paths, brought together and enjoying each other’s company. During this event.”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r>
              <a:rPr lang="en-US" sz="1800" b="0" i="1" u="none" strike="noStrike" cap="none">
                <a:solidFill>
                  <a:schemeClr val="lt1"/>
                </a:solidFill>
                <a:latin typeface="Calibri"/>
                <a:ea typeface="Calibri"/>
                <a:cs typeface="Calibri"/>
                <a:sym typeface="Calibri"/>
              </a:rPr>
              <a:t>Phoebe Clark (Australien), utbytesstudent på Åland 2017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Att ta emot en elev på Åland</a:t>
            </a:r>
            <a:endParaRPr/>
          </a:p>
        </p:txBody>
      </p:sp>
      <p:sp>
        <p:nvSpPr>
          <p:cNvPr id="183" name="Google Shape;183;p22"/>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3000"/>
              <a:buFont typeface="Arial"/>
              <a:buChar char="•"/>
            </a:pPr>
            <a:r>
              <a:rPr lang="en-US" sz="3000" b="0" i="0" u="none" dirty="0">
                <a:solidFill>
                  <a:srgbClr val="FFFFFF"/>
                </a:solidFill>
                <a:latin typeface="Georgia"/>
                <a:ea typeface="Georgia"/>
                <a:cs typeface="Georgia"/>
                <a:sym typeface="Georgia"/>
              </a:rPr>
              <a:t>Den </a:t>
            </a:r>
            <a:r>
              <a:rPr lang="en-US" sz="3000" b="0" i="0" u="none" dirty="0" err="1">
                <a:solidFill>
                  <a:srgbClr val="FFFFFF"/>
                </a:solidFill>
                <a:latin typeface="Georgia"/>
                <a:ea typeface="Georgia"/>
                <a:cs typeface="Georgia"/>
                <a:sym typeface="Georgia"/>
              </a:rPr>
              <a:t>familj</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som</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skickar</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iväg</a:t>
            </a:r>
            <a:r>
              <a:rPr lang="en-US" sz="3000" b="0" i="0" u="none" dirty="0">
                <a:solidFill>
                  <a:srgbClr val="FFFFFF"/>
                </a:solidFill>
                <a:latin typeface="Georgia"/>
                <a:ea typeface="Georgia"/>
                <a:cs typeface="Georgia"/>
                <a:sym typeface="Georgia"/>
              </a:rPr>
              <a:t> sin </a:t>
            </a:r>
            <a:r>
              <a:rPr lang="en-US" sz="3000" b="0" i="0" u="none" dirty="0" err="1">
                <a:solidFill>
                  <a:srgbClr val="FFFFFF"/>
                </a:solidFill>
                <a:latin typeface="Georgia"/>
                <a:ea typeface="Georgia"/>
                <a:cs typeface="Georgia"/>
                <a:sym typeface="Georgia"/>
              </a:rPr>
              <a:t>ungdom</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förbinder</a:t>
            </a:r>
            <a:r>
              <a:rPr lang="en-US" sz="3000" b="0" i="0" u="none" dirty="0">
                <a:solidFill>
                  <a:srgbClr val="FFFFFF"/>
                </a:solidFill>
                <a:latin typeface="Georgia"/>
                <a:ea typeface="Georgia"/>
                <a:cs typeface="Georgia"/>
                <a:sym typeface="Georgia"/>
              </a:rPr>
              <a:t> sig </a:t>
            </a:r>
            <a:r>
              <a:rPr lang="en-US" sz="3000" b="0" i="0" u="none" dirty="0" err="1">
                <a:solidFill>
                  <a:srgbClr val="FFFFFF"/>
                </a:solidFill>
                <a:latin typeface="Georgia"/>
                <a:ea typeface="Georgia"/>
                <a:cs typeface="Georgia"/>
                <a:sym typeface="Georgia"/>
              </a:rPr>
              <a:t>att</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vara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värdfamilj</a:t>
            </a:r>
            <a:r>
              <a:rPr lang="en-US" sz="3000" b="0" i="0" u="none" dirty="0">
                <a:solidFill>
                  <a:srgbClr val="FFFFFF"/>
                </a:solidFill>
                <a:latin typeface="Georgia"/>
                <a:ea typeface="Georgia"/>
                <a:cs typeface="Georgia"/>
                <a:sym typeface="Georgia"/>
              </a:rPr>
              <a:t> för </a:t>
            </a:r>
            <a:r>
              <a:rPr lang="en-US" sz="3000" b="0" i="0" u="none" dirty="0" err="1">
                <a:solidFill>
                  <a:srgbClr val="FFFFFF"/>
                </a:solidFill>
                <a:latin typeface="Georgia"/>
                <a:ea typeface="Georgia"/>
                <a:cs typeface="Georgia"/>
                <a:sym typeface="Georgia"/>
              </a:rPr>
              <a:t>två</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utländska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utbytesstudenter</a:t>
            </a:r>
            <a:r>
              <a:rPr lang="en-US" sz="3000" b="0" i="0" u="none" dirty="0">
                <a:solidFill>
                  <a:srgbClr val="FFFFFF"/>
                </a:solidFill>
                <a:latin typeface="Georgia"/>
                <a:ea typeface="Georgia"/>
                <a:cs typeface="Georgia"/>
                <a:sym typeface="Georgia"/>
              </a:rPr>
              <a:t>.</a:t>
            </a:r>
            <a:br>
              <a:rPr lang="en-US" sz="3000" b="0" i="0" u="none" dirty="0">
                <a:solidFill>
                  <a:srgbClr val="FFFFFF"/>
                </a:solidFill>
                <a:latin typeface="Georgia"/>
                <a:ea typeface="Georgia"/>
                <a:cs typeface="Georgia"/>
                <a:sym typeface="Georgia"/>
              </a:rPr>
            </a:b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dirty="0" err="1">
                <a:solidFill>
                  <a:srgbClr val="FFFFFF"/>
                </a:solidFill>
                <a:latin typeface="Georgia"/>
                <a:ea typeface="Georgia"/>
                <a:cs typeface="Georgia"/>
                <a:sym typeface="Georgia"/>
              </a:rPr>
              <a:t>Rotaryklubbens</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utbytesansvariga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fungerar</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som</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kontaktperson</a:t>
            </a:r>
            <a:r>
              <a:rPr lang="en-US" sz="3000" b="0" i="0" u="none" dirty="0">
                <a:solidFill>
                  <a:srgbClr val="FFFFFF"/>
                </a:solidFill>
                <a:latin typeface="Georgia"/>
                <a:ea typeface="Georgia"/>
                <a:cs typeface="Georgia"/>
                <a:sym typeface="Georgia"/>
              </a:rPr>
              <a:t>.</a:t>
            </a:r>
            <a:endParaRPr dirty="0"/>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rgbClr val="FFFFFF"/>
              </a:buClr>
              <a:buSzPts val="3000"/>
              <a:buFont typeface="Arial"/>
              <a:buChar char="•"/>
            </a:pPr>
            <a:r>
              <a:rPr lang="en-US" sz="3000" b="0" i="0" u="none" dirty="0" err="1">
                <a:solidFill>
                  <a:srgbClr val="FFFFFF"/>
                </a:solidFill>
                <a:latin typeface="Georgia"/>
                <a:ea typeface="Georgia"/>
                <a:cs typeface="Georgia"/>
                <a:sym typeface="Georgia"/>
              </a:rPr>
              <a:t>Studiehandledarna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på</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Ålands</a:t>
            </a:r>
            <a:r>
              <a:rPr lang="en-US" sz="3000" b="0" i="0" u="none" dirty="0">
                <a:solidFill>
                  <a:srgbClr val="FFFFFF"/>
                </a:solidFill>
                <a:latin typeface="Georgia"/>
                <a:ea typeface="Georgia"/>
                <a:cs typeface="Georgia"/>
                <a:sym typeface="Georgia"/>
              </a:rPr>
              <a:t> Lyceum </a:t>
            </a:r>
            <a:r>
              <a:rPr lang="en-US" sz="3000" b="0" i="0" u="none" dirty="0" err="1">
                <a:solidFill>
                  <a:srgbClr val="FFFFFF"/>
                </a:solidFill>
                <a:latin typeface="Georgia"/>
                <a:ea typeface="Georgia"/>
                <a:cs typeface="Georgia"/>
                <a:sym typeface="Georgia"/>
              </a:rPr>
              <a:t>hjälper</a:t>
            </a:r>
            <a:r>
              <a:rPr lang="en-US" sz="3000" b="0" i="0" u="none" dirty="0">
                <a:solidFill>
                  <a:srgbClr val="FFFFFF"/>
                </a:solidFill>
                <a:latin typeface="Georgia"/>
                <a:ea typeface="Georgia"/>
                <a:cs typeface="Georgia"/>
                <a:sym typeface="Georgia"/>
              </a:rPr>
              <a:t> med </a:t>
            </a:r>
            <a:r>
              <a:rPr lang="en-US" sz="3000" b="0" i="0" u="none" dirty="0" err="1">
                <a:solidFill>
                  <a:srgbClr val="FFFFFF"/>
                </a:solidFill>
                <a:latin typeface="Georgia"/>
                <a:ea typeface="Georgia"/>
                <a:cs typeface="Georgia"/>
                <a:sym typeface="Georgia"/>
              </a:rPr>
              <a:t>studieval</a:t>
            </a:r>
            <a:r>
              <a:rPr lang="en-US" sz="3000" b="0" i="0" u="none" dirty="0">
                <a:solidFill>
                  <a:srgbClr val="FFFFFF"/>
                </a:solidFill>
                <a:latin typeface="Georgia"/>
                <a:ea typeface="Georgia"/>
                <a:cs typeface="Georgia"/>
                <a:sym typeface="Georgia"/>
              </a:rPr>
              <a:t> mm. för </a:t>
            </a:r>
            <a:r>
              <a:rPr lang="en-US" sz="3000" b="0" i="0" u="none" dirty="0" err="1">
                <a:solidFill>
                  <a:srgbClr val="FFFFFF"/>
                </a:solidFill>
                <a:latin typeface="Georgia"/>
                <a:ea typeface="Georgia"/>
                <a:cs typeface="Georgia"/>
                <a:sym typeface="Georgia"/>
              </a:rPr>
              <a:t>inkommande</a:t>
            </a:r>
            <a:r>
              <a:rPr lang="en-US" sz="3000" b="0" i="0" u="none" dirty="0">
                <a:solidFill>
                  <a:srgbClr val="FFFFFF"/>
                </a:solidFill>
                <a:latin typeface="Georgia"/>
                <a:ea typeface="Georgia"/>
                <a:cs typeface="Georgia"/>
                <a:sym typeface="Georgia"/>
              </a:rPr>
              <a:t> elev.</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INTRESSEANMÄLAN – FRITT FORMULERAD ANSÖKAN </a:t>
            </a:r>
            <a:endParaRPr/>
          </a:p>
        </p:txBody>
      </p:sp>
      <p:sp>
        <p:nvSpPr>
          <p:cNvPr id="189" name="Google Shape;189;p23"/>
          <p:cNvSpPr txBox="1">
            <a:spLocks noGrp="1"/>
          </p:cNvSpPr>
          <p:nvPr>
            <p:ph type="body" idx="1"/>
          </p:nvPr>
        </p:nvSpPr>
        <p:spPr>
          <a:xfrm>
            <a:off x="152400" y="1600200"/>
            <a:ext cx="81534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0" i="0" u="none" dirty="0" err="1">
                <a:solidFill>
                  <a:srgbClr val="FFFFFF"/>
                </a:solidFill>
                <a:latin typeface="Georgia"/>
                <a:ea typeface="Georgia"/>
                <a:cs typeface="Georgia"/>
                <a:sym typeface="Georgia"/>
              </a:rPr>
              <a:t>Skickas</a:t>
            </a:r>
            <a:r>
              <a:rPr lang="en-US" sz="3000" b="0" i="0" u="none" dirty="0">
                <a:solidFill>
                  <a:srgbClr val="FFFFFF"/>
                </a:solidFill>
                <a:latin typeface="Georgia"/>
                <a:ea typeface="Georgia"/>
                <a:cs typeface="Georgia"/>
                <a:sym typeface="Georgia"/>
              </a:rPr>
              <a:t> till:</a:t>
            </a:r>
            <a:endParaRPr dirty="0"/>
          </a:p>
          <a:p>
            <a:pPr marL="0" marR="0" lvl="0" indent="0" algn="l" rtl="0">
              <a:lnSpc>
                <a:spcPct val="100000"/>
              </a:lnSpc>
              <a:spcBef>
                <a:spcPts val="600"/>
              </a:spcBef>
              <a:spcAft>
                <a:spcPts val="0"/>
              </a:spcAft>
              <a:buClr>
                <a:schemeClr val="lt1"/>
              </a:buClr>
              <a:buSzPts val="3000"/>
              <a:buFont typeface="Arial"/>
              <a:buNone/>
            </a:pPr>
            <a:r>
              <a:rPr lang="en-US" sz="3000" b="0" i="0" u="none" dirty="0">
                <a:solidFill>
                  <a:schemeClr val="lt1"/>
                </a:solidFill>
                <a:latin typeface="Georgia"/>
                <a:ea typeface="Georgia"/>
                <a:cs typeface="Georgia"/>
                <a:sym typeface="Georgia"/>
              </a:rPr>
              <a:t>	</a:t>
            </a:r>
            <a:r>
              <a:rPr lang="en-US" sz="3000" b="0" i="0" dirty="0">
                <a:solidFill>
                  <a:schemeClr val="lt1"/>
                </a:solidFill>
                <a:latin typeface="Calibri"/>
                <a:ea typeface="Calibri"/>
                <a:cs typeface="Calibri"/>
                <a:sym typeface="Calibri"/>
              </a:rPr>
              <a:t>tanja</a:t>
            </a:r>
            <a:r>
              <a:rPr lang="en-US" dirty="0">
                <a:solidFill>
                  <a:schemeClr val="lt1"/>
                </a:solidFill>
                <a:latin typeface="Calibri"/>
                <a:ea typeface="Calibri"/>
                <a:cs typeface="Calibri"/>
                <a:sym typeface="Calibri"/>
              </a:rPr>
              <a:t>.sabel</a:t>
            </a:r>
            <a:r>
              <a:rPr lang="en-US" u="sng" dirty="0">
                <a:solidFill>
                  <a:schemeClr val="lt1"/>
                </a:solidFill>
                <a:latin typeface="Calibri"/>
                <a:ea typeface="Calibri"/>
                <a:cs typeface="Calibri"/>
                <a:sym typeface="Calibri"/>
              </a:rPr>
              <a:t>@finavia.fi</a:t>
            </a:r>
            <a:endParaRPr sz="3000" b="0" i="0" u="none" dirty="0">
              <a:solidFill>
                <a:schemeClr val="lt1"/>
              </a:solidFill>
              <a:latin typeface="Georgia"/>
              <a:ea typeface="Georgia"/>
              <a:cs typeface="Georgia"/>
              <a:sym typeface="Georgia"/>
            </a:endParaRPr>
          </a:p>
          <a:p>
            <a:pPr marL="0" marR="0" lvl="0" indent="0" algn="l" rtl="0">
              <a:lnSpc>
                <a:spcPct val="100000"/>
              </a:lnSpc>
              <a:spcBef>
                <a:spcPts val="60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Senast</a:t>
            </a:r>
            <a:r>
              <a:rPr lang="en-US" sz="3000" b="0" i="0" u="none" dirty="0">
                <a:solidFill>
                  <a:srgbClr val="FFFFFF"/>
                </a:solidFill>
                <a:latin typeface="Georgia"/>
                <a:ea typeface="Georgia"/>
                <a:cs typeface="Georgia"/>
                <a:sym typeface="Georgia"/>
              </a:rPr>
              <a:t> den </a:t>
            </a:r>
            <a:r>
              <a:rPr lang="en-US" dirty="0"/>
              <a:t>30 </a:t>
            </a:r>
            <a:r>
              <a:rPr lang="en-US" dirty="0" err="1"/>
              <a:t>september</a:t>
            </a:r>
            <a:r>
              <a:rPr lang="en-US" sz="3000" b="0" i="0" u="none" dirty="0">
                <a:solidFill>
                  <a:srgbClr val="FFFFFF"/>
                </a:solidFill>
                <a:latin typeface="Georgia"/>
                <a:ea typeface="Georgia"/>
                <a:cs typeface="Georgia"/>
                <a:sym typeface="Georgia"/>
              </a:rPr>
              <a:t>!</a:t>
            </a:r>
            <a:endParaRPr dirty="0"/>
          </a:p>
          <a:p>
            <a:pPr marL="0" marR="0" lvl="0" indent="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a:p>
            <a:pPr marL="0" marR="0" lvl="0" indent="0" algn="l" rtl="0">
              <a:lnSpc>
                <a:spcPct val="100000"/>
              </a:lnSpc>
              <a:spcBef>
                <a:spcPts val="60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Information om </a:t>
            </a:r>
            <a:r>
              <a:rPr lang="en-US" sz="3000" b="0" i="0" u="none" dirty="0" err="1">
                <a:solidFill>
                  <a:srgbClr val="FFFFFF"/>
                </a:solidFill>
                <a:latin typeface="Georgia"/>
                <a:ea typeface="Georgia"/>
                <a:cs typeface="Georgia"/>
                <a:sym typeface="Georgia"/>
              </a:rPr>
              <a:t>utbyte</a:t>
            </a:r>
            <a:r>
              <a:rPr lang="en-US" sz="3000" b="0" i="0" u="none" dirty="0">
                <a:solidFill>
                  <a:srgbClr val="FFFFFF"/>
                </a:solidFill>
                <a:latin typeface="Georgia"/>
                <a:ea typeface="Georgia"/>
                <a:cs typeface="Georgia"/>
                <a:sym typeface="Georgia"/>
              </a:rPr>
              <a:t>:</a:t>
            </a:r>
            <a:endParaRPr sz="3000" b="0" i="0" u="none" dirty="0">
              <a:solidFill>
                <a:srgbClr val="FFFFFF"/>
              </a:solidFill>
              <a:latin typeface="Georgia"/>
              <a:ea typeface="Georgia"/>
              <a:cs typeface="Georgia"/>
              <a:sym typeface="Georgia"/>
            </a:endParaRPr>
          </a:p>
          <a:p>
            <a:pPr marL="0" marR="0" lvl="0" indent="0" algn="l" rtl="0">
              <a:lnSpc>
                <a:spcPct val="100000"/>
              </a:lnSpc>
              <a:spcBef>
                <a:spcPts val="600"/>
              </a:spcBef>
              <a:spcAft>
                <a:spcPts val="0"/>
              </a:spcAft>
              <a:buClr>
                <a:srgbClr val="FFFFFF"/>
              </a:buClr>
              <a:buSzPts val="3000"/>
              <a:buFont typeface="Arial"/>
              <a:buNone/>
            </a:pPr>
            <a:r>
              <a:rPr lang="en-US" dirty="0"/>
              <a:t>     www.rye.fi/sv</a:t>
            </a:r>
            <a:endParaRPr dirty="0"/>
          </a:p>
          <a:p>
            <a:pPr marL="0" marR="0" lvl="0" indent="0" algn="l" rtl="0">
              <a:lnSpc>
                <a:spcPct val="100000"/>
              </a:lnSpc>
              <a:spcBef>
                <a:spcPts val="60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	</a:t>
            </a:r>
            <a:r>
              <a:rPr lang="en-US" sz="1100" u="sng" dirty="0" err="1">
                <a:solidFill>
                  <a:schemeClr val="hlink"/>
                </a:solidFill>
                <a:latin typeface="Arial"/>
                <a:ea typeface="Arial"/>
                <a:cs typeface="Arial"/>
                <a:sym typeface="Arial"/>
                <a:hlinkClick r:id="rId3"/>
              </a:rPr>
              <a:t>Framsidan</a:t>
            </a:r>
            <a:r>
              <a:rPr lang="en-US" sz="1100" u="sng" dirty="0">
                <a:solidFill>
                  <a:schemeClr val="hlink"/>
                </a:solidFill>
                <a:latin typeface="Arial"/>
                <a:ea typeface="Arial"/>
                <a:cs typeface="Arial"/>
                <a:sym typeface="Arial"/>
                <a:hlinkClick r:id="rId3"/>
              </a:rPr>
              <a:t> - </a:t>
            </a:r>
            <a:r>
              <a:rPr lang="en-US" sz="1100" u="sng" dirty="0" err="1">
                <a:solidFill>
                  <a:schemeClr val="hlink"/>
                </a:solidFill>
                <a:latin typeface="Arial"/>
                <a:ea typeface="Arial"/>
                <a:cs typeface="Arial"/>
                <a:sym typeface="Arial"/>
                <a:hlinkClick r:id="rId3"/>
              </a:rPr>
              <a:t>Ungdomsutbyte</a:t>
            </a:r>
            <a:r>
              <a:rPr lang="en-US" sz="1100" u="sng" dirty="0">
                <a:solidFill>
                  <a:schemeClr val="hlink"/>
                </a:solidFill>
                <a:latin typeface="Arial"/>
                <a:ea typeface="Arial"/>
                <a:cs typeface="Arial"/>
                <a:sym typeface="Arial"/>
                <a:hlinkClick r:id="rId3"/>
              </a:rPr>
              <a:t> (rye.fi)</a:t>
            </a:r>
            <a:endParaRPr sz="3000" b="0" i="0" u="none" dirty="0">
              <a:solidFill>
                <a:srgbClr val="FFFFFF"/>
              </a:solidFill>
              <a:latin typeface="Georgia"/>
              <a:ea typeface="Georgia"/>
              <a:cs typeface="Georgia"/>
              <a:sym typeface="Georgia"/>
            </a:endParaRPr>
          </a:p>
          <a:p>
            <a:pPr marL="0" marR="0" lvl="0" indent="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a:p>
            <a:pPr marL="0" marR="0" lvl="0" indent="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p:txBody>
      </p:sp>
      <p:pic>
        <p:nvPicPr>
          <p:cNvPr id="190" name="Google Shape;190;p23"/>
          <p:cNvPicPr preferRelativeResize="0"/>
          <p:nvPr/>
        </p:nvPicPr>
        <p:blipFill rotWithShape="1">
          <a:blip r:embed="rId4">
            <a:alphaModFix/>
          </a:blip>
          <a:srcRect/>
          <a:stretch/>
        </p:blipFill>
        <p:spPr>
          <a:xfrm>
            <a:off x="6400800" y="2640012"/>
            <a:ext cx="2724150" cy="4187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AGENDA</a:t>
            </a:r>
            <a:endParaRPr/>
          </a:p>
        </p:txBody>
      </p:sp>
      <p:sp>
        <p:nvSpPr>
          <p:cNvPr id="60" name="Google Shape;60;p3"/>
          <p:cNvSpPr txBox="1">
            <a:spLocks noGrp="1"/>
          </p:cNvSpPr>
          <p:nvPr>
            <p:ph type="body" idx="1"/>
          </p:nvPr>
        </p:nvSpPr>
        <p:spPr>
          <a:xfrm>
            <a:off x="457200" y="10668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Rotarys</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utbytesverksamhet</a:t>
            </a:r>
            <a:endParaRPr dirty="0"/>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dirty="0" err="1">
                <a:solidFill>
                  <a:srgbClr val="FFFFFF"/>
                </a:solidFill>
                <a:latin typeface="Georgia"/>
                <a:ea typeface="Georgia"/>
                <a:cs typeface="Georgia"/>
                <a:sym typeface="Georgia"/>
              </a:rPr>
              <a:t>Ettårigt</a:t>
            </a:r>
            <a:r>
              <a:rPr lang="en-US" sz="2600" b="0" i="0" u="none" strike="noStrike" cap="none" dirty="0">
                <a:solidFill>
                  <a:srgbClr val="FFFFFF"/>
                </a:solidFill>
                <a:latin typeface="Georgia"/>
                <a:ea typeface="Georgia"/>
                <a:cs typeface="Georgia"/>
                <a:sym typeface="Georgia"/>
              </a:rPr>
              <a:t> </a:t>
            </a:r>
            <a:r>
              <a:rPr lang="en-US" sz="2600" b="0" i="0" u="none" strike="noStrike" cap="none" dirty="0" err="1">
                <a:solidFill>
                  <a:srgbClr val="FFFFFF"/>
                </a:solidFill>
                <a:latin typeface="Georgia"/>
                <a:ea typeface="Georgia"/>
                <a:cs typeface="Georgia"/>
                <a:sym typeface="Georgia"/>
              </a:rPr>
              <a:t>utbyte</a:t>
            </a:r>
            <a:endParaRPr dirty="0"/>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dirty="0" err="1">
                <a:solidFill>
                  <a:srgbClr val="FFFFFF"/>
                </a:solidFill>
                <a:latin typeface="Georgia"/>
                <a:ea typeface="Georgia"/>
                <a:cs typeface="Georgia"/>
                <a:sym typeface="Georgia"/>
              </a:rPr>
              <a:t>Sommarutbyte</a:t>
            </a:r>
            <a:endParaRPr dirty="0"/>
          </a:p>
          <a:p>
            <a:pPr marL="742950" marR="0" lvl="1" indent="-285750" algn="l" rtl="0">
              <a:lnSpc>
                <a:spcPct val="100000"/>
              </a:lnSpc>
              <a:spcBef>
                <a:spcPts val="520"/>
              </a:spcBef>
              <a:spcAft>
                <a:spcPts val="0"/>
              </a:spcAft>
              <a:buClr>
                <a:srgbClr val="FFFFFF"/>
              </a:buClr>
              <a:buSzPts val="2600"/>
              <a:buFont typeface="Arial"/>
              <a:buChar char="–"/>
            </a:pPr>
            <a:r>
              <a:rPr lang="en-US" sz="2600" b="0" i="0" u="none" strike="noStrike" cap="none" dirty="0" err="1">
                <a:solidFill>
                  <a:srgbClr val="FFFFFF"/>
                </a:solidFill>
                <a:latin typeface="Georgia"/>
                <a:ea typeface="Georgia"/>
                <a:cs typeface="Georgia"/>
                <a:sym typeface="Georgia"/>
              </a:rPr>
              <a:t>Lägerutbyte</a:t>
            </a:r>
            <a:r>
              <a:rPr lang="en-US" sz="2600" b="0" i="0" u="none" strike="noStrike" cap="none" dirty="0">
                <a:solidFill>
                  <a:srgbClr val="FFFFFF"/>
                </a:solidFill>
                <a:latin typeface="Georgia"/>
                <a:ea typeface="Georgia"/>
                <a:cs typeface="Georgia"/>
                <a:sym typeface="Georgia"/>
              </a:rPr>
              <a:t> (</a:t>
            </a:r>
            <a:r>
              <a:rPr lang="en-US" sz="2600" b="0" i="0" u="none" strike="noStrike" cap="none" dirty="0" err="1">
                <a:solidFill>
                  <a:srgbClr val="FFFFFF"/>
                </a:solidFill>
                <a:latin typeface="Georgia"/>
                <a:ea typeface="Georgia"/>
                <a:cs typeface="Georgia"/>
                <a:sym typeface="Georgia"/>
              </a:rPr>
              <a:t>ej</a:t>
            </a:r>
            <a:r>
              <a:rPr lang="en-US" sz="2600" b="0" i="0" u="none" strike="noStrike" cap="none" dirty="0">
                <a:solidFill>
                  <a:srgbClr val="FFFFFF"/>
                </a:solidFill>
                <a:latin typeface="Georgia"/>
                <a:ea typeface="Georgia"/>
                <a:cs typeface="Georgia"/>
                <a:sym typeface="Georgia"/>
              </a:rPr>
              <a:t> </a:t>
            </a:r>
            <a:r>
              <a:rPr lang="en-US" sz="2600" b="0" i="0" u="none" strike="noStrike" cap="none" dirty="0" err="1">
                <a:solidFill>
                  <a:srgbClr val="FFFFFF"/>
                </a:solidFill>
                <a:latin typeface="Georgia"/>
                <a:ea typeface="Georgia"/>
                <a:cs typeface="Georgia"/>
                <a:sym typeface="Georgia"/>
              </a:rPr>
              <a:t>aktuellt</a:t>
            </a:r>
            <a:r>
              <a:rPr lang="en-US" sz="2600" b="0" i="0" u="none" strike="noStrike" cap="none" dirty="0">
                <a:solidFill>
                  <a:srgbClr val="FFFFFF"/>
                </a:solidFill>
                <a:latin typeface="Georgia"/>
                <a:ea typeface="Georgia"/>
                <a:cs typeface="Georgia"/>
                <a:sym typeface="Georgia"/>
              </a:rPr>
              <a:t> </a:t>
            </a:r>
            <a:r>
              <a:rPr lang="en-US" dirty="0" err="1"/>
              <a:t>från</a:t>
            </a:r>
            <a:r>
              <a:rPr lang="en-US" dirty="0"/>
              <a:t> Mariehamn</a:t>
            </a:r>
            <a:r>
              <a:rPr lang="en-US" sz="2600" b="0" i="0" u="none" strike="noStrike" cap="none" dirty="0">
                <a:solidFill>
                  <a:srgbClr val="FFFFFF"/>
                </a:solidFill>
                <a:latin typeface="Georgia"/>
                <a:ea typeface="Georgia"/>
                <a:cs typeface="Georgia"/>
                <a:sym typeface="Georgia"/>
              </a:rPr>
              <a:t>)</a:t>
            </a: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Att</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åka</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iväg</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som</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utbyteselev</a:t>
            </a: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Ansökningsprocessen</a:t>
            </a: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Kostnader</a:t>
            </a: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Att</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vara</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värdfamilj</a:t>
            </a:r>
            <a:endParaRPr dirty="0"/>
          </a:p>
          <a:p>
            <a:pPr marL="342900" marR="0" lvl="0" indent="-342900" algn="l" rtl="0">
              <a:lnSpc>
                <a:spcPct val="100000"/>
              </a:lnSpc>
              <a:spcBef>
                <a:spcPts val="600"/>
              </a:spcBef>
              <a:spcAft>
                <a:spcPts val="0"/>
              </a:spcAft>
              <a:buClr>
                <a:srgbClr val="FFFFFF"/>
              </a:buClr>
              <a:buSzPts val="3000"/>
              <a:buFont typeface="Arial"/>
              <a:buChar char="•"/>
            </a:pPr>
            <a:r>
              <a:rPr lang="en-US" sz="3000" b="0" i="0" u="none" strike="noStrike" cap="none" dirty="0" err="1">
                <a:solidFill>
                  <a:srgbClr val="FFFFFF"/>
                </a:solidFill>
                <a:latin typeface="Georgia"/>
                <a:ea typeface="Georgia"/>
                <a:cs typeface="Georgia"/>
                <a:sym typeface="Georgia"/>
              </a:rPr>
              <a:t>Frågor</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och</a:t>
            </a:r>
            <a:r>
              <a:rPr lang="en-US" sz="3000" b="0" i="0" u="none" strike="noStrike" cap="none" dirty="0">
                <a:solidFill>
                  <a:srgbClr val="FFFFFF"/>
                </a:solidFill>
                <a:latin typeface="Georgia"/>
                <a:ea typeface="Georgia"/>
                <a:cs typeface="Georgia"/>
                <a:sym typeface="Georgia"/>
              </a:rPr>
              <a:t> </a:t>
            </a:r>
            <a:r>
              <a:rPr lang="en-US" sz="3000" b="0" i="0" u="none" strike="noStrike" cap="none" dirty="0" err="1">
                <a:solidFill>
                  <a:srgbClr val="FFFFFF"/>
                </a:solidFill>
                <a:latin typeface="Georgia"/>
                <a:ea typeface="Georgia"/>
                <a:cs typeface="Georgia"/>
                <a:sym typeface="Georgia"/>
              </a:rPr>
              <a:t>diskussion</a:t>
            </a:r>
            <a:endParaRPr dirty="0"/>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ctrTitle"/>
          </p:nvPr>
        </p:nvSpPr>
        <p:spPr>
          <a:xfrm>
            <a:off x="0" y="2667000"/>
            <a:ext cx="9144000" cy="1600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600"/>
              <a:buFont typeface="Arial Narrow"/>
              <a:buNone/>
            </a:pPr>
            <a:r>
              <a:rPr lang="en-US" sz="3600" b="0" i="0" u="none">
                <a:solidFill>
                  <a:schemeClr val="lt1"/>
                </a:solidFill>
                <a:latin typeface="Arial Narrow"/>
                <a:ea typeface="Arial Narrow"/>
                <a:cs typeface="Arial Narrow"/>
                <a:sym typeface="Arial Narrow"/>
              </a:rPr>
              <a:t>Mariehamns Rotaryklubb</a:t>
            </a:r>
            <a:br>
              <a:rPr lang="en-US" sz="3600" b="0" i="0" u="none">
                <a:solidFill>
                  <a:schemeClr val="lt1"/>
                </a:solidFill>
                <a:latin typeface="Arial Narrow"/>
                <a:ea typeface="Arial Narrow"/>
                <a:cs typeface="Arial Narrow"/>
                <a:sym typeface="Arial Narrow"/>
              </a:rPr>
            </a:br>
            <a:r>
              <a:rPr lang="en-US" sz="3600" b="0" i="0" u="none">
                <a:solidFill>
                  <a:schemeClr val="lt1"/>
                </a:solidFill>
                <a:latin typeface="Arial Narrow"/>
                <a:ea typeface="Arial Narrow"/>
                <a:cs typeface="Arial Narrow"/>
                <a:sym typeface="Arial Narrow"/>
              </a:rPr>
              <a:t>Presentation Rotarys utbytesverksamhet</a:t>
            </a:r>
            <a:endParaRPr/>
          </a:p>
        </p:txBody>
      </p:sp>
      <p:pic>
        <p:nvPicPr>
          <p:cNvPr id="67" name="Google Shape;67;p4"/>
          <p:cNvPicPr preferRelativeResize="0"/>
          <p:nvPr/>
        </p:nvPicPr>
        <p:blipFill rotWithShape="1">
          <a:blip r:embed="rId3">
            <a:alphaModFix/>
          </a:blip>
          <a:srcRect/>
          <a:stretch/>
        </p:blipFill>
        <p:spPr>
          <a:xfrm>
            <a:off x="0" y="444500"/>
            <a:ext cx="9144000" cy="222250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1" i="0" u="none">
                <a:solidFill>
                  <a:schemeClr val="lt1"/>
                </a:solidFill>
                <a:latin typeface="Arial Narrow"/>
                <a:ea typeface="Arial Narrow"/>
                <a:cs typeface="Arial Narrow"/>
                <a:sym typeface="Arial Narrow"/>
              </a:rPr>
              <a:t>MÅLSÄTTNING</a:t>
            </a:r>
            <a:endParaRPr/>
          </a:p>
        </p:txBody>
      </p:sp>
      <p:sp>
        <p:nvSpPr>
          <p:cNvPr id="73" name="Google Shape;73;p5"/>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2800"/>
              <a:buFont typeface="Arial"/>
              <a:buChar char="•"/>
            </a:pPr>
            <a:r>
              <a:rPr lang="en-US" sz="2800" b="0" i="0" u="none" dirty="0" err="1">
                <a:solidFill>
                  <a:srgbClr val="FFFFFF"/>
                </a:solidFill>
                <a:latin typeface="Georgia"/>
                <a:ea typeface="Georgia"/>
                <a:cs typeface="Georgia"/>
                <a:sym typeface="Georgia"/>
              </a:rPr>
              <a:t>Internationellt</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samförstånd</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genom</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familjekontakter</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b="0" i="0" u="none" dirty="0" err="1">
                <a:solidFill>
                  <a:srgbClr val="FFFFFF"/>
                </a:solidFill>
                <a:latin typeface="Georgia"/>
                <a:ea typeface="Georgia"/>
                <a:cs typeface="Georgia"/>
                <a:sym typeface="Georgia"/>
              </a:rPr>
              <a:t>Familjemedlem</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ej</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gäst</a:t>
            </a:r>
            <a:r>
              <a:rPr lang="en-US" sz="2800" b="0" i="0" u="none" dirty="0">
                <a:solidFill>
                  <a:srgbClr val="FFFFFF"/>
                </a:solidFill>
                <a:latin typeface="Georgia"/>
                <a:ea typeface="Georgia"/>
                <a:cs typeface="Georgia"/>
                <a:sym typeface="Georgia"/>
              </a:rPr>
              <a:t>/</a:t>
            </a:r>
            <a:r>
              <a:rPr lang="en-US" sz="2800" b="0" i="0" u="none" dirty="0" err="1">
                <a:solidFill>
                  <a:srgbClr val="FFFFFF"/>
                </a:solidFill>
                <a:latin typeface="Georgia"/>
                <a:ea typeface="Georgia"/>
                <a:cs typeface="Georgia"/>
                <a:sym typeface="Georgia"/>
              </a:rPr>
              <a:t>turist</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dirty="0" err="1"/>
              <a:t>Lära</a:t>
            </a:r>
            <a:r>
              <a:rPr lang="en-US" sz="2800" dirty="0"/>
              <a:t> sig det</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dagliga</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livet</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i</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en</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annan</a:t>
            </a:r>
            <a:r>
              <a:rPr lang="en-US" sz="2800" b="0" i="0" u="none" dirty="0">
                <a:solidFill>
                  <a:srgbClr val="FFFFFF"/>
                </a:solidFill>
                <a:latin typeface="Georgia"/>
                <a:ea typeface="Georgia"/>
                <a:cs typeface="Georgia"/>
                <a:sym typeface="Georgia"/>
              </a:rPr>
              <a:t> kultur</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b="0" i="0" u="none" dirty="0">
                <a:solidFill>
                  <a:srgbClr val="FFFFFF"/>
                </a:solidFill>
                <a:latin typeface="Georgia"/>
                <a:ea typeface="Georgia"/>
                <a:cs typeface="Georgia"/>
                <a:sym typeface="Georgia"/>
              </a:rPr>
              <a:t>Vara </a:t>
            </a:r>
            <a:r>
              <a:rPr lang="en-US" sz="2800" b="0" i="0" u="none" dirty="0" err="1">
                <a:solidFill>
                  <a:srgbClr val="FFFFFF"/>
                </a:solidFill>
                <a:latin typeface="Georgia"/>
                <a:ea typeface="Georgia"/>
                <a:cs typeface="Georgia"/>
                <a:sym typeface="Georgia"/>
              </a:rPr>
              <a:t>öppen</a:t>
            </a:r>
            <a:r>
              <a:rPr lang="en-US" sz="2800" b="0" i="0" u="none" dirty="0">
                <a:solidFill>
                  <a:srgbClr val="FFFFFF"/>
                </a:solidFill>
                <a:latin typeface="Georgia"/>
                <a:ea typeface="Georgia"/>
                <a:cs typeface="Georgia"/>
                <a:sym typeface="Georgia"/>
              </a:rPr>
              <a:t> och </a:t>
            </a:r>
            <a:r>
              <a:rPr lang="en-US" sz="2800" b="0" i="0" u="none" dirty="0" err="1">
                <a:solidFill>
                  <a:srgbClr val="FFFFFF"/>
                </a:solidFill>
                <a:latin typeface="Georgia"/>
                <a:ea typeface="Georgia"/>
                <a:cs typeface="Georgia"/>
                <a:sym typeface="Georgia"/>
              </a:rPr>
              <a:t>få</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ny</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inställning</a:t>
            </a:r>
            <a:r>
              <a:rPr lang="en-US" sz="2800" b="0" i="0" u="none" dirty="0">
                <a:solidFill>
                  <a:srgbClr val="FFFFFF"/>
                </a:solidFill>
                <a:latin typeface="Georgia"/>
                <a:ea typeface="Georgia"/>
                <a:cs typeface="Georgia"/>
                <a:sym typeface="Georgia"/>
              </a:rPr>
              <a:t> till </a:t>
            </a:r>
            <a:r>
              <a:rPr lang="en-US" sz="2800" b="0" i="0" u="none" dirty="0" err="1">
                <a:solidFill>
                  <a:srgbClr val="FFFFFF"/>
                </a:solidFill>
                <a:latin typeface="Georgia"/>
                <a:ea typeface="Georgia"/>
                <a:cs typeface="Georgia"/>
                <a:sym typeface="Georgia"/>
              </a:rPr>
              <a:t>andra</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nationaliteter</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b="0" i="0" u="none" dirty="0">
                <a:solidFill>
                  <a:srgbClr val="FFFFFF"/>
                </a:solidFill>
                <a:latin typeface="Georgia"/>
                <a:ea typeface="Georgia"/>
                <a:cs typeface="Georgia"/>
                <a:sym typeface="Georgia"/>
              </a:rPr>
              <a:t>Inga </a:t>
            </a:r>
            <a:r>
              <a:rPr lang="en-US" sz="2800" b="0" i="0" u="none" dirty="0" err="1">
                <a:solidFill>
                  <a:srgbClr val="FFFFFF"/>
                </a:solidFill>
                <a:latin typeface="Georgia"/>
                <a:ea typeface="Georgia"/>
                <a:cs typeface="Georgia"/>
                <a:sym typeface="Georgia"/>
              </a:rPr>
              <a:t>ekonomiska</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intressen</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b="0" i="0" u="none" dirty="0" err="1">
                <a:solidFill>
                  <a:srgbClr val="FFFFFF"/>
                </a:solidFill>
                <a:latin typeface="Georgia"/>
                <a:ea typeface="Georgia"/>
                <a:cs typeface="Georgia"/>
                <a:sym typeface="Georgia"/>
              </a:rPr>
              <a:t>Utbyte</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Klubben</a:t>
            </a:r>
            <a:r>
              <a:rPr lang="en-US" sz="2800" b="0" i="0" u="none" dirty="0">
                <a:solidFill>
                  <a:srgbClr val="FFFFFF"/>
                </a:solidFill>
                <a:latin typeface="Georgia"/>
                <a:ea typeface="Georgia"/>
                <a:cs typeface="Georgia"/>
                <a:sym typeface="Georgia"/>
              </a:rPr>
              <a:t> tar </a:t>
            </a:r>
            <a:r>
              <a:rPr lang="en-US" sz="2800" b="0" i="0" u="none" dirty="0" err="1">
                <a:solidFill>
                  <a:srgbClr val="FFFFFF"/>
                </a:solidFill>
                <a:latin typeface="Georgia"/>
                <a:ea typeface="Georgia"/>
                <a:cs typeface="Georgia"/>
                <a:sym typeface="Georgia"/>
              </a:rPr>
              <a:t>emot</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en</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elev</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i</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samband</a:t>
            </a:r>
            <a:r>
              <a:rPr lang="en-US" sz="2800" b="0" i="0" u="none" dirty="0">
                <a:solidFill>
                  <a:srgbClr val="FFFFFF"/>
                </a:solidFill>
                <a:latin typeface="Georgia"/>
                <a:ea typeface="Georgia"/>
                <a:cs typeface="Georgia"/>
                <a:sym typeface="Georgia"/>
              </a:rPr>
              <a:t> med </a:t>
            </a:r>
            <a:r>
              <a:rPr lang="en-US" sz="2800" b="0" i="0" u="none" dirty="0" err="1">
                <a:solidFill>
                  <a:srgbClr val="FFFFFF"/>
                </a:solidFill>
                <a:latin typeface="Georgia"/>
                <a:ea typeface="Georgia"/>
                <a:cs typeface="Georgia"/>
                <a:sym typeface="Georgia"/>
              </a:rPr>
              <a:t>att</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en</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elev</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skickas</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iväg</a:t>
            </a:r>
            <a:r>
              <a:rPr lang="en-US" sz="2800" b="0" i="0" u="none" dirty="0">
                <a:solidFill>
                  <a:srgbClr val="FFFFFF"/>
                </a:solidFill>
                <a:latin typeface="Georgia"/>
                <a:ea typeface="Georgia"/>
                <a:cs typeface="Georgia"/>
                <a:sym typeface="Georgia"/>
              </a:rPr>
              <a:t>.</a:t>
            </a:r>
            <a:endParaRPr dirty="0"/>
          </a:p>
          <a:p>
            <a:pPr marL="342900" marR="0" lvl="0" indent="-342900" algn="l" rtl="0">
              <a:lnSpc>
                <a:spcPct val="100000"/>
              </a:lnSpc>
              <a:spcBef>
                <a:spcPts val="560"/>
              </a:spcBef>
              <a:spcAft>
                <a:spcPts val="0"/>
              </a:spcAft>
              <a:buClr>
                <a:srgbClr val="FFFFFF"/>
              </a:buClr>
              <a:buSzPts val="2800"/>
              <a:buFont typeface="Arial"/>
              <a:buChar char="•"/>
            </a:pPr>
            <a:r>
              <a:rPr lang="en-US" sz="2800" b="0" i="0" u="none" dirty="0">
                <a:solidFill>
                  <a:srgbClr val="FFFFFF"/>
                </a:solidFill>
                <a:latin typeface="Georgia"/>
                <a:ea typeface="Georgia"/>
                <a:cs typeface="Georgia"/>
                <a:sym typeface="Georgia"/>
              </a:rPr>
              <a:t>Hela </a:t>
            </a:r>
            <a:r>
              <a:rPr lang="en-US" sz="2800" b="0" i="0" u="none" dirty="0" err="1">
                <a:solidFill>
                  <a:srgbClr val="FFFFFF"/>
                </a:solidFill>
                <a:latin typeface="Georgia"/>
                <a:ea typeface="Georgia"/>
                <a:cs typeface="Georgia"/>
                <a:sym typeface="Georgia"/>
              </a:rPr>
              <a:t>Rotaryklubbens</a:t>
            </a:r>
            <a:r>
              <a:rPr lang="en-US" sz="2800" b="0" i="0" u="none" dirty="0">
                <a:solidFill>
                  <a:srgbClr val="FFFFFF"/>
                </a:solidFill>
                <a:latin typeface="Georgia"/>
                <a:ea typeface="Georgia"/>
                <a:cs typeface="Georgia"/>
                <a:sym typeface="Georgia"/>
              </a:rPr>
              <a:t> </a:t>
            </a:r>
            <a:r>
              <a:rPr lang="en-US" sz="2800" b="0" i="0" u="none" dirty="0" err="1">
                <a:solidFill>
                  <a:srgbClr val="FFFFFF"/>
                </a:solidFill>
                <a:latin typeface="Georgia"/>
                <a:ea typeface="Georgia"/>
                <a:cs typeface="Georgia"/>
                <a:sym typeface="Georgia"/>
              </a:rPr>
              <a:t>elev</a:t>
            </a:r>
            <a:endParaRPr dirty="0"/>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6"/>
          <p:cNvSpPr txBox="1">
            <a:spLocks noGrp="1"/>
          </p:cNvSpPr>
          <p:nvPr>
            <p:ph type="ctrTitle"/>
          </p:nvPr>
        </p:nvSpPr>
        <p:spPr>
          <a:xfrm>
            <a:off x="0" y="2362200"/>
            <a:ext cx="9144000" cy="2209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3600"/>
              <a:buFont typeface="Arial Narrow"/>
              <a:buNone/>
            </a:pPr>
            <a:br>
              <a:rPr lang="en-US" sz="3600" b="0" i="0" u="none" dirty="0">
                <a:solidFill>
                  <a:schemeClr val="lt1"/>
                </a:solidFill>
                <a:latin typeface="Arial Narrow"/>
                <a:ea typeface="Arial Narrow"/>
                <a:cs typeface="Arial Narrow"/>
                <a:sym typeface="Arial Narrow"/>
              </a:rPr>
            </a:br>
            <a:r>
              <a:rPr lang="en-US" sz="3600" b="0" i="0" u="none" dirty="0">
                <a:solidFill>
                  <a:schemeClr val="lt1"/>
                </a:solidFill>
                <a:latin typeface="Arial Narrow"/>
                <a:ea typeface="Arial Narrow"/>
                <a:cs typeface="Arial Narrow"/>
                <a:sym typeface="Arial Narrow"/>
              </a:rPr>
              <a:t>(</a:t>
            </a:r>
            <a:r>
              <a:rPr lang="en-US" sz="3600" b="0" i="0" u="none" dirty="0" err="1">
                <a:solidFill>
                  <a:schemeClr val="lt1"/>
                </a:solidFill>
                <a:latin typeface="Arial Narrow"/>
                <a:ea typeface="Arial Narrow"/>
                <a:cs typeface="Arial Narrow"/>
                <a:sym typeface="Arial Narrow"/>
              </a:rPr>
              <a:t>Lägerskola</a:t>
            </a:r>
            <a:r>
              <a:rPr lang="en-US" sz="3600" b="0" i="0" u="none" dirty="0">
                <a:solidFill>
                  <a:schemeClr val="lt1"/>
                </a:solidFill>
                <a:latin typeface="Arial Narrow"/>
                <a:ea typeface="Arial Narrow"/>
                <a:cs typeface="Arial Narrow"/>
                <a:sym typeface="Arial Narrow"/>
              </a:rPr>
              <a:t> 2-3 </a:t>
            </a:r>
            <a:r>
              <a:rPr lang="en-US" sz="3600" b="0" i="0" u="none" dirty="0" err="1">
                <a:solidFill>
                  <a:schemeClr val="lt1"/>
                </a:solidFill>
                <a:latin typeface="Arial Narrow"/>
                <a:ea typeface="Arial Narrow"/>
                <a:cs typeface="Arial Narrow"/>
                <a:sym typeface="Arial Narrow"/>
              </a:rPr>
              <a:t>veckor</a:t>
            </a:r>
            <a:r>
              <a:rPr lang="en-US" sz="3600" b="0" i="0" u="none" dirty="0">
                <a:solidFill>
                  <a:schemeClr val="lt1"/>
                </a:solidFill>
                <a:latin typeface="Arial Narrow"/>
                <a:ea typeface="Arial Narrow"/>
                <a:cs typeface="Arial Narrow"/>
                <a:sym typeface="Arial Narrow"/>
              </a:rPr>
              <a:t>)</a:t>
            </a:r>
            <a:br>
              <a:rPr lang="en-US" sz="3600" b="0" i="0" u="none" dirty="0">
                <a:solidFill>
                  <a:schemeClr val="lt1"/>
                </a:solidFill>
                <a:latin typeface="Arial Narrow"/>
                <a:ea typeface="Arial Narrow"/>
                <a:cs typeface="Arial Narrow"/>
                <a:sym typeface="Arial Narrow"/>
              </a:rPr>
            </a:br>
            <a:r>
              <a:rPr lang="en-US" sz="3600" b="0" i="0" u="none" dirty="0" err="1">
                <a:solidFill>
                  <a:schemeClr val="lt1"/>
                </a:solidFill>
                <a:latin typeface="Arial Narrow"/>
                <a:ea typeface="Arial Narrow"/>
                <a:cs typeface="Arial Narrow"/>
                <a:sym typeface="Arial Narrow"/>
              </a:rPr>
              <a:t>Sommarutbyte</a:t>
            </a:r>
            <a:r>
              <a:rPr lang="en-US" sz="3600" b="0" i="0" u="none" dirty="0">
                <a:solidFill>
                  <a:schemeClr val="lt1"/>
                </a:solidFill>
                <a:latin typeface="Arial Narrow"/>
                <a:ea typeface="Arial Narrow"/>
                <a:cs typeface="Arial Narrow"/>
                <a:sym typeface="Arial Narrow"/>
              </a:rPr>
              <a:t> ca. 4+4 </a:t>
            </a:r>
            <a:r>
              <a:rPr lang="en-US" sz="3600" b="0" i="0" u="none" dirty="0" err="1">
                <a:solidFill>
                  <a:schemeClr val="lt1"/>
                </a:solidFill>
                <a:latin typeface="Arial Narrow"/>
                <a:ea typeface="Arial Narrow"/>
                <a:cs typeface="Arial Narrow"/>
                <a:sym typeface="Arial Narrow"/>
              </a:rPr>
              <a:t>veckor</a:t>
            </a:r>
            <a:br>
              <a:rPr lang="en-US" sz="3600" b="0" i="0" u="none" dirty="0">
                <a:solidFill>
                  <a:schemeClr val="lt1"/>
                </a:solidFill>
                <a:latin typeface="Arial Narrow"/>
                <a:ea typeface="Arial Narrow"/>
                <a:cs typeface="Arial Narrow"/>
                <a:sym typeface="Arial Narrow"/>
              </a:rPr>
            </a:br>
            <a:r>
              <a:rPr lang="en-US" sz="3600" b="0" i="0" u="none" dirty="0" err="1">
                <a:solidFill>
                  <a:schemeClr val="lt1"/>
                </a:solidFill>
                <a:latin typeface="Arial Narrow"/>
                <a:ea typeface="Arial Narrow"/>
                <a:cs typeface="Arial Narrow"/>
                <a:sym typeface="Arial Narrow"/>
              </a:rPr>
              <a:t>Utbytesår</a:t>
            </a:r>
            <a:br>
              <a:rPr lang="en-US" sz="3600" b="0" i="0" u="none" dirty="0">
                <a:solidFill>
                  <a:schemeClr val="lt1"/>
                </a:solidFill>
                <a:latin typeface="Arial Narrow"/>
                <a:ea typeface="Arial Narrow"/>
                <a:cs typeface="Arial Narrow"/>
                <a:sym typeface="Arial Narrow"/>
              </a:rPr>
            </a:br>
            <a:endParaRPr dirty="0"/>
          </a:p>
        </p:txBody>
      </p:sp>
      <p:pic>
        <p:nvPicPr>
          <p:cNvPr id="80" name="Google Shape;80;p6"/>
          <p:cNvPicPr preferRelativeResize="0"/>
          <p:nvPr/>
        </p:nvPicPr>
        <p:blipFill rotWithShape="1">
          <a:blip r:embed="rId3">
            <a:alphaModFix/>
          </a:blip>
          <a:srcRect/>
          <a:stretch/>
        </p:blipFill>
        <p:spPr>
          <a:xfrm>
            <a:off x="1295400" y="-76200"/>
            <a:ext cx="6553200" cy="2733675"/>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dirty="0">
                <a:solidFill>
                  <a:schemeClr val="lt1"/>
                </a:solidFill>
                <a:latin typeface="Arial Narrow"/>
                <a:ea typeface="Arial Narrow"/>
                <a:cs typeface="Arial Narrow"/>
                <a:sym typeface="Arial Narrow"/>
              </a:rPr>
              <a:t>SOMMARUTBYTE 2025</a:t>
            </a:r>
            <a:endParaRPr dirty="0"/>
          </a:p>
        </p:txBody>
      </p:sp>
      <p:sp>
        <p:nvSpPr>
          <p:cNvPr id="86" name="Google Shape;86;p7"/>
          <p:cNvSpPr txBox="1">
            <a:spLocks noGrp="1"/>
          </p:cNvSpPr>
          <p:nvPr>
            <p:ph type="body" idx="1"/>
          </p:nvPr>
        </p:nvSpPr>
        <p:spPr>
          <a:xfrm>
            <a:off x="419100" y="1676400"/>
            <a:ext cx="83058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000"/>
              <a:buFont typeface="Arial"/>
              <a:buNone/>
            </a:pPr>
            <a:r>
              <a:rPr lang="en-US" sz="3000" b="0" i="0" u="none" dirty="0" err="1">
                <a:solidFill>
                  <a:srgbClr val="FFFFFF"/>
                </a:solidFill>
                <a:latin typeface="Georgia"/>
                <a:ea typeface="Georgia"/>
                <a:cs typeface="Georgia"/>
                <a:sym typeface="Georgia"/>
              </a:rPr>
              <a:t>Sommarutbyte</a:t>
            </a:r>
            <a:r>
              <a:rPr lang="en-US" sz="3000" b="0" i="0" u="none" dirty="0">
                <a:solidFill>
                  <a:srgbClr val="FFFFFF"/>
                </a:solidFill>
                <a:latin typeface="Georgia"/>
                <a:ea typeface="Georgia"/>
                <a:cs typeface="Georgia"/>
                <a:sym typeface="Georgia"/>
              </a:rPr>
              <a:t> – 4+4 </a:t>
            </a:r>
            <a:r>
              <a:rPr lang="en-US" sz="3000" b="0" i="0" u="none" dirty="0" err="1">
                <a:solidFill>
                  <a:srgbClr val="FFFFFF"/>
                </a:solidFill>
                <a:latin typeface="Georgia"/>
                <a:ea typeface="Georgia"/>
                <a:cs typeface="Georgia"/>
                <a:sym typeface="Georgia"/>
              </a:rPr>
              <a:t>veckor</a:t>
            </a:r>
            <a:r>
              <a:rPr lang="en-US" sz="3000" b="0" i="0" u="none" dirty="0">
                <a:solidFill>
                  <a:srgbClr val="FFFFFF"/>
                </a:solidFill>
                <a:latin typeface="Georgia"/>
                <a:ea typeface="Georgia"/>
                <a:cs typeface="Georgia"/>
                <a:sym typeface="Georgia"/>
              </a:rPr>
              <a:t> (den man </a:t>
            </a:r>
            <a:r>
              <a:rPr lang="en-US" sz="3000" b="0" i="0" u="none" dirty="0" err="1">
                <a:solidFill>
                  <a:srgbClr val="FFFFFF"/>
                </a:solidFill>
                <a:latin typeface="Georgia"/>
                <a:ea typeface="Georgia"/>
                <a:cs typeface="Georgia"/>
                <a:sym typeface="Georgia"/>
              </a:rPr>
              <a:t>bor</a:t>
            </a:r>
            <a:r>
              <a:rPr lang="en-US" sz="3000" b="0" i="0" u="none" dirty="0">
                <a:solidFill>
                  <a:srgbClr val="FFFFFF"/>
                </a:solidFill>
                <a:latin typeface="Georgia"/>
                <a:ea typeface="Georgia"/>
                <a:cs typeface="Georgia"/>
                <a:sym typeface="Georgia"/>
              </a:rPr>
              <a:t> hos, </a:t>
            </a:r>
            <a:r>
              <a:rPr lang="en-US" sz="3000" b="0" i="0" u="none" dirty="0" err="1">
                <a:solidFill>
                  <a:srgbClr val="FFFFFF"/>
                </a:solidFill>
                <a:latin typeface="Georgia"/>
                <a:ea typeface="Georgia"/>
                <a:cs typeface="Georgia"/>
                <a:sym typeface="Georgia"/>
              </a:rPr>
              <a:t>bor</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även</a:t>
            </a:r>
            <a:r>
              <a:rPr lang="en-US" sz="3000" b="0" i="0" u="none" dirty="0">
                <a:solidFill>
                  <a:srgbClr val="FFFFFF"/>
                </a:solidFill>
                <a:latin typeface="Georgia"/>
                <a:ea typeface="Georgia"/>
                <a:cs typeface="Georgia"/>
                <a:sym typeface="Georgia"/>
              </a:rPr>
              <a:t> hos dig), </a:t>
            </a:r>
            <a:r>
              <a:rPr lang="en-US" sz="3000" b="0" i="0" u="none" dirty="0" err="1">
                <a:solidFill>
                  <a:srgbClr val="FFFFFF"/>
                </a:solidFill>
                <a:latin typeface="Georgia"/>
                <a:ea typeface="Georgia"/>
                <a:cs typeface="Georgia"/>
                <a:sym typeface="Georgia"/>
              </a:rPr>
              <a:t>kostnad</a:t>
            </a:r>
            <a:r>
              <a:rPr lang="en-US" sz="3000" b="0" i="0" u="none" dirty="0">
                <a:solidFill>
                  <a:srgbClr val="FFFFFF"/>
                </a:solidFill>
                <a:latin typeface="Georgia"/>
                <a:ea typeface="Georgia"/>
                <a:cs typeface="Georgia"/>
                <a:sym typeface="Georgia"/>
              </a:rPr>
              <a:t> </a:t>
            </a:r>
            <a:r>
              <a:rPr lang="en-US" dirty="0"/>
              <a:t>400</a:t>
            </a:r>
            <a:r>
              <a:rPr lang="en-US" sz="3000" b="0" i="0" u="none" dirty="0">
                <a:solidFill>
                  <a:srgbClr val="FFFFFF"/>
                </a:solidFill>
                <a:latin typeface="Georgia"/>
                <a:ea typeface="Georgia"/>
                <a:cs typeface="Georgia"/>
                <a:sym typeface="Georgia"/>
              </a:rPr>
              <a:t> euro + </a:t>
            </a:r>
            <a:r>
              <a:rPr lang="en-US" sz="3000" b="0" i="0" u="none" dirty="0" err="1">
                <a:solidFill>
                  <a:srgbClr val="FFFFFF"/>
                </a:solidFill>
                <a:latin typeface="Georgia"/>
                <a:ea typeface="Georgia"/>
                <a:cs typeface="Georgia"/>
                <a:sym typeface="Georgia"/>
              </a:rPr>
              <a:t>resa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försäkring</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resor</a:t>
            </a:r>
            <a:r>
              <a:rPr lang="en-US" sz="3000" b="0" i="0" u="none" dirty="0">
                <a:solidFill>
                  <a:srgbClr val="FFFFFF"/>
                </a:solidFill>
                <a:latin typeface="Georgia"/>
                <a:ea typeface="Georgia"/>
                <a:cs typeface="Georgia"/>
                <a:sym typeface="Georgia"/>
              </a:rPr>
              <a:t> i </a:t>
            </a:r>
            <a:r>
              <a:rPr lang="en-US" sz="3000" b="0" i="0" u="none" dirty="0" err="1">
                <a:solidFill>
                  <a:srgbClr val="FFFFFF"/>
                </a:solidFill>
                <a:latin typeface="Georgia"/>
                <a:ea typeface="Georgia"/>
                <a:cs typeface="Georgia"/>
                <a:sym typeface="Georgia"/>
              </a:rPr>
              <a:t>landet</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Kostnader</a:t>
            </a:r>
            <a:r>
              <a:rPr lang="en-US" sz="3000" b="0" i="0" u="none" dirty="0">
                <a:solidFill>
                  <a:srgbClr val="FFFFFF"/>
                </a:solidFill>
                <a:latin typeface="Georgia"/>
                <a:ea typeface="Georgia"/>
                <a:cs typeface="Georgia"/>
                <a:sym typeface="Georgia"/>
              </a:rPr>
              <a:t> för </a:t>
            </a:r>
            <a:r>
              <a:rPr lang="en-US" sz="3000" b="0" i="0" u="none" dirty="0" err="1">
                <a:solidFill>
                  <a:srgbClr val="FFFFFF"/>
                </a:solidFill>
                <a:latin typeface="Georgia"/>
                <a:ea typeface="Georgia"/>
                <a:cs typeface="Georgia"/>
                <a:sym typeface="Georgia"/>
              </a:rPr>
              <a:t>skolningstillfällen</a:t>
            </a:r>
            <a:r>
              <a:rPr lang="en-US" sz="3000" b="0" i="0" u="none" dirty="0">
                <a:solidFill>
                  <a:srgbClr val="FFFFFF"/>
                </a:solidFill>
                <a:latin typeface="Georgia"/>
                <a:ea typeface="Georgia"/>
                <a:cs typeface="Georgia"/>
                <a:sym typeface="Georgia"/>
              </a:rPr>
              <a:t> ca. 200€.</a:t>
            </a:r>
            <a:endParaRPr dirty="0"/>
          </a:p>
          <a:p>
            <a:pPr marL="0" marR="0" lvl="0" indent="0" algn="l" rtl="0">
              <a:lnSpc>
                <a:spcPct val="100000"/>
              </a:lnSpc>
              <a:spcBef>
                <a:spcPts val="600"/>
              </a:spcBef>
              <a:spcAft>
                <a:spcPts val="0"/>
              </a:spcAft>
              <a:buClr>
                <a:srgbClr val="FFFFFF"/>
              </a:buClr>
              <a:buSzPts val="3000"/>
              <a:buFont typeface="Arial"/>
              <a:buNone/>
            </a:pPr>
            <a:r>
              <a:rPr lang="en-US" sz="3000" b="0" i="0" u="sng" dirty="0" err="1">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Sommarutbyte</a:t>
            </a:r>
            <a:r>
              <a:rPr lang="en-US" sz="3000" b="0" i="0" u="sng" dirty="0">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 </a:t>
            </a:r>
            <a:r>
              <a:rPr lang="en-US" sz="3000" b="0" i="0" u="sng" dirty="0" err="1">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Ungdomsutbyte</a:t>
            </a:r>
            <a:r>
              <a:rPr lang="en-US" sz="3000" b="0" i="0" u="sng" dirty="0">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(rye.fi)</a:t>
            </a:r>
            <a:endParaRPr dirty="0"/>
          </a:p>
          <a:p>
            <a:pPr marL="342900" marR="0" lvl="0" indent="-152400" algn="l" rtl="0">
              <a:lnSpc>
                <a:spcPct val="100000"/>
              </a:lnSpc>
              <a:spcBef>
                <a:spcPts val="600"/>
              </a:spcBef>
              <a:spcAft>
                <a:spcPts val="0"/>
              </a:spcAft>
              <a:buClr>
                <a:schemeClr val="dk1"/>
              </a:buClr>
              <a:buSzPts val="3000"/>
              <a:buFont typeface="Arial"/>
              <a:buNone/>
            </a:pPr>
            <a:endParaRPr sz="3000" b="0" i="0" u="none" dirty="0">
              <a:solidFill>
                <a:srgbClr val="FFFFFF"/>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ETTÅRSUTBYTE</a:t>
            </a:r>
            <a:endParaRPr/>
          </a:p>
        </p:txBody>
      </p:sp>
      <p:sp>
        <p:nvSpPr>
          <p:cNvPr id="92" name="Google Shape;92;p8"/>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FFFF"/>
              </a:buClr>
              <a:buSzPts val="3000"/>
              <a:buFont typeface="Arial"/>
              <a:buNone/>
            </a:pPr>
            <a:r>
              <a:rPr lang="en-US" sz="3000" b="0" i="0" u="none">
                <a:solidFill>
                  <a:srgbClr val="FFFFFF"/>
                </a:solidFill>
                <a:latin typeface="Georgia"/>
                <a:ea typeface="Georgia"/>
                <a:cs typeface="Georgia"/>
                <a:sym typeface="Georgia"/>
              </a:rPr>
              <a:t>Ca 120 ungdomar reser ut varje år.</a:t>
            </a:r>
            <a:endParaRPr/>
          </a:p>
          <a:p>
            <a:pPr marL="0" marR="0" lvl="0" indent="0" algn="l" rtl="0">
              <a:lnSpc>
                <a:spcPct val="110000"/>
              </a:lnSpc>
              <a:spcBef>
                <a:spcPts val="1200"/>
              </a:spcBef>
              <a:spcAft>
                <a:spcPts val="0"/>
              </a:spcAft>
              <a:buClr>
                <a:srgbClr val="FFFFFF"/>
              </a:buClr>
              <a:buSzPts val="3000"/>
              <a:buFont typeface="Arial"/>
              <a:buNone/>
            </a:pPr>
            <a:r>
              <a:rPr lang="en-US" sz="3000" b="0" i="0" u="none">
                <a:solidFill>
                  <a:srgbClr val="FFFFFF"/>
                </a:solidFill>
                <a:latin typeface="Georgia"/>
                <a:ea typeface="Georgia"/>
                <a:cs typeface="Georgia"/>
                <a:sym typeface="Georgia"/>
              </a:rPr>
              <a:t>En ca 11-12 månader lång familje- och studieperiod utomlands.</a:t>
            </a:r>
            <a:endParaRPr/>
          </a:p>
          <a:p>
            <a:pPr marL="0" marR="0" lvl="0" indent="0" algn="l" rtl="0">
              <a:lnSpc>
                <a:spcPct val="110000"/>
              </a:lnSpc>
              <a:spcBef>
                <a:spcPts val="1200"/>
              </a:spcBef>
              <a:spcAft>
                <a:spcPts val="0"/>
              </a:spcAft>
              <a:buClr>
                <a:srgbClr val="FFFFFF"/>
              </a:buClr>
              <a:buSzPts val="3000"/>
              <a:buFont typeface="Arial"/>
              <a:buNone/>
            </a:pPr>
            <a:r>
              <a:rPr lang="en-US" sz="3000" b="0" i="0" u="sng">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Ettårsutbyte - Ungdomsutbyte (rye.fi)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title"/>
          </p:nvPr>
        </p:nvSpPr>
        <p:spPr>
          <a:xfrm>
            <a:off x="381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000"/>
              <a:buFont typeface="Arial Narrow"/>
              <a:buNone/>
            </a:pPr>
            <a:r>
              <a:rPr lang="en-US" sz="2000" b="0" i="0" u="none">
                <a:solidFill>
                  <a:schemeClr val="lt1"/>
                </a:solidFill>
                <a:latin typeface="Arial Narrow"/>
                <a:ea typeface="Arial Narrow"/>
                <a:cs typeface="Arial Narrow"/>
                <a:sym typeface="Arial Narrow"/>
              </a:rPr>
              <a:t>LÄNDER FÖR ETTÅRSUTBYTE</a:t>
            </a:r>
            <a:endParaRPr/>
          </a:p>
        </p:txBody>
      </p:sp>
      <p:sp>
        <p:nvSpPr>
          <p:cNvPr id="98" name="Google Shape;98;p9"/>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	Argentina, </a:t>
            </a:r>
            <a:r>
              <a:rPr lang="en-US" sz="3000" b="0" i="0" u="none" dirty="0" err="1">
                <a:solidFill>
                  <a:srgbClr val="FFFFFF"/>
                </a:solidFill>
                <a:latin typeface="Georgia"/>
                <a:ea typeface="Georgia"/>
                <a:cs typeface="Georgia"/>
                <a:sym typeface="Georgia"/>
              </a:rPr>
              <a:t>Australien</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och</a:t>
            </a:r>
            <a:r>
              <a:rPr lang="en-US" sz="3000" b="0" i="0" u="none" dirty="0">
                <a:solidFill>
                  <a:srgbClr val="FFFFFF"/>
                </a:solidFill>
                <a:latin typeface="Georgia"/>
                <a:ea typeface="Georgia"/>
                <a:cs typeface="Georgia"/>
                <a:sym typeface="Georgia"/>
              </a:rPr>
              <a:t> Nya Zeeland, 	</a:t>
            </a:r>
            <a:r>
              <a:rPr lang="en-US" sz="3000" b="0" i="0" u="none" dirty="0" err="1">
                <a:solidFill>
                  <a:srgbClr val="FFFFFF"/>
                </a:solidFill>
                <a:latin typeface="Georgia"/>
                <a:ea typeface="Georgia"/>
                <a:cs typeface="Georgia"/>
                <a:sym typeface="Georgia"/>
              </a:rPr>
              <a:t>Belgien</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Brasilien</a:t>
            </a:r>
            <a:r>
              <a:rPr lang="en-US" sz="3000" b="0" i="0" u="none" dirty="0">
                <a:solidFill>
                  <a:srgbClr val="FFFFFF"/>
                </a:solidFill>
                <a:latin typeface="Georgia"/>
                <a:ea typeface="Georgia"/>
                <a:cs typeface="Georgia"/>
                <a:sym typeface="Georgia"/>
              </a:rPr>
              <a:t>, Chile, Colombia, 	Ecuador, 	</a:t>
            </a:r>
            <a:r>
              <a:rPr lang="en-US" sz="3000" b="0" i="0" u="none" dirty="0" err="1">
                <a:solidFill>
                  <a:srgbClr val="FFFFFF"/>
                </a:solidFill>
                <a:latin typeface="Georgia"/>
                <a:ea typeface="Georgia"/>
                <a:cs typeface="Georgia"/>
                <a:sym typeface="Georgia"/>
              </a:rPr>
              <a:t>Frankrike</a:t>
            </a:r>
            <a:r>
              <a:rPr lang="en-US" sz="3000" b="0" i="0" u="none" dirty="0">
                <a:solidFill>
                  <a:srgbClr val="FFFFFF"/>
                </a:solidFill>
                <a:latin typeface="Georgia"/>
                <a:ea typeface="Georgia"/>
                <a:cs typeface="Georgia"/>
                <a:sym typeface="Georgia"/>
              </a:rPr>
              <a:t>, Holland, 	</a:t>
            </a:r>
            <a:r>
              <a:rPr lang="en-US" sz="3000" b="0" i="0" u="none" dirty="0" err="1">
                <a:solidFill>
                  <a:srgbClr val="FFFFFF"/>
                </a:solidFill>
                <a:latin typeface="Georgia"/>
                <a:ea typeface="Georgia"/>
                <a:cs typeface="Georgia"/>
                <a:sym typeface="Georgia"/>
              </a:rPr>
              <a:t>Indonesien</a:t>
            </a:r>
            <a:r>
              <a:rPr lang="en-US" sz="3000" b="0" i="0" u="none" dirty="0">
                <a:solidFill>
                  <a:srgbClr val="FFFFFF"/>
                </a:solidFill>
                <a:latin typeface="Georgia"/>
                <a:ea typeface="Georgia"/>
                <a:cs typeface="Georgia"/>
                <a:sym typeface="Georgia"/>
              </a:rPr>
              <a:t>,</a:t>
            </a:r>
            <a:endParaRPr lang="en-US" dirty="0"/>
          </a:p>
          <a:p>
            <a:pPr marL="0" marR="0" lvl="0" indent="0" algn="l" rtl="0">
              <a:lnSpc>
                <a:spcPct val="110000"/>
              </a:lnSpc>
              <a:spcBef>
                <a:spcPts val="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Italien</a:t>
            </a:r>
            <a:r>
              <a:rPr lang="en-US" sz="3000" b="0" i="0" u="none" dirty="0">
                <a:solidFill>
                  <a:srgbClr val="FFFFFF"/>
                </a:solidFill>
                <a:latin typeface="Georgia"/>
                <a:ea typeface="Georgia"/>
                <a:cs typeface="Georgia"/>
                <a:sym typeface="Georgia"/>
              </a:rPr>
              <a:t>, Japan, </a:t>
            </a:r>
            <a:r>
              <a:rPr lang="en-US" sz="3000" b="0" i="0" u="none" dirty="0" err="1">
                <a:solidFill>
                  <a:srgbClr val="FFFFFF"/>
                </a:solidFill>
                <a:latin typeface="Georgia"/>
                <a:ea typeface="Georgia"/>
                <a:cs typeface="Georgia"/>
                <a:sym typeface="Georgia"/>
              </a:rPr>
              <a:t>Kanada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Kroatien</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Mexiko</a:t>
            </a:r>
            <a:r>
              <a:rPr lang="en-US" sz="3000" b="0" i="0" u="none" dirty="0">
                <a:solidFill>
                  <a:srgbClr val="FFFFFF"/>
                </a:solidFill>
                <a:latin typeface="Georgia"/>
                <a:ea typeface="Georgia"/>
                <a:cs typeface="Georgia"/>
                <a:sym typeface="Georgia"/>
              </a:rPr>
              <a:t>, 	Peru, </a:t>
            </a:r>
            <a:r>
              <a:rPr lang="en-US" sz="3000" b="0" i="0" u="none" dirty="0" err="1">
                <a:solidFill>
                  <a:srgbClr val="FFFFFF"/>
                </a:solidFill>
                <a:latin typeface="Georgia"/>
                <a:ea typeface="Georgia"/>
                <a:cs typeface="Georgia"/>
                <a:sym typeface="Georgia"/>
              </a:rPr>
              <a:t>Polen</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Spanien</a:t>
            </a:r>
            <a:r>
              <a:rPr lang="en-US" sz="3000" b="0" i="0" u="none" dirty="0">
                <a:solidFill>
                  <a:srgbClr val="FFFFFF"/>
                </a:solidFill>
                <a:latin typeface="Georgia"/>
                <a:ea typeface="Georgia"/>
                <a:cs typeface="Georgia"/>
                <a:sym typeface="Georgia"/>
              </a:rPr>
              <a:t>, Schweiz, </a:t>
            </a:r>
            <a:r>
              <a:rPr lang="en-US" sz="3000" b="0" i="0" u="none" dirty="0" err="1">
                <a:solidFill>
                  <a:srgbClr val="FFFFFF"/>
                </a:solidFill>
                <a:latin typeface="Georgia"/>
                <a:ea typeface="Georgia"/>
                <a:cs typeface="Georgia"/>
                <a:sym typeface="Georgia"/>
              </a:rPr>
              <a:t>Sydafrika</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Sydkorea</a:t>
            </a:r>
            <a:r>
              <a:rPr lang="en-US" sz="3000" b="0" i="0" u="none" dirty="0">
                <a:solidFill>
                  <a:srgbClr val="FFFFFF"/>
                </a:solidFill>
                <a:latin typeface="Georgia"/>
                <a:ea typeface="Georgia"/>
                <a:cs typeface="Georgia"/>
                <a:sym typeface="Georgia"/>
              </a:rPr>
              <a:t>, Taiwan, Thailand,</a:t>
            </a:r>
            <a:endParaRPr dirty="0"/>
          </a:p>
          <a:p>
            <a:pPr marL="0" marR="0" lvl="0" indent="0" algn="l" rtl="0">
              <a:lnSpc>
                <a:spcPct val="110000"/>
              </a:lnSpc>
              <a:spcBef>
                <a:spcPts val="1200"/>
              </a:spcBef>
              <a:spcAft>
                <a:spcPts val="0"/>
              </a:spcAft>
              <a:buClr>
                <a:srgbClr val="FFFFFF"/>
              </a:buClr>
              <a:buSzPts val="3000"/>
              <a:buFont typeface="Arial"/>
              <a:buNone/>
            </a:pP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Tjeckien</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Tyskland</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Ungern</a:t>
            </a:r>
            <a:r>
              <a:rPr lang="en-US" sz="3000" b="0" i="0" u="none" dirty="0">
                <a:solidFill>
                  <a:srgbClr val="FFFFFF"/>
                </a:solidFill>
                <a:latin typeface="Georgia"/>
                <a:ea typeface="Georgia"/>
                <a:cs typeface="Georgia"/>
                <a:sym typeface="Georgia"/>
              </a:rPr>
              <a:t>, USA </a:t>
            </a:r>
            <a:r>
              <a:rPr lang="en-US" sz="3000" b="0" i="0" u="none" dirty="0" err="1">
                <a:solidFill>
                  <a:srgbClr val="FFFFFF"/>
                </a:solidFill>
                <a:latin typeface="Georgia"/>
                <a:ea typeface="Georgia"/>
                <a:cs typeface="Georgia"/>
                <a:sym typeface="Georgia"/>
              </a:rPr>
              <a:t>och</a:t>
            </a:r>
            <a:r>
              <a:rPr lang="en-US" sz="3000" b="0" i="0" u="none" dirty="0">
                <a:solidFill>
                  <a:srgbClr val="FFFFFF"/>
                </a:solidFill>
                <a:latin typeface="Georgia"/>
                <a:ea typeface="Georgia"/>
                <a:cs typeface="Georgia"/>
                <a:sym typeface="Georgia"/>
              </a:rPr>
              <a:t> 	</a:t>
            </a:r>
            <a:r>
              <a:rPr lang="en-US" sz="3000" b="0" i="0" u="none" dirty="0" err="1">
                <a:solidFill>
                  <a:srgbClr val="FFFFFF"/>
                </a:solidFill>
                <a:latin typeface="Georgia"/>
                <a:ea typeface="Georgia"/>
                <a:cs typeface="Georgia"/>
                <a:sym typeface="Georgia"/>
              </a:rPr>
              <a:t>Österrike</a:t>
            </a:r>
            <a:r>
              <a:rPr lang="en-US" sz="3000" b="0" i="0" u="none" dirty="0">
                <a:solidFill>
                  <a:srgbClr val="FFFFFF"/>
                </a:solidFill>
                <a:latin typeface="Georgia"/>
                <a:ea typeface="Georgia"/>
                <a:cs typeface="Georgia"/>
                <a:sym typeface="Georgia"/>
              </a:rPr>
              <a:t>.</a:t>
            </a:r>
            <a:endParaRPr dirty="0"/>
          </a:p>
        </p:txBody>
      </p:sp>
    </p:spTree>
  </p:cSld>
  <p:clrMapOvr>
    <a:masterClrMapping/>
  </p:clrMapOvr>
</p:sld>
</file>

<file path=ppt/theme/theme1.xml><?xml version="1.0" encoding="utf-8"?>
<a:theme xmlns:a="http://schemas.openxmlformats.org/drawingml/2006/main" name="Slate_NoMo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teLogo">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ate_NoMo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ate_NoMo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ateLogo">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0F92C56985D124A8C74696EE6752780" ma:contentTypeVersion="15" ma:contentTypeDescription="Skapa ett nytt dokument." ma:contentTypeScope="" ma:versionID="767bc312470f04e2e205432b786a34ec">
  <xsd:schema xmlns:xsd="http://www.w3.org/2001/XMLSchema" xmlns:xs="http://www.w3.org/2001/XMLSchema" xmlns:p="http://schemas.microsoft.com/office/2006/metadata/properties" xmlns:ns2="3cc9c5ab-c22b-451a-b314-0746fd716436" xmlns:ns3="7169cdea-7e4d-4fad-b92c-96d2a876bc80" targetNamespace="http://schemas.microsoft.com/office/2006/metadata/properties" ma:root="true" ma:fieldsID="7ecaeb22c5ce42b053097335f4c5a442" ns2:_="" ns3:_="">
    <xsd:import namespace="3cc9c5ab-c22b-451a-b314-0746fd716436"/>
    <xsd:import namespace="7169cdea-7e4d-4fad-b92c-96d2a876bc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nneh_x00e5_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9c5ab-c22b-451a-b314-0746fd71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54f065f-7fce-4810-8c75-e80063a48d9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Inneh_x00e5_ll" ma:index="21" nillable="true" ma:displayName="Innehåll" ma:format="Dropdown" ma:internalName="Inneh_x00e5_ll">
      <xsd:simpleType>
        <xsd:restriction base="dms:Choice">
          <xsd:enumeration value="Mall"/>
          <xsd:enumeration value="2024-2025"/>
          <xsd:enumeration value="2025-2026"/>
          <xsd:enumeration value="2023-2024"/>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69cdea-7e4d-4fad-b92c-96d2a876bc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c456f43-c891-452e-819d-6e46984169fa}" ma:internalName="TaxCatchAll" ma:showField="CatchAllData" ma:web="7169cdea-7e4d-4fad-b92c-96d2a876bc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c9c5ab-c22b-451a-b314-0746fd716436">
      <Terms xmlns="http://schemas.microsoft.com/office/infopath/2007/PartnerControls"/>
    </lcf76f155ced4ddcb4097134ff3c332f>
    <Inneh_x00e5_ll xmlns="3cc9c5ab-c22b-451a-b314-0746fd716436" xsi:nil="true"/>
    <TaxCatchAll xmlns="7169cdea-7e4d-4fad-b92c-96d2a876bc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8D78A-4F84-4DF0-9802-729D51C07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9c5ab-c22b-451a-b314-0746fd716436"/>
    <ds:schemaRef ds:uri="7169cdea-7e4d-4fad-b92c-96d2a876b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3C271-2DD4-4A1A-88C7-124C88B033FC}">
  <ds:schemaRefs>
    <ds:schemaRef ds:uri="http://schemas.microsoft.com/office/2006/metadata/properties"/>
    <ds:schemaRef ds:uri="http://schemas.microsoft.com/office/infopath/2007/PartnerControls"/>
    <ds:schemaRef ds:uri="3cc9c5ab-c22b-451a-b314-0746fd716436"/>
    <ds:schemaRef ds:uri="7169cdea-7e4d-4fad-b92c-96d2a876bc80"/>
  </ds:schemaRefs>
</ds:datastoreItem>
</file>

<file path=customXml/itemProps3.xml><?xml version="1.0" encoding="utf-8"?>
<ds:datastoreItem xmlns:ds="http://schemas.openxmlformats.org/officeDocument/2006/customXml" ds:itemID="{DAA1D2A3-39F8-4CCE-BCED-E1DD2A8B0B65}">
  <ds:schemaRefs>
    <ds:schemaRef ds:uri="http://schemas.microsoft.com/sharepoint/v3/contenttype/forms"/>
  </ds:schemaRefs>
</ds:datastoreItem>
</file>

<file path=docMetadata/LabelInfo.xml><?xml version="1.0" encoding="utf-8"?>
<clbl:labelList xmlns:clbl="http://schemas.microsoft.com/office/2020/mipLabelMetadata">
  <clbl:label id="{238a8c62-01f7-4760-b192-4b3a2ea8016e}" enabled="1" method="Standard" siteId="{29d93db2-a75a-476d-abf1-afe5c87dcfff}" contentBits="1" removed="0"/>
</clbl:labelList>
</file>

<file path=docProps/app.xml><?xml version="1.0" encoding="utf-8"?>
<Properties xmlns="http://schemas.openxmlformats.org/officeDocument/2006/extended-properties" xmlns:vt="http://schemas.openxmlformats.org/officeDocument/2006/docPropsVTypes">
  <TotalTime>81</TotalTime>
  <Words>891</Words>
  <Application>Microsoft Office PowerPoint</Application>
  <PresentationFormat>On-screen Show (4:3)</PresentationFormat>
  <Paragraphs>122</Paragraphs>
  <Slides>22</Slides>
  <Notes>22</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Slate_NoMoE</vt:lpstr>
      <vt:lpstr>1_SlateLogo</vt:lpstr>
      <vt:lpstr>2_Slate_NoMoE</vt:lpstr>
      <vt:lpstr>1_Slate_NoMoE</vt:lpstr>
      <vt:lpstr>2_SlateLogo</vt:lpstr>
      <vt:lpstr>PowerPoint Presentation</vt:lpstr>
      <vt:lpstr>Rotary Ungdomsutbyte</vt:lpstr>
      <vt:lpstr>AGENDA</vt:lpstr>
      <vt:lpstr>Mariehamns Rotaryklubb Presentation Rotarys utbytesverksamhet</vt:lpstr>
      <vt:lpstr>MÅLSÄTTNING</vt:lpstr>
      <vt:lpstr> (Lägerskola 2-3 veckor) Sommarutbyte ca. 4+4 veckor Utbytesår </vt:lpstr>
      <vt:lpstr>SOMMARUTBYTE 2025</vt:lpstr>
      <vt:lpstr>ETTÅRSUTBYTE</vt:lpstr>
      <vt:lpstr>LÄNDER FÖR ETTÅRSUTBYTE</vt:lpstr>
      <vt:lpstr>FAMILJ</vt:lpstr>
      <vt:lpstr>JU MER DU GER AV DIG SJÄLV DESTO MER FÅR DU TILLBAKA</vt:lpstr>
      <vt:lpstr>REGLER</vt:lpstr>
      <vt:lpstr>Ambassadör för din klubb och ditt land</vt:lpstr>
      <vt:lpstr>Det är bara ett år av ditt liv, men det är ett helt år av upplevelser</vt:lpstr>
      <vt:lpstr>ANSÖKNINGAR</vt:lpstr>
      <vt:lpstr>URVALSKRITERIER</vt:lpstr>
      <vt:lpstr>ANSÖKNINGSPROCESSEN</vt:lpstr>
      <vt:lpstr>KOSTNADER </vt:lpstr>
      <vt:lpstr>Att vara värdfamilj</vt:lpstr>
      <vt:lpstr>CITAT</vt:lpstr>
      <vt:lpstr>Att ta emot en elev på Åland</vt:lpstr>
      <vt:lpstr>INTRESSEANMÄLAN – FRITT FORMULERAD ANSÖKAN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 WS-06</dc:creator>
  <cp:lastModifiedBy>Sabel Tanja</cp:lastModifiedBy>
  <cp:revision>4</cp:revision>
  <dcterms:created xsi:type="dcterms:W3CDTF">2010-04-16T20:11:30Z</dcterms:created>
  <dcterms:modified xsi:type="dcterms:W3CDTF">2025-09-10T14:38:06Z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Slate_NoMoE:3\1_SlateLogo:3\2_Slate_NoMoE:3\1_Slate_NoMoE:3\2_SlateLogo:3</vt:lpwstr>
  </property>
  <property fmtid="{D5CDD505-2E9C-101B-9397-08002B2CF9AE}" pid="3" name="ClassificationContentMarkingHeaderText">
    <vt:lpwstr>▧ FINAVIAN AINEISTOA</vt:lpwstr>
  </property>
  <property fmtid="{D5CDD505-2E9C-101B-9397-08002B2CF9AE}" pid="4" name="ContentTypeId">
    <vt:lpwstr>0x010100F0F92C56985D124A8C74696EE6752780</vt:lpwstr>
  </property>
  <property fmtid="{D5CDD505-2E9C-101B-9397-08002B2CF9AE}" pid="5" name="Order">
    <vt:r8>3461900</vt:r8>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ies>
</file>