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37"/>
  </p:notesMasterIdLst>
  <p:sldIdLst>
    <p:sldId id="390" r:id="rId5"/>
    <p:sldId id="269" r:id="rId6"/>
    <p:sldId id="272" r:id="rId7"/>
    <p:sldId id="256" r:id="rId8"/>
    <p:sldId id="370" r:id="rId9"/>
    <p:sldId id="387" r:id="rId10"/>
    <p:sldId id="381" r:id="rId11"/>
    <p:sldId id="271" r:id="rId12"/>
    <p:sldId id="278" r:id="rId13"/>
    <p:sldId id="280" r:id="rId14"/>
    <p:sldId id="258" r:id="rId15"/>
    <p:sldId id="282" r:id="rId16"/>
    <p:sldId id="283" r:id="rId17"/>
    <p:sldId id="273" r:id="rId18"/>
    <p:sldId id="388" r:id="rId19"/>
    <p:sldId id="259" r:id="rId20"/>
    <p:sldId id="285" r:id="rId21"/>
    <p:sldId id="284" r:id="rId22"/>
    <p:sldId id="260" r:id="rId23"/>
    <p:sldId id="286" r:id="rId24"/>
    <p:sldId id="262" r:id="rId25"/>
    <p:sldId id="274" r:id="rId26"/>
    <p:sldId id="263" r:id="rId27"/>
    <p:sldId id="275" r:id="rId28"/>
    <p:sldId id="287" r:id="rId29"/>
    <p:sldId id="288" r:id="rId30"/>
    <p:sldId id="391" r:id="rId31"/>
    <p:sldId id="268" r:id="rId32"/>
    <p:sldId id="265" r:id="rId33"/>
    <p:sldId id="382" r:id="rId34"/>
    <p:sldId id="264" r:id="rId35"/>
    <p:sldId id="3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ECDD"/>
          </a:solidFill>
        </a:fill>
      </a:tcStyle>
    </a:wholeTbl>
    <a:band2H>
      <a:tcTxStyle/>
      <a:tcStyle>
        <a:tcBdr/>
        <a:fill>
          <a:solidFill>
            <a:srgbClr val="F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D5C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D5C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D5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508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100" d="100"/>
          <a:sy n="100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360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7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6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7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sv-SE" noProof="0"/>
              <a:t>Klicka på ikonen för att lägga till en tabell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21B9-47A0-49F8-A938-022D39437ED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32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53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4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41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81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38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33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65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5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land.inschool.fi/!0213803/forms/523" TargetMode="External"/><Relationship Id="rId2" Type="http://schemas.openxmlformats.org/officeDocument/2006/relationships/hyperlink" Target="https://wilma.gymnasium.a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venska.yle.fi/abimi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60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71600" y="713656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 dirty="0">
                <a:solidFill>
                  <a:srgbClr val="003366"/>
                </a:solidFill>
              </a:rPr>
              <a:t>studentexamen</a:t>
            </a:r>
            <a:endParaRPr sz="4400" dirty="0">
              <a:solidFill>
                <a:srgbClr val="003366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647564" y="1856656"/>
            <a:ext cx="7848872" cy="4547022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5 obligatoriska prov:</a:t>
            </a:r>
          </a:p>
          <a:p>
            <a:pPr marL="264795" lvl="1"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 dirty="0">
                <a:solidFill>
                  <a:srgbClr val="003366"/>
                </a:solidFill>
              </a:rPr>
              <a:t> Modersmål</a:t>
            </a:r>
          </a:p>
          <a:p>
            <a:pPr marL="17335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SE" sz="2400" dirty="0">
                <a:solidFill>
                  <a:srgbClr val="003366"/>
                </a:solidFill>
              </a:rPr>
              <a:t> + 4 prov till ur minst 3 av följande kategorier:</a:t>
            </a:r>
          </a:p>
          <a:p>
            <a:pPr marL="17335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600" dirty="0">
              <a:solidFill>
                <a:srgbClr val="003366"/>
              </a:solidFill>
            </a:endParaRPr>
          </a:p>
          <a:p>
            <a:pPr marL="264795" lvl="1">
              <a:spcBef>
                <a:spcPts val="500"/>
              </a:spcBef>
              <a:buFontTx/>
              <a:buChar char="-"/>
              <a:tabLst>
                <a:tab pos="2781300" algn="l"/>
                <a:tab pos="2962275" algn="l"/>
                <a:tab pos="3228975" algn="l"/>
              </a:tabLst>
              <a:defRPr sz="1800">
                <a:solidFill>
                  <a:srgbClr val="000000"/>
                </a:solidFill>
              </a:defRPr>
            </a:pPr>
            <a:r>
              <a:rPr lang="sv-SE" sz="2000" dirty="0">
                <a:solidFill>
                  <a:srgbClr val="003366"/>
                </a:solidFill>
              </a:rPr>
              <a:t> Främmande språk 			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ENG/FR/SP/TY</a:t>
            </a:r>
          </a:p>
          <a:p>
            <a:pPr marL="264795" lvl="1">
              <a:spcBef>
                <a:spcPts val="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 dirty="0">
                <a:solidFill>
                  <a:srgbClr val="003366"/>
                </a:solidFill>
              </a:rPr>
              <a:t> Finska (andra inhemska) 	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  FIA/FIF</a:t>
            </a:r>
          </a:p>
          <a:p>
            <a:pPr marL="264795" lvl="1">
              <a:spcBef>
                <a:spcPts val="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 dirty="0">
                <a:solidFill>
                  <a:srgbClr val="003366"/>
                </a:solidFill>
              </a:rPr>
              <a:t> Matematik (lång/kort) 	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  ML/MK</a:t>
            </a:r>
          </a:p>
          <a:p>
            <a:pPr marL="264795" lvl="1">
              <a:spcBef>
                <a:spcPts val="500"/>
              </a:spcBef>
              <a:buFontTx/>
              <a:buChar char="-"/>
              <a:tabLst>
                <a:tab pos="3228975" algn="l"/>
              </a:tabLst>
              <a:defRPr sz="1800">
                <a:solidFill>
                  <a:srgbClr val="000000"/>
                </a:solidFill>
              </a:defRPr>
            </a:pPr>
            <a:r>
              <a:rPr lang="sv-SE" sz="2000" dirty="0">
                <a:solidFill>
                  <a:srgbClr val="003366"/>
                </a:solidFill>
              </a:rPr>
              <a:t> Ämnesrealprov: 	</a:t>
            </a:r>
            <a:r>
              <a:rPr lang="sv-SE" sz="2200" dirty="0">
                <a:solidFill>
                  <a:schemeClr val="accent1">
                    <a:lumMod val="75000"/>
                  </a:schemeClr>
                </a:solidFill>
              </a:rPr>
              <a:t>BI, FIL, FY, GE, HI, HÄ, KE, LIV, REL, PSY, SK</a:t>
            </a:r>
          </a:p>
          <a:p>
            <a:pPr marL="12763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2400" dirty="0">
              <a:solidFill>
                <a:srgbClr val="1482AC"/>
              </a:solidFill>
            </a:endParaRPr>
          </a:p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/>
              <a:t> Ett av proven måste vara på LÅNG NIVÅ. </a:t>
            </a:r>
          </a:p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/>
              <a:t> Du kan skriva FLER PROV om du vill.</a:t>
            </a:r>
          </a:p>
          <a:p>
            <a:pPr marL="127635" lvl="1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sv-SE" sz="2200" dirty="0"/>
              <a:t>- Du kan t ex välja att skriva samma ämne på olika nivå, t ex. lång och kort matematik (men bara ett av dem ingår i så fall i dina fem prov)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07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003366"/>
                </a:solidFill>
              </a:rPr>
              <a:t>Studentexamen</a:t>
            </a:r>
            <a:endParaRPr sz="44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9" y="48093"/>
            <a:ext cx="9069066" cy="675416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3491880" y="345286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ENG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4968044" y="345701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MK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9A55D-DCFF-4E16-B81E-DB934FA623EC}"/>
              </a:ext>
            </a:extLst>
          </p:cNvPr>
          <p:cNvSpPr txBox="1"/>
          <p:nvPr/>
        </p:nvSpPr>
        <p:spPr>
          <a:xfrm>
            <a:off x="6516216" y="34528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GEO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5BE4066-AB62-44C2-AFEE-89DFC3E939A6}"/>
              </a:ext>
            </a:extLst>
          </p:cNvPr>
          <p:cNvSpPr txBox="1"/>
          <p:nvPr/>
        </p:nvSpPr>
        <p:spPr>
          <a:xfrm>
            <a:off x="6531421" y="419015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SK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07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003366"/>
                </a:solidFill>
              </a:rPr>
              <a:t>Studentexamen</a:t>
            </a:r>
            <a:endParaRPr sz="44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" y="51916"/>
            <a:ext cx="9069066" cy="675416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3491880" y="345286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ENG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1FA5E-A100-4D8D-B492-F67EE64EB1AC}"/>
              </a:ext>
            </a:extLst>
          </p:cNvPr>
          <p:cNvSpPr txBox="1"/>
          <p:nvPr/>
        </p:nvSpPr>
        <p:spPr>
          <a:xfrm>
            <a:off x="2093344" y="3452864"/>
            <a:ext cx="480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FI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6429662" y="4128403"/>
            <a:ext cx="681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GEO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9A55D-DCFF-4E16-B81E-DB934FA623EC}"/>
              </a:ext>
            </a:extLst>
          </p:cNvPr>
          <p:cNvSpPr txBox="1"/>
          <p:nvPr/>
        </p:nvSpPr>
        <p:spPr>
          <a:xfrm>
            <a:off x="6554524" y="34528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HÄ</a:t>
            </a:r>
          </a:p>
        </p:txBody>
      </p:sp>
    </p:spTree>
    <p:extLst>
      <p:ext uri="{BB962C8B-B14F-4D97-AF65-F5344CB8AC3E}">
        <p14:creationId xmlns:p14="http://schemas.microsoft.com/office/powerpoint/2010/main" val="176196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07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003366"/>
                </a:solidFill>
              </a:rPr>
              <a:t>Studentexamen</a:t>
            </a:r>
            <a:endParaRPr sz="44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" y="51916"/>
            <a:ext cx="9069066" cy="675416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3491880" y="345286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ENG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1FA5E-A100-4D8D-B492-F67EE64EB1AC}"/>
              </a:ext>
            </a:extLst>
          </p:cNvPr>
          <p:cNvSpPr txBox="1"/>
          <p:nvPr/>
        </p:nvSpPr>
        <p:spPr>
          <a:xfrm>
            <a:off x="6453466" y="4162740"/>
            <a:ext cx="63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GEO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4968044" y="345701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MK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9A55D-DCFF-4E16-B81E-DB934FA623EC}"/>
              </a:ext>
            </a:extLst>
          </p:cNvPr>
          <p:cNvSpPr txBox="1"/>
          <p:nvPr/>
        </p:nvSpPr>
        <p:spPr>
          <a:xfrm>
            <a:off x="6554524" y="345478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SK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A8B5FD8-A164-4320-8DA9-B51311C00514}"/>
              </a:ext>
            </a:extLst>
          </p:cNvPr>
          <p:cNvSpPr txBox="1"/>
          <p:nvPr/>
        </p:nvSpPr>
        <p:spPr>
          <a:xfrm>
            <a:off x="8033274" y="3452864"/>
            <a:ext cx="480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/>
              <a:t>HÄ</a:t>
            </a:r>
          </a:p>
        </p:txBody>
      </p:sp>
    </p:spTree>
    <p:extLst>
      <p:ext uri="{BB962C8B-B14F-4D97-AF65-F5344CB8AC3E}">
        <p14:creationId xmlns:p14="http://schemas.microsoft.com/office/powerpoint/2010/main" val="325918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71600" y="713656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 dirty="0">
                <a:solidFill>
                  <a:srgbClr val="003366"/>
                </a:solidFill>
              </a:rPr>
              <a:t>studentexamen</a:t>
            </a:r>
            <a:endParaRPr sz="4400" dirty="0">
              <a:solidFill>
                <a:srgbClr val="003366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430734" y="2321607"/>
            <a:ext cx="8460432" cy="40989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</a:t>
            </a:r>
            <a:r>
              <a:rPr lang="sv-SE" sz="2800" b="1" dirty="0">
                <a:solidFill>
                  <a:srgbClr val="003366"/>
                </a:solidFill>
              </a:rPr>
              <a:t>Ämnesrealproven</a:t>
            </a:r>
            <a:r>
              <a:rPr lang="sv-SE" sz="2800" dirty="0">
                <a:solidFill>
                  <a:srgbClr val="003366"/>
                </a:solidFill>
              </a:rPr>
              <a:t> är uppdelade på två </a:t>
            </a:r>
            <a:r>
              <a:rPr lang="sv-SE" sz="2800" dirty="0" err="1">
                <a:solidFill>
                  <a:srgbClr val="003366"/>
                </a:solidFill>
              </a:rPr>
              <a:t>provdagar</a:t>
            </a:r>
            <a:r>
              <a:rPr lang="sv-SE" sz="2800" dirty="0">
                <a:solidFill>
                  <a:srgbClr val="003366"/>
                </a:solidFill>
              </a:rPr>
              <a:t>:</a:t>
            </a:r>
          </a:p>
          <a:p>
            <a:pPr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2800" dirty="0">
              <a:solidFill>
                <a:srgbClr val="003366"/>
              </a:solidFill>
            </a:endParaRP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Dag 1: biologi, filosofi, fysik, historia, psykologi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</a:t>
            </a:r>
            <a:r>
              <a:rPr lang="sv-SE" sz="2800" u="sng" dirty="0">
                <a:solidFill>
                  <a:srgbClr val="003366"/>
                </a:solidFill>
              </a:rPr>
              <a:t>Dag 2: geografi, hälsokunskap</a:t>
            </a:r>
            <a:r>
              <a:rPr lang="sv-SE" sz="2800" dirty="0">
                <a:solidFill>
                  <a:srgbClr val="003366"/>
                </a:solidFill>
              </a:rPr>
              <a:t>, kemi, livsåskådning, religion, samhällslära</a:t>
            </a:r>
          </a:p>
          <a:p>
            <a:pPr marL="127635" lvl="1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SE" sz="2800" dirty="0">
              <a:solidFill>
                <a:srgbClr val="003366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Du kan bara skriva </a:t>
            </a:r>
            <a:r>
              <a:rPr lang="sv-SE" sz="2800" u="sng" dirty="0">
                <a:solidFill>
                  <a:srgbClr val="003366"/>
                </a:solidFill>
              </a:rPr>
              <a:t>ett</a:t>
            </a:r>
            <a:r>
              <a:rPr lang="sv-SE" sz="2800" dirty="0">
                <a:solidFill>
                  <a:srgbClr val="003366"/>
                </a:solidFill>
              </a:rPr>
              <a:t> ämne per provdag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sv-SE" sz="2800" i="1" dirty="0">
              <a:solidFill>
                <a:srgbClr val="003366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71600" y="713656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 dirty="0">
                <a:solidFill>
                  <a:srgbClr val="003366"/>
                </a:solidFill>
              </a:rPr>
              <a:t>OM DU VILL SKRIVA </a:t>
            </a:r>
            <a:r>
              <a:rPr lang="sv-SE" sz="6000" dirty="0">
                <a:solidFill>
                  <a:srgbClr val="003366"/>
                </a:solidFill>
              </a:rPr>
              <a:t>FLER</a:t>
            </a:r>
            <a:r>
              <a:rPr lang="sv-SE" sz="4400" dirty="0">
                <a:solidFill>
                  <a:srgbClr val="003366"/>
                </a:solidFill>
              </a:rPr>
              <a:t> ÄN 5 PROV:</a:t>
            </a:r>
            <a:endParaRPr sz="4400" dirty="0">
              <a:solidFill>
                <a:srgbClr val="003366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539552" y="2438866"/>
            <a:ext cx="8460432" cy="40989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sv-SE" sz="2800" b="1" dirty="0">
                <a:solidFill>
                  <a:srgbClr val="003366"/>
                </a:solidFill>
              </a:rPr>
              <a:t>Extra prov: </a:t>
            </a:r>
            <a:endParaRPr lang="sv-SE" sz="2800" dirty="0">
              <a:solidFill>
                <a:srgbClr val="000000"/>
              </a:solidFill>
            </a:endParaRP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den provkategori som blivit ”över” 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korta språk (fr, ty, sp)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övriga realämnesprov </a:t>
            </a:r>
            <a:r>
              <a:rPr lang="sv-SE" sz="2400" dirty="0">
                <a:solidFill>
                  <a:srgbClr val="003366"/>
                </a:solidFill>
              </a:rPr>
              <a:t>– </a:t>
            </a:r>
            <a:r>
              <a:rPr lang="sv-SE" sz="2400" i="1" dirty="0">
                <a:solidFill>
                  <a:srgbClr val="003366"/>
                </a:solidFill>
              </a:rPr>
              <a:t>så många du vill och hinner (max 6) </a:t>
            </a:r>
            <a:endParaRPr lang="sv-SE" sz="2800" i="1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5" y="3326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981918" y="736898"/>
            <a:ext cx="7378700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13816">
              <a:defRPr sz="39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003366"/>
                </a:solidFill>
              </a:rPr>
              <a:t>Kan jag </a:t>
            </a:r>
            <a:r>
              <a:rPr sz="6000" dirty="0" err="1">
                <a:solidFill>
                  <a:srgbClr val="003366"/>
                </a:solidFill>
              </a:rPr>
              <a:t>förlora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på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att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skriva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lang="sv-FI" sz="3916" dirty="0">
                <a:solidFill>
                  <a:srgbClr val="003366"/>
                </a:solidFill>
              </a:rPr>
              <a:t>fler </a:t>
            </a:r>
            <a:r>
              <a:rPr sz="3916" dirty="0">
                <a:solidFill>
                  <a:srgbClr val="003366"/>
                </a:solidFill>
              </a:rPr>
              <a:t>prov?</a:t>
            </a:r>
          </a:p>
        </p:txBody>
      </p:sp>
      <p:sp>
        <p:nvSpPr>
          <p:cNvPr id="270" name="Shape 270"/>
          <p:cNvSpPr>
            <a:spLocks noGrp="1"/>
          </p:cNvSpPr>
          <p:nvPr>
            <p:ph idx="1"/>
          </p:nvPr>
        </p:nvSpPr>
        <p:spPr>
          <a:xfrm>
            <a:off x="921546" y="1988840"/>
            <a:ext cx="6962822" cy="44547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NEJ!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 dirty="0">
                <a:solidFill>
                  <a:srgbClr val="003366"/>
                </a:solidFill>
              </a:rPr>
              <a:t> Fler</a:t>
            </a:r>
            <a:r>
              <a:rPr sz="2800" dirty="0">
                <a:solidFill>
                  <a:srgbClr val="003366"/>
                </a:solidFill>
              </a:rPr>
              <a:t> prov kan bara vara av </a:t>
            </a:r>
            <a:r>
              <a:rPr sz="2800" dirty="0" err="1">
                <a:solidFill>
                  <a:srgbClr val="003366"/>
                </a:solidFill>
              </a:rPr>
              <a:t>godo</a:t>
            </a:r>
            <a:endParaRPr lang="sv-FI" sz="2800" dirty="0">
              <a:solidFill>
                <a:srgbClr val="003366"/>
              </a:solidFill>
            </a:endParaRPr>
          </a:p>
          <a:p>
            <a:pPr marL="0" lvl="0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FI" sz="2800" dirty="0">
              <a:solidFill>
                <a:srgbClr val="003366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 dirty="0">
                <a:solidFill>
                  <a:srgbClr val="003366"/>
                </a:solidFill>
              </a:rPr>
              <a:t> Olika prov kan ge olika </a:t>
            </a:r>
            <a:r>
              <a:rPr lang="sv-FI" sz="2800" u="sng" dirty="0">
                <a:solidFill>
                  <a:srgbClr val="003366"/>
                </a:solidFill>
              </a:rPr>
              <a:t>poäng vid ansökan </a:t>
            </a:r>
            <a:r>
              <a:rPr lang="sv-FI" sz="2800" dirty="0">
                <a:solidFill>
                  <a:srgbClr val="003366"/>
                </a:solidFill>
              </a:rPr>
              <a:t>till högskoleutbildningar på fastlandet.</a:t>
            </a:r>
          </a:p>
          <a:p>
            <a:pPr marL="264795" lvl="1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400" dirty="0">
                <a:solidFill>
                  <a:srgbClr val="003366"/>
                </a:solidFill>
              </a:rPr>
              <a:t> Det kan också finnas tröskelkriterier att du måste ha skrivit ett visst resultat i ett visst prov...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914556" y="785664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 dirty="0">
                <a:solidFill>
                  <a:srgbClr val="003366"/>
                </a:solidFill>
              </a:rPr>
              <a:t>studentprovsvitsorden</a:t>
            </a:r>
            <a:endParaRPr sz="3916" dirty="0">
              <a:solidFill>
                <a:srgbClr val="003366"/>
              </a:solidFill>
            </a:endParaRPr>
          </a:p>
        </p:txBody>
      </p:sp>
      <p:sp>
        <p:nvSpPr>
          <p:cNvPr id="273" name="Shape 273"/>
          <p:cNvSpPr>
            <a:spLocks noGrp="1"/>
          </p:cNvSpPr>
          <p:nvPr>
            <p:ph idx="1"/>
          </p:nvPr>
        </p:nvSpPr>
        <p:spPr>
          <a:xfrm>
            <a:off x="683568" y="2564904"/>
            <a:ext cx="7958140" cy="445479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Laudatur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L	5%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Eximia</a:t>
            </a:r>
            <a:r>
              <a:rPr sz="2400" dirty="0">
                <a:solidFill>
                  <a:srgbClr val="003366"/>
                </a:solidFill>
              </a:rPr>
              <a:t>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E  	</a:t>
            </a:r>
            <a:r>
              <a:rPr lang="sv-FI" sz="2400" dirty="0">
                <a:solidFill>
                  <a:srgbClr val="003366"/>
                </a:solidFill>
              </a:rPr>
              <a:t>15%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Magna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M  	</a:t>
            </a:r>
            <a:r>
              <a:rPr lang="sv-FI" sz="2400" dirty="0">
                <a:solidFill>
                  <a:srgbClr val="003366"/>
                </a:solidFill>
              </a:rPr>
              <a:t>20%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C  	</a:t>
            </a:r>
            <a:r>
              <a:rPr lang="sv-FI" sz="2400" dirty="0">
                <a:solidFill>
                  <a:srgbClr val="003366"/>
                </a:solidFill>
              </a:rPr>
              <a:t>20%</a:t>
            </a:r>
            <a:endParaRPr lang="sv-FI"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Lubentur</a:t>
            </a:r>
            <a:r>
              <a:rPr sz="2400" dirty="0">
                <a:solidFill>
                  <a:srgbClr val="003366"/>
                </a:solidFill>
              </a:rPr>
              <a:t>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B  	</a:t>
            </a:r>
            <a:r>
              <a:rPr lang="sv-FI" sz="2400" dirty="0">
                <a:solidFill>
                  <a:srgbClr val="003366"/>
                </a:solidFill>
              </a:rPr>
              <a:t>20%</a:t>
            </a:r>
            <a:endParaRPr lang="sv-FI"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A  	</a:t>
            </a:r>
            <a:r>
              <a:rPr lang="sv-FI" sz="2400" dirty="0">
                <a:solidFill>
                  <a:srgbClr val="003366"/>
                </a:solidFill>
              </a:rPr>
              <a:t>15%</a:t>
            </a:r>
            <a:endParaRPr lang="sv-FI"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Improbatur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I  	</a:t>
            </a:r>
            <a:r>
              <a:rPr lang="sv-FI" sz="2400" dirty="0">
                <a:solidFill>
                  <a:srgbClr val="003366"/>
                </a:solidFill>
              </a:rPr>
              <a:t>5%</a:t>
            </a:r>
            <a:endParaRPr lang="sv-FI"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8" y="40466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981918" y="736898"/>
            <a:ext cx="7378700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13816">
              <a:defRPr sz="39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003366"/>
                </a:solidFill>
              </a:rPr>
              <a:t>Kan jag </a:t>
            </a:r>
            <a:r>
              <a:rPr sz="6000" dirty="0" err="1">
                <a:solidFill>
                  <a:srgbClr val="003366"/>
                </a:solidFill>
              </a:rPr>
              <a:t>förlora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på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att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skriva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lang="sv-FI" sz="3916" dirty="0">
                <a:solidFill>
                  <a:srgbClr val="003366"/>
                </a:solidFill>
              </a:rPr>
              <a:t>fler </a:t>
            </a:r>
            <a:r>
              <a:rPr sz="3916" dirty="0">
                <a:solidFill>
                  <a:srgbClr val="003366"/>
                </a:solidFill>
              </a:rPr>
              <a:t>prov?</a:t>
            </a:r>
          </a:p>
        </p:txBody>
      </p:sp>
      <p:sp>
        <p:nvSpPr>
          <p:cNvPr id="270" name="Shape 270"/>
          <p:cNvSpPr>
            <a:spLocks noGrp="1"/>
          </p:cNvSpPr>
          <p:nvPr>
            <p:ph idx="1"/>
          </p:nvPr>
        </p:nvSpPr>
        <p:spPr>
          <a:xfrm>
            <a:off x="921546" y="1988840"/>
            <a:ext cx="6962822" cy="44547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 b="1" dirty="0">
                <a:solidFill>
                  <a:srgbClr val="003366"/>
                </a:solidFill>
              </a:rPr>
              <a:t> E</a:t>
            </a:r>
            <a:r>
              <a:rPr sz="2800" b="1" dirty="0" err="1">
                <a:solidFill>
                  <a:srgbClr val="003366"/>
                </a:solidFill>
              </a:rPr>
              <a:t>tt</a:t>
            </a:r>
            <a:r>
              <a:rPr lang="sv-FI" sz="2800" b="1" dirty="0">
                <a:solidFill>
                  <a:srgbClr val="003366"/>
                </a:solidFill>
              </a:rPr>
              <a:t> underkänt studentprov kan ersättas av ett annat prov </a:t>
            </a:r>
            <a:r>
              <a:rPr lang="sv-FI" sz="2800" dirty="0">
                <a:solidFill>
                  <a:srgbClr val="003366"/>
                </a:solidFill>
              </a:rPr>
              <a:t>så länge du uppfyller</a:t>
            </a:r>
            <a:r>
              <a:rPr lang="sv-FI" sz="2800" b="1" dirty="0">
                <a:solidFill>
                  <a:srgbClr val="003366"/>
                </a:solidFill>
              </a:rPr>
              <a:t> examenskravet om minst 5 prov ur minst 4 provkategorier.</a:t>
            </a:r>
          </a:p>
          <a:p>
            <a:pPr marL="264795" lvl="1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400" dirty="0">
                <a:solidFill>
                  <a:srgbClr val="003366"/>
                </a:solidFill>
              </a:rPr>
              <a:t> realprov – annat realprov </a:t>
            </a:r>
          </a:p>
          <a:p>
            <a:pPr marL="264795" lvl="1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400" dirty="0">
                <a:solidFill>
                  <a:srgbClr val="003366"/>
                </a:solidFill>
              </a:rPr>
              <a:t> realprov – främmande språk, eller tvärtom</a:t>
            </a:r>
          </a:p>
          <a:p>
            <a:pPr marL="264795" lvl="1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sv-FI" sz="2400" dirty="0">
              <a:solidFill>
                <a:srgbClr val="003366"/>
              </a:solidFill>
            </a:endParaRPr>
          </a:p>
          <a:p>
            <a:pPr marL="264795" lvl="1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 dirty="0">
                <a:solidFill>
                  <a:srgbClr val="003366"/>
                </a:solidFill>
              </a:rPr>
              <a:t>Det är alltid </a:t>
            </a:r>
            <a:r>
              <a:rPr lang="sv-FI" sz="2800" b="1" dirty="0">
                <a:solidFill>
                  <a:srgbClr val="003366"/>
                </a:solidFill>
              </a:rPr>
              <a:t>de fem bästa proven </a:t>
            </a:r>
            <a:r>
              <a:rPr lang="sv-FI" sz="2800" dirty="0">
                <a:solidFill>
                  <a:srgbClr val="003366"/>
                </a:solidFill>
              </a:rPr>
              <a:t>som räknas in i din examen.</a:t>
            </a:r>
            <a:endParaRPr sz="28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914556" y="785664"/>
            <a:ext cx="7378700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 dirty="0">
                <a:solidFill>
                  <a:srgbClr val="003366"/>
                </a:solidFill>
              </a:rPr>
              <a:t>Hur </a:t>
            </a:r>
            <a:r>
              <a:rPr lang="sv-SE" sz="6000" dirty="0">
                <a:solidFill>
                  <a:srgbClr val="003366"/>
                </a:solidFill>
              </a:rPr>
              <a:t>kompenseras</a:t>
            </a:r>
            <a:r>
              <a:rPr lang="sv-SE" sz="3916" dirty="0">
                <a:solidFill>
                  <a:srgbClr val="003366"/>
                </a:solidFill>
              </a:rPr>
              <a:t> ETT</a:t>
            </a:r>
            <a:br>
              <a:rPr lang="sv-SE" sz="3916" dirty="0">
                <a:solidFill>
                  <a:srgbClr val="003366"/>
                </a:solidFill>
              </a:rPr>
            </a:br>
            <a:r>
              <a:rPr lang="sv-SE" sz="3916" dirty="0">
                <a:solidFill>
                  <a:srgbClr val="003366"/>
                </a:solidFill>
              </a:rPr>
              <a:t>underkänt prov?</a:t>
            </a:r>
            <a:endParaRPr sz="3916" dirty="0">
              <a:solidFill>
                <a:srgbClr val="003366"/>
              </a:solidFill>
            </a:endParaRPr>
          </a:p>
        </p:txBody>
      </p:sp>
      <p:sp>
        <p:nvSpPr>
          <p:cNvPr id="273" name="Shape 273"/>
          <p:cNvSpPr>
            <a:spLocks noGrp="1"/>
          </p:cNvSpPr>
          <p:nvPr>
            <p:ph idx="1"/>
          </p:nvPr>
        </p:nvSpPr>
        <p:spPr>
          <a:xfrm>
            <a:off x="683568" y="2204864"/>
            <a:ext cx="7958140" cy="445479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</a:t>
            </a:r>
            <a:r>
              <a:rPr lang="sv-FI" sz="2800" dirty="0">
                <a:solidFill>
                  <a:srgbClr val="003366"/>
                </a:solidFill>
              </a:rPr>
              <a:t>Varje </a:t>
            </a:r>
            <a:r>
              <a:rPr sz="2800" dirty="0" err="1">
                <a:solidFill>
                  <a:srgbClr val="003366"/>
                </a:solidFill>
              </a:rPr>
              <a:t>vitsord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är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värt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ett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visst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antal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poäng</a:t>
            </a:r>
            <a:r>
              <a:rPr sz="2800" dirty="0">
                <a:solidFill>
                  <a:srgbClr val="003366"/>
                </a:solidFill>
              </a:rPr>
              <a:t>:</a:t>
            </a:r>
            <a:endParaRPr lang="sv-SE" sz="2800" dirty="0">
              <a:solidFill>
                <a:srgbClr val="003366"/>
              </a:solidFill>
            </a:endParaRPr>
          </a:p>
          <a:p>
            <a:pPr marL="0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Laudatur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L  	7p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Eximia</a:t>
            </a:r>
            <a:r>
              <a:rPr sz="2400" dirty="0">
                <a:solidFill>
                  <a:srgbClr val="003366"/>
                </a:solidFill>
              </a:rPr>
              <a:t>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E  	6p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Magna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M 	5p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C  	4p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Lubentur</a:t>
            </a:r>
            <a:r>
              <a:rPr sz="2400" dirty="0">
                <a:solidFill>
                  <a:srgbClr val="003366"/>
                </a:solidFill>
              </a:rPr>
              <a:t>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B  	3p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A  	2p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Improbatur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I  	0p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8" y="404664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467544" y="5078700"/>
            <a:ext cx="5181228" cy="1463040"/>
          </a:xfrm>
        </p:spPr>
        <p:txBody>
          <a:bodyPr/>
          <a:lstStyle/>
          <a:p>
            <a:r>
              <a:rPr lang="sv-FI" dirty="0"/>
              <a:t>Studentprov våren 2025</a:t>
            </a:r>
            <a:br>
              <a:rPr lang="sv-FI" dirty="0"/>
            </a:br>
            <a:r>
              <a:rPr lang="sv-FI" sz="2800" dirty="0"/>
              <a:t>5.11.2024</a:t>
            </a:r>
            <a:endParaRPr lang="sv-FI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D8113305-C642-4150-8A72-2CC61CC09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Studiehandledare Gabriella ”Bella” Husell </a:t>
            </a:r>
          </a:p>
        </p:txBody>
      </p:sp>
    </p:spTree>
    <p:extLst>
      <p:ext uri="{BB962C8B-B14F-4D97-AF65-F5344CB8AC3E}">
        <p14:creationId xmlns:p14="http://schemas.microsoft.com/office/powerpoint/2010/main" val="397896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914556" y="785664"/>
            <a:ext cx="7378700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 dirty="0">
                <a:solidFill>
                  <a:srgbClr val="003366"/>
                </a:solidFill>
              </a:rPr>
              <a:t>Hur </a:t>
            </a:r>
            <a:r>
              <a:rPr lang="sv-SE" sz="6000" dirty="0">
                <a:solidFill>
                  <a:srgbClr val="003366"/>
                </a:solidFill>
              </a:rPr>
              <a:t>kompenseras</a:t>
            </a:r>
            <a:r>
              <a:rPr lang="sv-SE" sz="3916" dirty="0">
                <a:solidFill>
                  <a:srgbClr val="003366"/>
                </a:solidFill>
              </a:rPr>
              <a:t> ETT</a:t>
            </a:r>
            <a:br>
              <a:rPr lang="sv-SE" sz="3916" dirty="0">
                <a:solidFill>
                  <a:srgbClr val="003366"/>
                </a:solidFill>
              </a:rPr>
            </a:br>
            <a:r>
              <a:rPr lang="sv-SE" sz="3916" dirty="0">
                <a:solidFill>
                  <a:srgbClr val="003366"/>
                </a:solidFill>
              </a:rPr>
              <a:t>underkänt prov som krävs för examen?</a:t>
            </a:r>
            <a:endParaRPr sz="3916" dirty="0">
              <a:solidFill>
                <a:srgbClr val="003366"/>
              </a:solidFill>
            </a:endParaRPr>
          </a:p>
        </p:txBody>
      </p:sp>
      <p:sp>
        <p:nvSpPr>
          <p:cNvPr id="273" name="Shape 273"/>
          <p:cNvSpPr>
            <a:spLocks noGrp="1"/>
          </p:cNvSpPr>
          <p:nvPr>
            <p:ph idx="1"/>
          </p:nvPr>
        </p:nvSpPr>
        <p:spPr>
          <a:xfrm>
            <a:off x="683568" y="2204864"/>
            <a:ext cx="7958140" cy="445479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</a:t>
            </a:r>
            <a:r>
              <a:rPr lang="sv-FI" sz="2800" dirty="0">
                <a:solidFill>
                  <a:srgbClr val="003366"/>
                </a:solidFill>
              </a:rPr>
              <a:t>Om du uppnår </a:t>
            </a:r>
            <a:r>
              <a:rPr lang="sv-FI" sz="2800" b="1" dirty="0">
                <a:solidFill>
                  <a:srgbClr val="003366"/>
                </a:solidFill>
              </a:rPr>
              <a:t>minst 10 p </a:t>
            </a:r>
            <a:r>
              <a:rPr lang="sv-FI" sz="2800" dirty="0">
                <a:solidFill>
                  <a:srgbClr val="003366"/>
                </a:solidFill>
              </a:rPr>
              <a:t>i dina övriga fyra prov som krävs för examen = STUDENT</a:t>
            </a:r>
            <a:endParaRPr lang="sv-SE" sz="2800" dirty="0">
              <a:solidFill>
                <a:srgbClr val="003366"/>
              </a:solidFill>
            </a:endParaRPr>
          </a:p>
          <a:p>
            <a:pPr marL="0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Laudatur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L  	7p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Eximia</a:t>
            </a:r>
            <a:r>
              <a:rPr sz="2400" dirty="0">
                <a:solidFill>
                  <a:srgbClr val="003366"/>
                </a:solidFill>
              </a:rPr>
              <a:t>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E  	6p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Magna 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M 	5p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3366"/>
                </a:solidFill>
              </a:rPr>
              <a:t>Cum laude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C  	4p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Lubentur</a:t>
            </a:r>
            <a:r>
              <a:rPr sz="2400" dirty="0">
                <a:solidFill>
                  <a:srgbClr val="003366"/>
                </a:solidFill>
              </a:rPr>
              <a:t> </a:t>
            </a: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B  	3p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Approbatur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A  	2p</a:t>
            </a:r>
            <a:endParaRPr sz="2800" dirty="0">
              <a:solidFill>
                <a:srgbClr val="003366"/>
              </a:solidFill>
            </a:endParaRPr>
          </a:p>
          <a:p>
            <a:pPr marL="702128" lvl="1" indent="-24492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003366"/>
                </a:solidFill>
              </a:rPr>
              <a:t>Improbatur</a:t>
            </a:r>
            <a:r>
              <a:rPr sz="2400" dirty="0">
                <a:solidFill>
                  <a:srgbClr val="003366"/>
                </a:solidFill>
              </a:rPr>
              <a:t> 			</a:t>
            </a:r>
            <a:r>
              <a:rPr lang="sv-FI" sz="2400" dirty="0">
                <a:solidFill>
                  <a:srgbClr val="003366"/>
                </a:solidFill>
              </a:rPr>
              <a:t>	</a:t>
            </a:r>
            <a:r>
              <a:rPr sz="2400" dirty="0">
                <a:solidFill>
                  <a:srgbClr val="003366"/>
                </a:solidFill>
              </a:rPr>
              <a:t>I  	0p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8" y="40466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913364" y="606860"/>
            <a:ext cx="7378700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sz="3916" dirty="0" err="1">
                <a:solidFill>
                  <a:srgbClr val="003366"/>
                </a:solidFill>
              </a:rPr>
              <a:t>Hur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6000" dirty="0" err="1">
                <a:solidFill>
                  <a:srgbClr val="003366"/>
                </a:solidFill>
              </a:rPr>
              <a:t>kompenseras</a:t>
            </a:r>
            <a:r>
              <a:rPr lang="sv-SE" sz="3916" dirty="0">
                <a:solidFill>
                  <a:srgbClr val="003366"/>
                </a:solidFill>
              </a:rPr>
              <a:t> ETT</a:t>
            </a:r>
            <a:br>
              <a:rPr sz="3916" dirty="0">
                <a:solidFill>
                  <a:srgbClr val="003366"/>
                </a:solidFill>
              </a:rPr>
            </a:br>
            <a:r>
              <a:rPr sz="3916" dirty="0" err="1">
                <a:solidFill>
                  <a:srgbClr val="003366"/>
                </a:solidFill>
              </a:rPr>
              <a:t>underkän</a:t>
            </a:r>
            <a:r>
              <a:rPr lang="sv-SE" sz="3916" dirty="0">
                <a:solidFill>
                  <a:srgbClr val="003366"/>
                </a:solidFill>
              </a:rPr>
              <a:t>t</a:t>
            </a:r>
            <a:r>
              <a:rPr sz="3916" dirty="0">
                <a:solidFill>
                  <a:srgbClr val="003366"/>
                </a:solidFill>
              </a:rPr>
              <a:t> </a:t>
            </a:r>
            <a:r>
              <a:rPr sz="3916" dirty="0" err="1">
                <a:solidFill>
                  <a:srgbClr val="003366"/>
                </a:solidFill>
              </a:rPr>
              <a:t>prov</a:t>
            </a:r>
            <a:r>
              <a:rPr sz="3916" dirty="0">
                <a:solidFill>
                  <a:srgbClr val="003366"/>
                </a:solidFill>
              </a:rPr>
              <a:t>?</a:t>
            </a:r>
          </a:p>
        </p:txBody>
      </p:sp>
      <p:sp>
        <p:nvSpPr>
          <p:cNvPr id="279" name="Shape 279"/>
          <p:cNvSpPr>
            <a:spLocks noGrp="1"/>
          </p:cNvSpPr>
          <p:nvPr>
            <p:ph idx="1"/>
          </p:nvPr>
        </p:nvSpPr>
        <p:spPr>
          <a:xfrm>
            <a:off x="809624" y="2214563"/>
            <a:ext cx="7958140" cy="445479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 defTabSz="89611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744" dirty="0">
                <a:solidFill>
                  <a:srgbClr val="003366"/>
                </a:solidFill>
              </a:rPr>
              <a:t> </a:t>
            </a:r>
            <a:r>
              <a:rPr sz="2744" dirty="0" err="1">
                <a:solidFill>
                  <a:srgbClr val="003366"/>
                </a:solidFill>
              </a:rPr>
              <a:t>Exempel</a:t>
            </a:r>
            <a:r>
              <a:rPr sz="2744" dirty="0">
                <a:solidFill>
                  <a:srgbClr val="003366"/>
                </a:solidFill>
              </a:rPr>
              <a:t>:	Du </a:t>
            </a:r>
            <a:r>
              <a:rPr sz="2744" dirty="0" err="1">
                <a:solidFill>
                  <a:srgbClr val="003366"/>
                </a:solidFill>
              </a:rPr>
              <a:t>får</a:t>
            </a:r>
            <a:r>
              <a:rPr sz="2744" dirty="0">
                <a:solidFill>
                  <a:srgbClr val="003366"/>
                </a:solidFill>
              </a:rPr>
              <a:t> </a:t>
            </a:r>
            <a:r>
              <a:rPr sz="2744" dirty="0"/>
              <a:t>I</a:t>
            </a:r>
            <a:r>
              <a:rPr sz="2744" dirty="0">
                <a:solidFill>
                  <a:srgbClr val="003366"/>
                </a:solidFill>
              </a:rPr>
              <a:t> </a:t>
            </a:r>
            <a:r>
              <a:rPr sz="2744" dirty="0" err="1">
                <a:solidFill>
                  <a:srgbClr val="003366"/>
                </a:solidFill>
              </a:rPr>
              <a:t>i</a:t>
            </a:r>
            <a:r>
              <a:rPr sz="2744" dirty="0">
                <a:solidFill>
                  <a:srgbClr val="003366"/>
                </a:solidFill>
              </a:rPr>
              <a:t> </a:t>
            </a:r>
            <a:r>
              <a:rPr lang="sv-FI" sz="2744" dirty="0">
                <a:solidFill>
                  <a:srgbClr val="003366"/>
                </a:solidFill>
              </a:rPr>
              <a:t>samhällskunskap, men i övrigt:</a:t>
            </a:r>
            <a:endParaRPr sz="2744" dirty="0">
              <a:solidFill>
                <a:srgbClr val="003366"/>
              </a:solidFill>
            </a:endParaRPr>
          </a:p>
          <a:p>
            <a:pPr marL="336042" lvl="0" indent="-336042" defTabSz="896111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44" dirty="0">
                <a:solidFill>
                  <a:srgbClr val="003366"/>
                </a:solidFill>
              </a:rPr>
              <a:t>			</a:t>
            </a:r>
            <a:endParaRPr sz="1176" dirty="0">
              <a:solidFill>
                <a:srgbClr val="003366"/>
              </a:solidFill>
            </a:endParaRPr>
          </a:p>
          <a:p>
            <a:pPr marL="280035" lvl="1" indent="168021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2" dirty="0" err="1">
                <a:solidFill>
                  <a:srgbClr val="003366"/>
                </a:solidFill>
              </a:rPr>
              <a:t>Modersmål</a:t>
            </a:r>
            <a:r>
              <a:rPr sz="2352" dirty="0">
                <a:solidFill>
                  <a:srgbClr val="003366"/>
                </a:solidFill>
              </a:rPr>
              <a:t> 	</a:t>
            </a:r>
            <a:r>
              <a:rPr lang="sv-SE" sz="2352" dirty="0">
                <a:solidFill>
                  <a:srgbClr val="003366"/>
                </a:solidFill>
              </a:rPr>
              <a:t>	</a:t>
            </a:r>
            <a:r>
              <a:rPr sz="2352" dirty="0" err="1">
                <a:solidFill>
                  <a:srgbClr val="003366"/>
                </a:solidFill>
              </a:rPr>
              <a:t>vitsord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lang="sv-SE" sz="2352" dirty="0">
                <a:solidFill>
                  <a:srgbClr val="003366"/>
                </a:solidFill>
              </a:rPr>
              <a:t>B</a:t>
            </a:r>
            <a:r>
              <a:rPr sz="2352" dirty="0">
                <a:solidFill>
                  <a:srgbClr val="003366"/>
                </a:solidFill>
              </a:rPr>
              <a:t> 	</a:t>
            </a:r>
            <a:r>
              <a:rPr sz="2352" dirty="0" err="1">
                <a:solidFill>
                  <a:srgbClr val="003366"/>
                </a:solidFill>
              </a:rPr>
              <a:t>ger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lang="sv-SE" sz="2352" dirty="0">
                <a:solidFill>
                  <a:srgbClr val="003366"/>
                </a:solidFill>
              </a:rPr>
              <a:t>3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sz="2352" dirty="0" err="1">
                <a:solidFill>
                  <a:srgbClr val="003366"/>
                </a:solidFill>
              </a:rPr>
              <a:t>poäng</a:t>
            </a:r>
            <a:endParaRPr sz="2744" dirty="0">
              <a:solidFill>
                <a:srgbClr val="003366"/>
              </a:solidFill>
            </a:endParaRPr>
          </a:p>
          <a:p>
            <a:pPr marL="280035" lvl="1" indent="168021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2" dirty="0" err="1">
                <a:solidFill>
                  <a:srgbClr val="003366"/>
                </a:solidFill>
              </a:rPr>
              <a:t>Engelska</a:t>
            </a:r>
            <a:r>
              <a:rPr sz="2352" dirty="0">
                <a:solidFill>
                  <a:srgbClr val="003366"/>
                </a:solidFill>
              </a:rPr>
              <a:t>    	</a:t>
            </a:r>
            <a:r>
              <a:rPr lang="sv-SE" sz="2352" dirty="0">
                <a:solidFill>
                  <a:srgbClr val="003366"/>
                </a:solidFill>
              </a:rPr>
              <a:t>	</a:t>
            </a:r>
            <a:r>
              <a:rPr sz="2352" dirty="0" err="1">
                <a:solidFill>
                  <a:srgbClr val="003366"/>
                </a:solidFill>
              </a:rPr>
              <a:t>vitsord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lang="sv-SE" sz="2352" dirty="0">
                <a:solidFill>
                  <a:srgbClr val="003366"/>
                </a:solidFill>
              </a:rPr>
              <a:t>A</a:t>
            </a:r>
            <a:r>
              <a:rPr sz="2352" dirty="0">
                <a:solidFill>
                  <a:srgbClr val="003366"/>
                </a:solidFill>
              </a:rPr>
              <a:t> 	ger </a:t>
            </a:r>
            <a:r>
              <a:rPr lang="sv-SE" sz="2352" dirty="0">
                <a:solidFill>
                  <a:srgbClr val="003366"/>
                </a:solidFill>
              </a:rPr>
              <a:t>2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sz="2352" dirty="0" err="1">
                <a:solidFill>
                  <a:srgbClr val="003366"/>
                </a:solidFill>
              </a:rPr>
              <a:t>poäng</a:t>
            </a:r>
            <a:endParaRPr sz="2744" dirty="0">
              <a:solidFill>
                <a:srgbClr val="003366"/>
              </a:solidFill>
            </a:endParaRPr>
          </a:p>
          <a:p>
            <a:pPr marL="280035" lvl="1" indent="168021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2" dirty="0" err="1">
                <a:solidFill>
                  <a:srgbClr val="003366"/>
                </a:solidFill>
              </a:rPr>
              <a:t>Matematik</a:t>
            </a:r>
            <a:r>
              <a:rPr sz="2352" dirty="0">
                <a:solidFill>
                  <a:srgbClr val="003366"/>
                </a:solidFill>
              </a:rPr>
              <a:t>  </a:t>
            </a:r>
            <a:r>
              <a:rPr lang="sv-SE" sz="2352" dirty="0">
                <a:solidFill>
                  <a:srgbClr val="003366"/>
                </a:solidFill>
              </a:rPr>
              <a:t>	</a:t>
            </a:r>
            <a:r>
              <a:rPr sz="2352" dirty="0">
                <a:solidFill>
                  <a:srgbClr val="003366"/>
                </a:solidFill>
              </a:rPr>
              <a:t>	</a:t>
            </a:r>
            <a:r>
              <a:rPr sz="2352" dirty="0" err="1">
                <a:solidFill>
                  <a:srgbClr val="003366"/>
                </a:solidFill>
              </a:rPr>
              <a:t>vitsord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lang="sv-FI" sz="2352" dirty="0">
                <a:solidFill>
                  <a:srgbClr val="003366"/>
                </a:solidFill>
              </a:rPr>
              <a:t>B</a:t>
            </a:r>
            <a:r>
              <a:rPr sz="2352" dirty="0">
                <a:solidFill>
                  <a:srgbClr val="003366"/>
                </a:solidFill>
              </a:rPr>
              <a:t> 	ger </a:t>
            </a:r>
            <a:r>
              <a:rPr lang="sv-FI" sz="2352" dirty="0">
                <a:solidFill>
                  <a:srgbClr val="003366"/>
                </a:solidFill>
              </a:rPr>
              <a:t>3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sz="2352" dirty="0" err="1">
                <a:solidFill>
                  <a:srgbClr val="003366"/>
                </a:solidFill>
              </a:rPr>
              <a:t>poäng</a:t>
            </a:r>
            <a:endParaRPr sz="2744" dirty="0">
              <a:solidFill>
                <a:srgbClr val="003366"/>
              </a:solidFill>
            </a:endParaRPr>
          </a:p>
          <a:p>
            <a:pPr marL="280035" lvl="1" indent="168021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FI" sz="2352" dirty="0">
                <a:solidFill>
                  <a:srgbClr val="003366"/>
                </a:solidFill>
              </a:rPr>
              <a:t>Geografi	</a:t>
            </a:r>
            <a:r>
              <a:rPr sz="2352" dirty="0">
                <a:solidFill>
                  <a:srgbClr val="003366"/>
                </a:solidFill>
              </a:rPr>
              <a:t>		</a:t>
            </a:r>
            <a:r>
              <a:rPr sz="2352" dirty="0" err="1">
                <a:solidFill>
                  <a:srgbClr val="003366"/>
                </a:solidFill>
              </a:rPr>
              <a:t>vitsord</a:t>
            </a:r>
            <a:r>
              <a:rPr sz="2352" dirty="0">
                <a:solidFill>
                  <a:srgbClr val="003366"/>
                </a:solidFill>
              </a:rPr>
              <a:t>	</a:t>
            </a:r>
            <a:r>
              <a:rPr lang="sv-FI" sz="2352" dirty="0"/>
              <a:t>A</a:t>
            </a:r>
            <a:r>
              <a:rPr sz="2352" dirty="0">
                <a:solidFill>
                  <a:srgbClr val="003366"/>
                </a:solidFill>
              </a:rPr>
              <a:t>	ger </a:t>
            </a:r>
            <a:r>
              <a:rPr lang="sv-FI" sz="2352" dirty="0">
                <a:solidFill>
                  <a:srgbClr val="7030A0"/>
                </a:solidFill>
              </a:rPr>
              <a:t>2</a:t>
            </a:r>
            <a:r>
              <a:rPr sz="2352" dirty="0">
                <a:solidFill>
                  <a:srgbClr val="003366"/>
                </a:solidFill>
              </a:rPr>
              <a:t> </a:t>
            </a:r>
            <a:r>
              <a:rPr sz="2352" dirty="0" err="1">
                <a:solidFill>
                  <a:srgbClr val="003366"/>
                </a:solidFill>
              </a:rPr>
              <a:t>poäng</a:t>
            </a:r>
            <a:endParaRPr lang="sv-FI" sz="2352" dirty="0">
              <a:solidFill>
                <a:srgbClr val="003366"/>
              </a:solidFill>
            </a:endParaRPr>
          </a:p>
          <a:p>
            <a:pPr marL="336042" lvl="0" indent="-336042" defTabSz="896111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44" dirty="0">
                <a:solidFill>
                  <a:srgbClr val="003366"/>
                </a:solidFill>
              </a:rPr>
              <a:t>				</a:t>
            </a:r>
            <a:endParaRPr lang="sv-FI" sz="2744" dirty="0">
              <a:solidFill>
                <a:srgbClr val="003366"/>
              </a:solidFill>
            </a:endParaRPr>
          </a:p>
          <a:p>
            <a:pPr marL="336042" lvl="0" indent="-336042" defTabSz="896111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FI" sz="2744" dirty="0">
                <a:solidFill>
                  <a:srgbClr val="003366"/>
                </a:solidFill>
              </a:rPr>
              <a:t>	</a:t>
            </a:r>
            <a:r>
              <a:rPr sz="2744" dirty="0" err="1">
                <a:solidFill>
                  <a:srgbClr val="003366"/>
                </a:solidFill>
              </a:rPr>
              <a:t>Totalt</a:t>
            </a:r>
            <a:r>
              <a:rPr sz="2744" dirty="0">
                <a:solidFill>
                  <a:srgbClr val="003366"/>
                </a:solidFill>
              </a:rPr>
              <a:t>: 	1</a:t>
            </a:r>
            <a:r>
              <a:rPr lang="sv-FI" sz="2744" dirty="0">
                <a:solidFill>
                  <a:srgbClr val="003366"/>
                </a:solidFill>
              </a:rPr>
              <a:t>0 </a:t>
            </a:r>
            <a:r>
              <a:rPr sz="2744" dirty="0" err="1">
                <a:solidFill>
                  <a:srgbClr val="003366"/>
                </a:solidFill>
              </a:rPr>
              <a:t>poäng</a:t>
            </a:r>
            <a:endParaRPr sz="2744" dirty="0">
              <a:solidFill>
                <a:srgbClr val="003366"/>
              </a:solidFill>
            </a:endParaRP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744" dirty="0">
              <a:solidFill>
                <a:srgbClr val="003366"/>
              </a:solidFill>
            </a:endParaRPr>
          </a:p>
          <a:p>
            <a:pPr lvl="0" defTabSz="89611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744" dirty="0">
                <a:solidFill>
                  <a:srgbClr val="003366"/>
                </a:solidFill>
              </a:rPr>
              <a:t> K</a:t>
            </a:r>
            <a:r>
              <a:rPr sz="2744" dirty="0" err="1">
                <a:solidFill>
                  <a:srgbClr val="003366"/>
                </a:solidFill>
              </a:rPr>
              <a:t>ompensation</a:t>
            </a:r>
            <a:r>
              <a:rPr lang="sv-FI" sz="2744" dirty="0">
                <a:solidFill>
                  <a:srgbClr val="003366"/>
                </a:solidFill>
              </a:rPr>
              <a:t> OK</a:t>
            </a:r>
            <a:r>
              <a:rPr sz="2744" dirty="0">
                <a:solidFill>
                  <a:srgbClr val="003366"/>
                </a:solidFill>
              </a:rPr>
              <a:t>. Du </a:t>
            </a:r>
            <a:r>
              <a:rPr sz="2744" dirty="0" err="1">
                <a:solidFill>
                  <a:srgbClr val="003366"/>
                </a:solidFill>
              </a:rPr>
              <a:t>blir</a:t>
            </a:r>
            <a:r>
              <a:rPr sz="2744" dirty="0">
                <a:solidFill>
                  <a:srgbClr val="003366"/>
                </a:solidFill>
              </a:rPr>
              <a:t> student!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14" y="3326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uiExpand="1" build="p" bldLvl="5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785524" y="701824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 dirty="0">
                <a:solidFill>
                  <a:srgbClr val="003366"/>
                </a:solidFill>
              </a:rPr>
              <a:t>Kan jag </a:t>
            </a:r>
            <a:r>
              <a:rPr sz="4400" dirty="0" err="1">
                <a:solidFill>
                  <a:srgbClr val="003366"/>
                </a:solidFill>
              </a:rPr>
              <a:t>skriva</a:t>
            </a:r>
            <a:r>
              <a:rPr sz="4400" dirty="0">
                <a:solidFill>
                  <a:srgbClr val="003366"/>
                </a:solidFill>
              </a:rPr>
              <a:t> </a:t>
            </a:r>
            <a:r>
              <a:rPr lang="sv-SE" sz="6000" dirty="0">
                <a:solidFill>
                  <a:srgbClr val="003366"/>
                </a:solidFill>
              </a:rPr>
              <a:t>OM</a:t>
            </a:r>
            <a:r>
              <a:rPr lang="sv-SE" sz="4400" dirty="0">
                <a:solidFill>
                  <a:srgbClr val="003366"/>
                </a:solidFill>
              </a:rPr>
              <a:t> </a:t>
            </a:r>
            <a:r>
              <a:rPr sz="4400" dirty="0" err="1">
                <a:solidFill>
                  <a:srgbClr val="003366"/>
                </a:solidFill>
              </a:rPr>
              <a:t>prov</a:t>
            </a:r>
            <a:r>
              <a:rPr lang="sv-SE" sz="4400" dirty="0" err="1">
                <a:solidFill>
                  <a:srgbClr val="003366"/>
                </a:solidFill>
              </a:rPr>
              <a:t>eN</a:t>
            </a:r>
            <a:r>
              <a:rPr sz="4400" dirty="0">
                <a:solidFill>
                  <a:srgbClr val="003366"/>
                </a:solidFill>
              </a:rPr>
              <a:t>?</a:t>
            </a:r>
          </a:p>
        </p:txBody>
      </p:sp>
      <p:sp>
        <p:nvSpPr>
          <p:cNvPr id="282" name="Shape 282"/>
          <p:cNvSpPr>
            <a:spLocks noGrp="1"/>
          </p:cNvSpPr>
          <p:nvPr>
            <p:ph idx="1"/>
          </p:nvPr>
        </p:nvSpPr>
        <p:spPr>
          <a:xfrm>
            <a:off x="683568" y="2060848"/>
            <a:ext cx="7632848" cy="46805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 defTabSz="905255">
              <a:buNone/>
              <a:defRPr sz="1800">
                <a:solidFill>
                  <a:srgbClr val="000000"/>
                </a:solidFill>
              </a:defRPr>
            </a:pPr>
            <a:r>
              <a:rPr lang="sv-SE" sz="3150" dirty="0">
                <a:solidFill>
                  <a:srgbClr val="003366"/>
                </a:solidFill>
              </a:rPr>
              <a:t> </a:t>
            </a:r>
            <a:r>
              <a:rPr lang="sv-SE" sz="3150" dirty="0">
                <a:solidFill>
                  <a:schemeClr val="tx2"/>
                </a:solidFill>
              </a:rPr>
              <a:t>JA!</a:t>
            </a:r>
          </a:p>
          <a:p>
            <a:pPr lvl="0"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168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2800" dirty="0">
                <a:solidFill>
                  <a:schemeClr val="tx2">
                    <a:lumMod val="50000"/>
                  </a:schemeClr>
                </a:solidFill>
              </a:rPr>
              <a:t>Ett </a:t>
            </a:r>
            <a:r>
              <a:rPr lang="sv-SE" sz="2800" dirty="0">
                <a:solidFill>
                  <a:srgbClr val="00B0F0"/>
                </a:solidFill>
              </a:rPr>
              <a:t>godkänt prov </a:t>
            </a:r>
            <a:r>
              <a:rPr lang="sv-SE" sz="2800" dirty="0">
                <a:solidFill>
                  <a:schemeClr val="tx2">
                    <a:lumMod val="50000"/>
                  </a:schemeClr>
                </a:solidFill>
              </a:rPr>
              <a:t>kan skrivas om hur många gånger som helst</a:t>
            </a:r>
            <a:r>
              <a:rPr lang="sv-SE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264795" lvl="1"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b="1" dirty="0">
                <a:solidFill>
                  <a:schemeClr val="tx2">
                    <a:lumMod val="50000"/>
                  </a:schemeClr>
                </a:solidFill>
              </a:rPr>
              <a:t>Det är alltid det bästa resultatet som räknas.</a:t>
            </a:r>
          </a:p>
          <a:p>
            <a:pPr marL="0" lvl="0" indent="0" defTabSz="905255">
              <a:buNone/>
              <a:defRPr sz="1800">
                <a:solidFill>
                  <a:srgbClr val="000000"/>
                </a:solidFill>
              </a:defRPr>
            </a:pPr>
            <a:endParaRPr lang="sv-SE" sz="2800" dirty="0">
              <a:solidFill>
                <a:schemeClr val="tx2">
                  <a:lumMod val="50000"/>
                </a:schemeClr>
              </a:solidFill>
            </a:endParaRPr>
          </a:p>
          <a:p>
            <a:pPr lvl="0" defTabSz="905255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 Ett </a:t>
            </a:r>
            <a:r>
              <a:rPr lang="sv-SE" sz="2800" dirty="0">
                <a:solidFill>
                  <a:srgbClr val="00B0F0"/>
                </a:solidFill>
              </a:rPr>
              <a:t>underkänt prov </a:t>
            </a:r>
            <a:r>
              <a:rPr lang="sv-SE" sz="2800" dirty="0">
                <a:solidFill>
                  <a:srgbClr val="003366"/>
                </a:solidFill>
              </a:rPr>
              <a:t>kan skrivas om tre gånger vid de närmaste tre skrivtillfällena för att räknas in i din examen. Annars måste examen börjas om på nytt.</a:t>
            </a:r>
            <a:endParaRPr lang="sv-SE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27635" lvl="1" indent="0" defTabSz="905255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FI" sz="2400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41109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895350" y="701824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chemeClr val="tx2"/>
                </a:solidFill>
              </a:rPr>
              <a:t>Kostar</a:t>
            </a:r>
            <a:r>
              <a:rPr sz="4400" dirty="0">
                <a:solidFill>
                  <a:schemeClr val="tx2"/>
                </a:solidFill>
              </a:rPr>
              <a:t> </a:t>
            </a:r>
            <a:r>
              <a:rPr sz="4400" dirty="0" err="1">
                <a:solidFill>
                  <a:schemeClr val="tx2"/>
                </a:solidFill>
              </a:rPr>
              <a:t>det</a:t>
            </a:r>
            <a:r>
              <a:rPr sz="4400" dirty="0">
                <a:solidFill>
                  <a:schemeClr val="tx2"/>
                </a:solidFill>
              </a:rPr>
              <a:t> </a:t>
            </a:r>
            <a:r>
              <a:rPr sz="4400" dirty="0" err="1">
                <a:solidFill>
                  <a:schemeClr val="tx2"/>
                </a:solidFill>
              </a:rPr>
              <a:t>att</a:t>
            </a:r>
            <a:r>
              <a:rPr sz="4400" dirty="0">
                <a:solidFill>
                  <a:schemeClr val="tx2"/>
                </a:solidFill>
              </a:rPr>
              <a:t> </a:t>
            </a:r>
            <a:r>
              <a:rPr sz="4400" dirty="0" err="1">
                <a:solidFill>
                  <a:schemeClr val="tx2"/>
                </a:solidFill>
              </a:rPr>
              <a:t>skriva</a:t>
            </a:r>
            <a:r>
              <a:rPr sz="4400" dirty="0">
                <a:solidFill>
                  <a:schemeClr val="tx2"/>
                </a:solidFill>
              </a:rPr>
              <a:t> </a:t>
            </a:r>
            <a:r>
              <a:rPr sz="4400" dirty="0" err="1">
                <a:solidFill>
                  <a:schemeClr val="tx2"/>
                </a:solidFill>
              </a:rPr>
              <a:t>prov</a:t>
            </a:r>
            <a:r>
              <a:rPr sz="4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82" name="Shape 282"/>
          <p:cNvSpPr>
            <a:spLocks noGrp="1"/>
          </p:cNvSpPr>
          <p:nvPr>
            <p:ph idx="1"/>
          </p:nvPr>
        </p:nvSpPr>
        <p:spPr>
          <a:xfrm>
            <a:off x="755576" y="2335168"/>
            <a:ext cx="7999414" cy="34826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339090" lvl="0" indent="-339090" defTabSz="905255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FI" sz="4000" dirty="0">
                <a:solidFill>
                  <a:schemeClr val="tx2"/>
                </a:solidFill>
                <a:latin typeface="TW Cen MT"/>
                <a:ea typeface="Times New Roman Bold"/>
                <a:cs typeface="Times New Roman Bold"/>
                <a:sym typeface="Times New Roman Bold"/>
              </a:rPr>
              <a:t>NEJ och JA</a:t>
            </a:r>
            <a:endParaRPr lang="sv-SE" sz="3150">
              <a:solidFill>
                <a:schemeClr val="tx2"/>
              </a:solidFill>
              <a:latin typeface="TW Cen MT"/>
              <a:ea typeface="Times New Roman Bold"/>
              <a:cs typeface="Times New Roman Bold"/>
            </a:endParaRPr>
          </a:p>
          <a:p>
            <a:pPr marL="339090" lvl="0" indent="-339090" defTabSz="905255">
              <a:buSzTx/>
              <a:buNone/>
              <a:defRPr sz="1800">
                <a:solidFill>
                  <a:srgbClr val="000000"/>
                </a:solidFill>
              </a:defRPr>
            </a:pPr>
            <a:endParaRPr sz="1188" dirty="0">
              <a:solidFill>
                <a:srgbClr val="FF0000"/>
              </a:solidFill>
            </a:endParaRP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200" dirty="0">
                <a:solidFill>
                  <a:srgbClr val="003366"/>
                </a:solidFill>
              </a:rPr>
              <a:t> 5 avgiftsfria prov</a:t>
            </a:r>
            <a:endParaRPr lang="sv-FI" sz="2768" dirty="0">
              <a:solidFill>
                <a:srgbClr val="003366"/>
              </a:solidFill>
            </a:endParaRP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150" dirty="0">
                <a:solidFill>
                  <a:srgbClr val="003366"/>
                </a:solidFill>
              </a:rPr>
              <a:t> För fler prov eller omskrivning av godkänt prov: ca 38€ per prov</a:t>
            </a: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150" dirty="0">
                <a:solidFill>
                  <a:srgbClr val="003366"/>
                </a:solidFill>
              </a:rPr>
              <a:t> Räkningen skickas hem efter jullovet.</a:t>
            </a:r>
            <a:endParaRPr sz="3150" dirty="0">
              <a:solidFill>
                <a:srgbClr val="003366"/>
              </a:solidFill>
            </a:endParaRPr>
          </a:p>
          <a:p>
            <a:pPr lvl="0" defTabSz="905255"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sz="1188" dirty="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411091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4337D49-E756-497C-876B-65BF4B86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8" name="Platshållare för innehåll 7" descr="En bild som visar text, ros, blomma">
            <a:extLst>
              <a:ext uri="{FF2B5EF4-FFF2-40B4-BE49-F238E27FC236}">
                <a16:creationId xmlns:a16="http://schemas.microsoft.com/office/drawing/2014/main" id="{85428F0C-2B74-722C-7F14-B58330321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07" y="2"/>
            <a:ext cx="6722784" cy="6860592"/>
          </a:xfrm>
        </p:spPr>
      </p:pic>
    </p:spTree>
    <p:extLst>
      <p:ext uri="{BB962C8B-B14F-4D97-AF65-F5344CB8AC3E}">
        <p14:creationId xmlns:p14="http://schemas.microsoft.com/office/powerpoint/2010/main" val="158404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/>
              <a:t>ATT </a:t>
            </a:r>
            <a:r>
              <a:rPr lang="sv-SE" dirty="0"/>
              <a:t>tänka på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8945" y="2084832"/>
            <a:ext cx="7649479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 Hur ser min period 4 ut?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sv-SE" sz="2400" dirty="0"/>
              <a:t> Hinner jag med ett (eller flera) studentprov?</a:t>
            </a:r>
          </a:p>
          <a:p>
            <a:pPr marL="127635" lvl="1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 Kolla Arbetskalendern och jämför med ditt schema</a:t>
            </a:r>
          </a:p>
          <a:p>
            <a:pPr marL="127635" lvl="1" indent="0">
              <a:buNone/>
            </a:pPr>
            <a:r>
              <a:rPr lang="sv-SE" sz="2000" dirty="0"/>
              <a:t>	</a:t>
            </a:r>
            <a:r>
              <a:rPr lang="sv-SE" sz="2800" dirty="0">
                <a:sym typeface="Wingdings" panose="05000000000000000000" pitchFamily="2" charset="2"/>
              </a:rPr>
              <a:t> H</a:t>
            </a:r>
            <a:r>
              <a:rPr lang="sv-SE" sz="2800" dirty="0"/>
              <a:t>ur många kurser har jag?</a:t>
            </a:r>
          </a:p>
          <a:p>
            <a:pPr marL="127635" lvl="1" indent="0">
              <a:buNone/>
            </a:pPr>
            <a:r>
              <a:rPr lang="sv-SE" sz="2800" dirty="0"/>
              <a:t>	</a:t>
            </a:r>
            <a:r>
              <a:rPr lang="sv-SE" sz="2800" dirty="0">
                <a:sym typeface="Wingdings" panose="05000000000000000000" pitchFamily="2" charset="2"/>
              </a:rPr>
              <a:t> Hur ser provperioden ut?</a:t>
            </a:r>
            <a:endParaRPr lang="sv-SE" sz="2800" dirty="0"/>
          </a:p>
          <a:p>
            <a:pPr marL="127635" lvl="1" indent="0">
              <a:buNone/>
            </a:pPr>
            <a:r>
              <a:rPr lang="sv-SE" sz="2800" dirty="0">
                <a:sym typeface="Wingdings" panose="05000000000000000000" pitchFamily="2" charset="2"/>
              </a:rPr>
              <a:t>	 När skrivs mitt studentprov?</a:t>
            </a:r>
            <a:endParaRPr lang="sv-SE" sz="2800" dirty="0"/>
          </a:p>
          <a:p>
            <a:pPr marL="127635" lvl="1" indent="0">
              <a:buNone/>
            </a:pPr>
            <a:endParaRPr lang="sv-SE" sz="2000" dirty="0"/>
          </a:p>
          <a:p>
            <a:pPr marL="127635" lvl="1" indent="0">
              <a:buNone/>
            </a:pPr>
            <a:endParaRPr lang="sv-SE" sz="2000" dirty="0"/>
          </a:p>
        </p:txBody>
      </p:sp>
      <p:pic>
        <p:nvPicPr>
          <p:cNvPr id="4" name="Bildobjekt 3" descr="Vasa övningsskola Gymnasiet. Information om studentexamen. Läsåret - PDF  Gratis nedladdning">
            <a:extLst>
              <a:ext uri="{FF2B5EF4-FFF2-40B4-BE49-F238E27FC236}">
                <a16:creationId xmlns:a16="http://schemas.microsoft.com/office/drawing/2014/main" id="{8F140845-6465-4F58-9260-693C79EDBD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8458" r="-6390" b="29439"/>
          <a:stretch/>
        </p:blipFill>
        <p:spPr bwMode="auto">
          <a:xfrm>
            <a:off x="6226757" y="908720"/>
            <a:ext cx="1562100" cy="141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44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skärmbild, Teckensnitt, nummer">
            <a:extLst>
              <a:ext uri="{FF2B5EF4-FFF2-40B4-BE49-F238E27FC236}">
                <a16:creationId xmlns:a16="http://schemas.microsoft.com/office/drawing/2014/main" id="{804FBDC6-978F-D6F2-BD3D-83AEB6E2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8" y="353539"/>
            <a:ext cx="6686550" cy="641032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7494CC4-2AE4-4FE3-AA98-158D323F4FEC}"/>
              </a:ext>
            </a:extLst>
          </p:cNvPr>
          <p:cNvSpPr/>
          <p:nvPr/>
        </p:nvSpPr>
        <p:spPr>
          <a:xfrm>
            <a:off x="820802" y="612582"/>
            <a:ext cx="6178176" cy="58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FBCE05-9D7C-4E2B-8833-F777DF815AB3}"/>
              </a:ext>
            </a:extLst>
          </p:cNvPr>
          <p:cNvSpPr txBox="1"/>
          <p:nvPr/>
        </p:nvSpPr>
        <p:spPr>
          <a:xfrm>
            <a:off x="7236296" y="69269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Se arbets-kalendern i period 4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3603615F-FF23-4A05-8466-F1A4A0535A93}"/>
              </a:ext>
            </a:extLst>
          </p:cNvPr>
          <p:cNvSpPr/>
          <p:nvPr/>
        </p:nvSpPr>
        <p:spPr>
          <a:xfrm rot="10800000">
            <a:off x="7236296" y="5622728"/>
            <a:ext cx="1440160" cy="5566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75A89A9-55CD-4DFD-B4CD-6B128EF885BC}"/>
              </a:ext>
            </a:extLst>
          </p:cNvPr>
          <p:cNvSpPr txBox="1"/>
          <p:nvPr/>
        </p:nvSpPr>
        <p:spPr>
          <a:xfrm>
            <a:off x="7236296" y="57139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GE 26.3.2025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DE45143-DCD3-4159-8CB9-801B53E804ED}"/>
              </a:ext>
            </a:extLst>
          </p:cNvPr>
          <p:cNvSpPr txBox="1"/>
          <p:nvPr/>
        </p:nvSpPr>
        <p:spPr>
          <a:xfrm>
            <a:off x="7277397" y="3558626"/>
            <a:ext cx="1907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P4. </a:t>
            </a:r>
            <a:br>
              <a:rPr lang="sv-FI" dirty="0"/>
            </a:br>
            <a:r>
              <a:rPr lang="sv-FI" sz="1400" dirty="0"/>
              <a:t>HUTH-period</a:t>
            </a:r>
            <a:r>
              <a:rPr lang="sv-FI" dirty="0"/>
              <a:t>:</a:t>
            </a:r>
            <a:br>
              <a:rPr lang="sv-FI" dirty="0"/>
            </a:br>
            <a:r>
              <a:rPr lang="sv-FI" sz="1200" dirty="0"/>
              <a:t>H23EL, H2FR, H23IT, H24KOCK </a:t>
            </a:r>
            <a:br>
              <a:rPr lang="sv-FI" sz="1200" dirty="0"/>
            </a:br>
            <a:br>
              <a:rPr lang="sv-FI" sz="1200" dirty="0"/>
            </a:br>
            <a:r>
              <a:rPr lang="sv-FI" sz="1400" b="1" dirty="0"/>
              <a:t>Yrkesämnesperiod:</a:t>
            </a:r>
            <a:br>
              <a:rPr lang="sv-FI" sz="1200" dirty="0"/>
            </a:br>
            <a:r>
              <a:rPr lang="sv-FI" sz="1200" dirty="0"/>
              <a:t>H23BYGG, H23FTT, H23MERK, H23VVS</a:t>
            </a:r>
          </a:p>
        </p:txBody>
      </p:sp>
    </p:spTree>
    <p:extLst>
      <p:ext uri="{BB962C8B-B14F-4D97-AF65-F5344CB8AC3E}">
        <p14:creationId xmlns:p14="http://schemas.microsoft.com/office/powerpoint/2010/main" val="55526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9E5CAB8-09DF-4C4D-941F-B07EB5732316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11510205"/>
              </p:ext>
            </p:extLst>
          </p:nvPr>
        </p:nvGraphicFramePr>
        <p:xfrm>
          <a:off x="457200" y="1600200"/>
          <a:ext cx="6264690" cy="4022726"/>
        </p:xfrm>
        <a:graphic>
          <a:graphicData uri="http://schemas.openxmlformats.org/drawingml/2006/table">
            <a:tbl>
              <a:tblPr/>
              <a:tblGrid>
                <a:gridCol w="626469">
                  <a:extLst>
                    <a:ext uri="{9D8B030D-6E8A-4147-A177-3AD203B41FA5}">
                      <a16:colId xmlns:a16="http://schemas.microsoft.com/office/drawing/2014/main" val="2023163748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1291634656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3209796984"/>
                    </a:ext>
                  </a:extLst>
                </a:gridCol>
                <a:gridCol w="651217">
                  <a:extLst>
                    <a:ext uri="{9D8B030D-6E8A-4147-A177-3AD203B41FA5}">
                      <a16:colId xmlns:a16="http://schemas.microsoft.com/office/drawing/2014/main" val="4267670843"/>
                    </a:ext>
                  </a:extLst>
                </a:gridCol>
                <a:gridCol w="601721">
                  <a:extLst>
                    <a:ext uri="{9D8B030D-6E8A-4147-A177-3AD203B41FA5}">
                      <a16:colId xmlns:a16="http://schemas.microsoft.com/office/drawing/2014/main" val="1140540797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4100844491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3085545827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259107828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4026547874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2747571051"/>
                    </a:ext>
                  </a:extLst>
                </a:gridCol>
              </a:tblGrid>
              <a:tr h="343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Åk 1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FI" sz="1000" b="1" dirty="0">
                          <a:effectLst/>
                        </a:rPr>
                        <a:t>Åk 2</a:t>
                      </a:r>
                      <a:endParaRPr lang="sv-FI" sz="1000" dirty="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Åk 3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77694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A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B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 dirty="0">
                          <a:effectLst/>
                        </a:rPr>
                        <a:t>sp</a:t>
                      </a:r>
                      <a:endParaRPr lang="sv-FI" sz="1000" dirty="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 dirty="0">
                          <a:effectLst/>
                          <a:highlight>
                            <a:srgbClr val="00FFFF"/>
                          </a:highlight>
                        </a:rPr>
                        <a:t>Block C</a:t>
                      </a:r>
                      <a:br>
                        <a:rPr lang="sv-FI" sz="1000" b="1" dirty="0">
                          <a:effectLst/>
                          <a:highlight>
                            <a:srgbClr val="00FFFF"/>
                          </a:highlight>
                        </a:rPr>
                      </a:br>
                      <a:r>
                        <a:rPr lang="sv-FI" sz="1000" b="1" dirty="0">
                          <a:effectLst/>
                          <a:highlight>
                            <a:srgbClr val="00FFFF"/>
                          </a:highlight>
                        </a:rPr>
                        <a:t>slutar 3.2</a:t>
                      </a:r>
                      <a:endParaRPr lang="sv-FI" sz="1000" dirty="0"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 dirty="0">
                          <a:effectLst/>
                        </a:rPr>
                        <a:t>sp</a:t>
                      </a:r>
                      <a:endParaRPr lang="sv-FI" sz="1000" dirty="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 dirty="0">
                          <a:effectLst/>
                          <a:highlight>
                            <a:srgbClr val="00FF00"/>
                          </a:highlight>
                        </a:rPr>
                        <a:t>Block D</a:t>
                      </a:r>
                      <a:br>
                        <a:rPr lang="sv-FI" sz="1000" b="1" dirty="0">
                          <a:effectLst/>
                          <a:highlight>
                            <a:srgbClr val="00FF00"/>
                          </a:highlight>
                        </a:rPr>
                      </a:br>
                      <a:r>
                        <a:rPr lang="sv-FI" sz="1000" b="1" dirty="0">
                          <a:effectLst/>
                          <a:highlight>
                            <a:srgbClr val="00FF00"/>
                          </a:highlight>
                        </a:rPr>
                        <a:t>slutar 2.4</a:t>
                      </a:r>
                      <a:endParaRPr lang="sv-FI" sz="1000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E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1050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FF"/>
                          </a:highlight>
                        </a:rPr>
                        <a:t>SV5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SV8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60250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FF"/>
                          </a:highlight>
                        </a:rPr>
                        <a:t>SV6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ENG5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74973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 dirty="0">
                          <a:effectLst/>
                          <a:highlight>
                            <a:srgbClr val="00FFFF"/>
                          </a:highlight>
                        </a:rPr>
                        <a:t>SV7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ENG6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MK8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92939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FF"/>
                          </a:highlight>
                        </a:rPr>
                        <a:t>ENG4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MK5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660847"/>
                  </a:ext>
                </a:extLst>
              </a:tr>
              <a:tr h="636559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 dirty="0">
                          <a:effectLst/>
                        </a:rPr>
                        <a:t>GEO2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FF"/>
                          </a:highlight>
                        </a:rPr>
                        <a:t>MK4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MK6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FY1/KE1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71685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SK1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 dirty="0">
                          <a:effectLst/>
                          <a:highlight>
                            <a:srgbClr val="00FFFF"/>
                          </a:highlight>
                        </a:rPr>
                        <a:t>GE3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00"/>
                          </a:highlight>
                        </a:rPr>
                        <a:t>MK7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SK3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4821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 dirty="0">
                          <a:effectLst/>
                        </a:rPr>
                        <a:t>GEO1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FF"/>
                          </a:highlight>
                        </a:rPr>
                        <a:t>SK2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00"/>
                          </a:highlight>
                        </a:rPr>
                        <a:t>SK4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32266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  <a:highlight>
                            <a:srgbClr val="00FF00"/>
                          </a:highlight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dirty="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64890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E52C85B-1D2A-44CE-8894-A59F24980861}"/>
              </a:ext>
            </a:extLst>
          </p:cNvPr>
          <p:cNvSpPr txBox="1"/>
          <p:nvPr/>
        </p:nvSpPr>
        <p:spPr>
          <a:xfrm>
            <a:off x="7092280" y="1832784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/>
              <a:t>11.3: Modersmål, läskompetens</a:t>
            </a:r>
          </a:p>
          <a:p>
            <a:endParaRPr lang="sv-FI" sz="1200" dirty="0"/>
          </a:p>
          <a:p>
            <a:r>
              <a:rPr lang="sv-FI" sz="1200" dirty="0"/>
              <a:t>13.3 Främmande språk, Engelska lång</a:t>
            </a:r>
            <a:br>
              <a:rPr lang="sv-FI" sz="1200" dirty="0"/>
            </a:br>
            <a:endParaRPr lang="sv-FI" sz="1200" dirty="0"/>
          </a:p>
          <a:p>
            <a:r>
              <a:rPr lang="sv-FI" sz="1200" dirty="0"/>
              <a:t>14.3: Modersmål, skrivkompetens</a:t>
            </a:r>
            <a:br>
              <a:rPr lang="sv-FI" sz="1200" dirty="0"/>
            </a:br>
            <a:endParaRPr lang="sv-FI" sz="1200" dirty="0"/>
          </a:p>
          <a:p>
            <a:r>
              <a:rPr lang="sv-FI" sz="1200" dirty="0"/>
              <a:t>19.3: Matematik, kort</a:t>
            </a:r>
            <a:br>
              <a:rPr lang="sv-FI" sz="1200" dirty="0"/>
            </a:br>
            <a:br>
              <a:rPr lang="sv-FI" sz="1200" dirty="0"/>
            </a:br>
            <a:r>
              <a:rPr lang="sv-FI" sz="1200" b="1" dirty="0"/>
              <a:t>26.3</a:t>
            </a:r>
            <a:r>
              <a:rPr lang="sv-FI" sz="1200" dirty="0"/>
              <a:t>: Realämnen, bl.a. samhällslära, </a:t>
            </a:r>
            <a:r>
              <a:rPr lang="sv-FI" sz="1200" b="1" dirty="0"/>
              <a:t>geografi</a:t>
            </a:r>
            <a:r>
              <a:rPr lang="sv-FI" sz="1200" dirty="0"/>
              <a:t>, </a:t>
            </a:r>
            <a:br>
              <a:rPr lang="sv-FI" sz="1200" dirty="0"/>
            </a:br>
            <a:endParaRPr lang="sv-FI" sz="1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F12735-8C17-4422-B275-0DAB755D1228}"/>
              </a:ext>
            </a:extLst>
          </p:cNvPr>
          <p:cNvSpPr txBox="1"/>
          <p:nvPr/>
        </p:nvSpPr>
        <p:spPr>
          <a:xfrm>
            <a:off x="457200" y="205899"/>
            <a:ext cx="7128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Studieblock:</a:t>
            </a:r>
            <a:br>
              <a:rPr lang="sv-FI" dirty="0"/>
            </a:br>
            <a:br>
              <a:rPr lang="sv-FI" dirty="0"/>
            </a:br>
            <a:r>
              <a:rPr lang="sv-FI" sz="1600" dirty="0">
                <a:highlight>
                  <a:srgbClr val="00FFFF"/>
                </a:highlight>
              </a:rPr>
              <a:t>H23Bygg, H23FTT, H23Merk, H23Sserv: P3 Block C2 slutar</a:t>
            </a:r>
            <a:r>
              <a:rPr lang="sv-FI" sz="1600" b="1" dirty="0">
                <a:highlight>
                  <a:srgbClr val="00FFFF"/>
                </a:highlight>
              </a:rPr>
              <a:t> 3.2</a:t>
            </a:r>
            <a:r>
              <a:rPr lang="sv-FI" sz="1600" dirty="0">
                <a:highlight>
                  <a:srgbClr val="00FFFF"/>
                </a:highlight>
              </a:rPr>
              <a:t>/ Block D2 slutar 30.5</a:t>
            </a:r>
            <a:br>
              <a:rPr lang="sv-FI" sz="1600" dirty="0"/>
            </a:br>
            <a:br>
              <a:rPr lang="sv-FI" dirty="0"/>
            </a:br>
            <a:r>
              <a:rPr lang="sv-FI" sz="1600" dirty="0">
                <a:highlight>
                  <a:srgbClr val="00FF00"/>
                </a:highlight>
              </a:rPr>
              <a:t>H23EL, H23FR, H23IT, H23Kock, H23Mpt: P4 Block D1, slutar </a:t>
            </a:r>
            <a:r>
              <a:rPr lang="sv-FI" sz="1600" b="1" dirty="0">
                <a:highlight>
                  <a:srgbClr val="00FF00"/>
                </a:highlight>
              </a:rPr>
              <a:t>2.4</a:t>
            </a:r>
            <a:r>
              <a:rPr lang="sv-FI" sz="1600" dirty="0">
                <a:highlight>
                  <a:srgbClr val="00FF00"/>
                </a:highlight>
              </a:rPr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A42258E-5F1C-4E70-90CD-38FC482919B4}"/>
              </a:ext>
            </a:extLst>
          </p:cNvPr>
          <p:cNvSpPr txBox="1"/>
          <p:nvPr/>
        </p:nvSpPr>
        <p:spPr>
          <a:xfrm>
            <a:off x="7213773" y="4730374"/>
            <a:ext cx="1907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P4. </a:t>
            </a:r>
            <a:br>
              <a:rPr lang="sv-FI" dirty="0"/>
            </a:br>
            <a:r>
              <a:rPr lang="sv-FI" sz="1400" dirty="0"/>
              <a:t>HUTH-period</a:t>
            </a:r>
            <a:r>
              <a:rPr lang="sv-FI" dirty="0"/>
              <a:t>:</a:t>
            </a:r>
            <a:br>
              <a:rPr lang="sv-FI" dirty="0"/>
            </a:br>
            <a:r>
              <a:rPr lang="sv-FI" sz="1200" dirty="0"/>
              <a:t>H23EL, H2FR, H23IT, H24KOCK </a:t>
            </a:r>
            <a:br>
              <a:rPr lang="sv-FI" sz="1200" dirty="0"/>
            </a:br>
            <a:br>
              <a:rPr lang="sv-FI" sz="1200" dirty="0"/>
            </a:br>
            <a:r>
              <a:rPr lang="sv-FI" sz="1400" b="1" dirty="0"/>
              <a:t>Yrkesämnesperiod:</a:t>
            </a:r>
            <a:br>
              <a:rPr lang="sv-FI" sz="1200" dirty="0"/>
            </a:br>
            <a:r>
              <a:rPr lang="sv-FI" sz="1200" dirty="0"/>
              <a:t>H23BYGG, H23FTT, H23MERK, H23VVS</a:t>
            </a:r>
          </a:p>
        </p:txBody>
      </p:sp>
    </p:spTree>
    <p:extLst>
      <p:ext uri="{BB962C8B-B14F-4D97-AF65-F5344CB8AC3E}">
        <p14:creationId xmlns:p14="http://schemas.microsoft.com/office/powerpoint/2010/main" val="253626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>
            <a:normAutofit/>
          </a:bodyPr>
          <a:lstStyle/>
          <a:p>
            <a:r>
              <a:rPr lang="sv-FI" dirty="0"/>
              <a:t>anmälan...</a:t>
            </a:r>
            <a:endParaRPr lang="sv-SE" sz="3200" b="1" dirty="0">
              <a:solidFill>
                <a:srgbClr val="FF3399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650527"/>
            <a:ext cx="7715200" cy="439248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FI" sz="2800" dirty="0"/>
              <a:t> Anmälan görs i </a:t>
            </a:r>
            <a:r>
              <a:rPr lang="sv-FI" sz="2800" dirty="0">
                <a:solidFill>
                  <a:srgbClr val="00B0F0"/>
                </a:solidFill>
              </a:rPr>
              <a:t>Wilma - Blanketter</a:t>
            </a:r>
            <a:endParaRPr lang="sv-FI" sz="2400" dirty="0">
              <a:solidFill>
                <a:srgbClr val="00B0F0"/>
              </a:solidFill>
            </a:endParaRPr>
          </a:p>
          <a:p>
            <a:pPr marL="584835" lvl="1" indent="-457200">
              <a:buAutoNum type="arabicPeriod"/>
            </a:pPr>
            <a:r>
              <a:rPr lang="sv-FI" sz="2400" dirty="0"/>
              <a:t>Fyll i blanketten.</a:t>
            </a:r>
          </a:p>
          <a:p>
            <a:pPr marL="584835" lvl="1" indent="-457200">
              <a:buAutoNum type="arabicPeriod"/>
            </a:pPr>
            <a:r>
              <a:rPr lang="sv-FI" sz="2400" dirty="0"/>
              <a:t>Spara.</a:t>
            </a:r>
          </a:p>
          <a:p>
            <a:pPr marL="584835" lvl="1" indent="-457200">
              <a:buAutoNum type="arabicPeriod"/>
            </a:pPr>
            <a:r>
              <a:rPr lang="sv-FI" sz="2400" dirty="0"/>
              <a:t>Skriv ut (fliken Utskrifter).</a:t>
            </a:r>
          </a:p>
          <a:p>
            <a:pPr marL="584835" lvl="1" indent="-457200">
              <a:buAutoNum type="arabicPeriod"/>
            </a:pPr>
            <a:r>
              <a:rPr lang="sv-FI" sz="2400" dirty="0"/>
              <a:t>Skriv under.</a:t>
            </a:r>
          </a:p>
          <a:p>
            <a:pPr marL="584835" lvl="1" indent="-457200">
              <a:buAutoNum type="arabicPeriod"/>
            </a:pPr>
            <a:r>
              <a:rPr lang="sv-FI" sz="2400" dirty="0"/>
              <a:t>Lämna in till din studiehandledare.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FI" sz="3200" dirty="0">
                <a:sym typeface="Wingdings" pitchFamily="2" charset="2"/>
              </a:rPr>
              <a:t> Anmälan innehåller två delar</a:t>
            </a:r>
          </a:p>
          <a:p>
            <a:pPr marL="264795" lvl="1"/>
            <a:r>
              <a:rPr lang="sv-FI" sz="2400" dirty="0">
                <a:sym typeface="Wingdings" pitchFamily="2" charset="2"/>
              </a:rPr>
              <a:t>Anmälan till studentprov våren 2025 </a:t>
            </a:r>
            <a:r>
              <a:rPr lang="sv-FI" sz="2400" i="1" dirty="0">
                <a:sym typeface="Wingdings" pitchFamily="2" charset="2"/>
              </a:rPr>
              <a:t>– </a:t>
            </a:r>
            <a:r>
              <a:rPr lang="sv-FI" sz="2400" i="1" dirty="0">
                <a:solidFill>
                  <a:srgbClr val="00B0F0"/>
                </a:solidFill>
                <a:sym typeface="Wingdings" pitchFamily="2" charset="2"/>
              </a:rPr>
              <a:t>bindande!</a:t>
            </a:r>
            <a:endParaRPr lang="sv-FI" sz="2400" i="1" dirty="0">
              <a:solidFill>
                <a:srgbClr val="00B0F0"/>
              </a:solidFill>
            </a:endParaRPr>
          </a:p>
          <a:p>
            <a:pPr marL="264795" lvl="1"/>
            <a:r>
              <a:rPr lang="sv-FI" sz="2400" dirty="0">
                <a:sym typeface="Wingdings" pitchFamily="2" charset="2"/>
              </a:rPr>
              <a:t>Planering av hela din examen </a:t>
            </a:r>
            <a:r>
              <a:rPr lang="sv-FI" sz="2400" i="1" dirty="0">
                <a:sym typeface="Wingdings" pitchFamily="2" charset="2"/>
              </a:rPr>
              <a:t>– </a:t>
            </a:r>
            <a:r>
              <a:rPr lang="sv-FI" sz="2400" i="1" dirty="0">
                <a:solidFill>
                  <a:srgbClr val="00B0F0"/>
                </a:solidFill>
                <a:sym typeface="Wingdings" pitchFamily="2" charset="2"/>
              </a:rPr>
              <a:t>inte bindande!</a:t>
            </a:r>
            <a:endParaRPr lang="sv-FI" sz="2400" dirty="0">
              <a:solidFill>
                <a:srgbClr val="00B0F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7" y="33452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893691" y="640144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003366"/>
                </a:solidFill>
              </a:rPr>
              <a:t>Anmälan</a:t>
            </a:r>
            <a:r>
              <a:rPr lang="sv-SE" sz="4400" dirty="0">
                <a:solidFill>
                  <a:srgbClr val="003366"/>
                </a:solidFill>
              </a:rPr>
              <a:t>…</a:t>
            </a:r>
            <a:endParaRPr sz="4400" dirty="0">
              <a:solidFill>
                <a:srgbClr val="003366"/>
              </a:solidFill>
            </a:endParaRPr>
          </a:p>
        </p:txBody>
      </p:sp>
      <p:sp>
        <p:nvSpPr>
          <p:cNvPr id="288" name="Shape 288"/>
          <p:cNvSpPr>
            <a:spLocks noGrp="1"/>
          </p:cNvSpPr>
          <p:nvPr>
            <p:ph idx="1"/>
          </p:nvPr>
        </p:nvSpPr>
        <p:spPr>
          <a:xfrm>
            <a:off x="792160" y="1754127"/>
            <a:ext cx="7958140" cy="44644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200" dirty="0">
                <a:solidFill>
                  <a:srgbClr val="003366"/>
                </a:solidFill>
              </a:rPr>
              <a:t> </a:t>
            </a:r>
            <a:r>
              <a:rPr sz="3200" dirty="0">
                <a:solidFill>
                  <a:srgbClr val="003366"/>
                </a:solidFill>
              </a:rPr>
              <a:t>Lämna in anmälan till din studiehandledare </a:t>
            </a:r>
            <a:r>
              <a:rPr sz="3200" b="1" dirty="0" err="1">
                <a:solidFill>
                  <a:srgbClr val="003366"/>
                </a:solidFill>
              </a:rPr>
              <a:t>senast</a:t>
            </a:r>
            <a:r>
              <a:rPr sz="3200" b="1" dirty="0">
                <a:solidFill>
                  <a:srgbClr val="003366"/>
                </a:solidFill>
              </a:rPr>
              <a:t> </a:t>
            </a:r>
            <a:r>
              <a:rPr lang="sv-FI" sz="3200" b="1" dirty="0">
                <a:solidFill>
                  <a:srgbClr val="003366"/>
                </a:solidFill>
              </a:rPr>
              <a:t>onsdag </a:t>
            </a:r>
            <a:r>
              <a:rPr sz="3200" b="1" dirty="0">
                <a:solidFill>
                  <a:srgbClr val="003366"/>
                </a:solidFill>
              </a:rPr>
              <a:t>2</a:t>
            </a:r>
            <a:r>
              <a:rPr lang="sv-FI" sz="3200" b="1" dirty="0">
                <a:solidFill>
                  <a:srgbClr val="003366"/>
                </a:solidFill>
              </a:rPr>
              <a:t>0.11</a:t>
            </a:r>
            <a:r>
              <a:rPr sz="3200" b="1" dirty="0">
                <a:solidFill>
                  <a:srgbClr val="003366"/>
                </a:solidFill>
              </a:rPr>
              <a:t> kl. 1</a:t>
            </a:r>
            <a:r>
              <a:rPr lang="sv-FI" sz="3200" b="1" dirty="0">
                <a:solidFill>
                  <a:srgbClr val="003366"/>
                </a:solidFill>
              </a:rPr>
              <a:t>5:00</a:t>
            </a:r>
            <a:r>
              <a:rPr sz="3200" dirty="0">
                <a:solidFill>
                  <a:srgbClr val="003366"/>
                </a:solidFill>
              </a:rPr>
              <a:t>.</a:t>
            </a:r>
            <a:endParaRPr lang="sv-FI" sz="3200" dirty="0">
              <a:solidFill>
                <a:srgbClr val="003366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sv-SE" sz="32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200" dirty="0">
                <a:solidFill>
                  <a:srgbClr val="003366"/>
                </a:solidFill>
              </a:rPr>
              <a:t>Höstens resultat kommer 14.11 så sannolikt rusning av treor efter det…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sv-FI" sz="3200" dirty="0">
              <a:solidFill>
                <a:srgbClr val="FFFF66"/>
              </a:solidFill>
              <a:sym typeface="Wingdings" pitchFamily="2" charset="2"/>
              <a:hlinkClick r:id="rId2"/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sv-FI" sz="3200" dirty="0">
                <a:solidFill>
                  <a:srgbClr val="FFFF66"/>
                </a:solidFill>
                <a:sym typeface="Wingdings" pitchFamily="2" charset="2"/>
                <a:hlinkClick r:id="rId3"/>
              </a:rPr>
              <a:t>Så här gör du anmälan </a:t>
            </a:r>
            <a:endParaRPr lang="sv-FI" sz="3200" dirty="0">
              <a:solidFill>
                <a:srgbClr val="FFFF66"/>
              </a:solidFill>
              <a:sym typeface="Wingdings" pitchFamily="2" charset="2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404664"/>
            <a:ext cx="952500" cy="952500"/>
          </a:xfrm>
          <a:prstGeom prst="rect">
            <a:avLst/>
          </a:prstGeom>
        </p:spPr>
      </p:pic>
      <p:sp>
        <p:nvSpPr>
          <p:cNvPr id="3" name="AutoShape 4" descr="Bildresultat för emoji blinking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9277" y="686201"/>
            <a:ext cx="7188280" cy="1187600"/>
          </a:xfrm>
        </p:spPr>
        <p:txBody>
          <a:bodyPr>
            <a:normAutofit/>
          </a:bodyPr>
          <a:lstStyle/>
          <a:p>
            <a:r>
              <a:rPr lang="sv-SE" sz="4000" dirty="0"/>
              <a:t>VARFÖR skriva i Åk 2?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7502" y="2787936"/>
            <a:ext cx="7290055" cy="439252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 Jag har avlagt alla studieavsnitt i läroämnet redan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 Jag vill skriva flera realprov som skrivs samma dag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 Jag vill ha maximal spridning på mina prov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 Jag vill ha flera möjligheter att skriva om</a:t>
            </a:r>
          </a:p>
        </p:txBody>
      </p:sp>
      <p:pic>
        <p:nvPicPr>
          <p:cNvPr id="5" name="Bild 4" descr="Kvinna som höjer händerna">
            <a:extLst>
              <a:ext uri="{FF2B5EF4-FFF2-40B4-BE49-F238E27FC236}">
                <a16:creationId xmlns:a16="http://schemas.microsoft.com/office/drawing/2014/main" id="{9A5BB300-67CF-4369-8AA1-41F6774E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3032" y="963412"/>
            <a:ext cx="1914525" cy="1200150"/>
          </a:xfrm>
          <a:prstGeom prst="rect">
            <a:avLst/>
          </a:prstGeom>
        </p:spPr>
      </p:pic>
      <p:pic>
        <p:nvPicPr>
          <p:cNvPr id="6" name="Platshållare för bild 36">
            <a:extLst>
              <a:ext uri="{FF2B5EF4-FFF2-40B4-BE49-F238E27FC236}">
                <a16:creationId xmlns:a16="http://schemas.microsoft.com/office/drawing/2014/main" id="{926473F6-59DC-4B44-9202-ECEF9566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b="7815"/>
          <a:stretch>
            <a:fillRect/>
          </a:stretch>
        </p:blipFill>
        <p:spPr>
          <a:xfrm>
            <a:off x="6372200" y="4221088"/>
            <a:ext cx="2246243" cy="22991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61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128" y="836712"/>
            <a:ext cx="7290054" cy="899568"/>
          </a:xfrm>
        </p:spPr>
        <p:txBody>
          <a:bodyPr/>
          <a:lstStyle/>
          <a:p>
            <a:r>
              <a:rPr lang="sv-SE" dirty="0"/>
              <a:t>VILKEN DATOR ANVÄNDER DU?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1127" y="1844824"/>
            <a:ext cx="5107017" cy="460851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 Viktigt att skolan har rätt information!</a:t>
            </a:r>
          </a:p>
          <a:p>
            <a:pPr marL="264795" lvl="1"/>
            <a:r>
              <a:rPr lang="sv-SE" sz="2000" i="1" dirty="0"/>
              <a:t>Mac: t ex. </a:t>
            </a:r>
            <a:r>
              <a:rPr lang="sv-SE" sz="2000" i="1" dirty="0" err="1"/>
              <a:t>MacBook</a:t>
            </a:r>
            <a:r>
              <a:rPr lang="sv-SE" sz="2000" i="1" dirty="0"/>
              <a:t> Air 2016</a:t>
            </a:r>
          </a:p>
          <a:p>
            <a:pPr marL="264795" lvl="1"/>
            <a:r>
              <a:rPr lang="sv-SE" sz="2000" i="1" dirty="0"/>
              <a:t>PC: t ex. Dell </a:t>
            </a:r>
            <a:r>
              <a:rPr lang="sv-SE" sz="2000" i="1" dirty="0" err="1"/>
              <a:t>Latitude</a:t>
            </a:r>
            <a:r>
              <a:rPr lang="sv-SE" sz="2000" i="1" dirty="0"/>
              <a:t> 5580, 2020</a:t>
            </a:r>
          </a:p>
          <a:p>
            <a:pPr marL="264795" lvl="1"/>
            <a:r>
              <a:rPr lang="sv-SE" sz="2000" i="1" dirty="0"/>
              <a:t>Lånedator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 Om du byter dator: 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sv-SE" sz="2000" dirty="0"/>
              <a:t>Ändra uppgifterna i Wilma/Blanketter/Uppgifter om studierna </a:t>
            </a:r>
            <a:r>
              <a:rPr lang="sv-SE" sz="2000" b="1" dirty="0"/>
              <a:t>senast fredag</a:t>
            </a:r>
            <a:r>
              <a:rPr lang="sv-SE" sz="2000" b="1" dirty="0">
                <a:solidFill>
                  <a:srgbClr val="FF0000"/>
                </a:solidFill>
              </a:rPr>
              <a:t> 28.2!</a:t>
            </a:r>
            <a:endParaRPr lang="sv-SE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 Kontakta Cia om du har funderingar kring din dator!</a:t>
            </a:r>
          </a:p>
          <a:p>
            <a:pPr marL="127635" lvl="1" indent="0">
              <a:buNone/>
            </a:pPr>
            <a:endParaRPr lang="sv-SE" sz="2400" dirty="0">
              <a:solidFill>
                <a:schemeClr val="accent2"/>
              </a:solidFill>
            </a:endParaRPr>
          </a:p>
          <a:p>
            <a:pPr marL="127635" lvl="1" indent="0">
              <a:buNone/>
            </a:pP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20D851-64F1-4D8C-86AB-12BCB6DC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858" y="1916832"/>
            <a:ext cx="2381582" cy="2848373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D4154F27-B7CE-44BC-992C-DE0504859970}"/>
              </a:ext>
            </a:extLst>
          </p:cNvPr>
          <p:cNvSpPr/>
          <p:nvPr/>
        </p:nvSpPr>
        <p:spPr>
          <a:xfrm>
            <a:off x="5940152" y="4221088"/>
            <a:ext cx="2592288" cy="544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509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>
                <a:solidFill>
                  <a:srgbClr val="003366"/>
                </a:solidFill>
              </a:rPr>
              <a:t>Obligatoriskt</a:t>
            </a:r>
            <a:r>
              <a:rPr sz="4400" dirty="0">
                <a:solidFill>
                  <a:srgbClr val="003366"/>
                </a:solidFill>
              </a:rPr>
              <a:t> </a:t>
            </a:r>
            <a:r>
              <a:rPr sz="4400" dirty="0" err="1">
                <a:solidFill>
                  <a:srgbClr val="003366"/>
                </a:solidFill>
              </a:rPr>
              <a:t>infotillfälle</a:t>
            </a:r>
            <a:r>
              <a:rPr lang="sv-FI" sz="4400" dirty="0">
                <a:solidFill>
                  <a:srgbClr val="003366"/>
                </a:solidFill>
              </a:rPr>
              <a:t> </a:t>
            </a:r>
            <a:r>
              <a:rPr lang="sv-FI" sz="6000" dirty="0">
                <a:solidFill>
                  <a:srgbClr val="003366"/>
                </a:solidFill>
              </a:rPr>
              <a:t>nr 2</a:t>
            </a:r>
            <a:r>
              <a:rPr sz="4400" dirty="0">
                <a:solidFill>
                  <a:srgbClr val="003366"/>
                </a:solidFill>
              </a:rPr>
              <a:t>!</a:t>
            </a:r>
          </a:p>
        </p:txBody>
      </p:sp>
      <p:sp>
        <p:nvSpPr>
          <p:cNvPr id="285" name="Shape 285"/>
          <p:cNvSpPr>
            <a:spLocks noGrp="1"/>
          </p:cNvSpPr>
          <p:nvPr>
            <p:ph idx="1"/>
          </p:nvPr>
        </p:nvSpPr>
        <p:spPr>
          <a:xfrm>
            <a:off x="827584" y="1854522"/>
            <a:ext cx="8082858" cy="43827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200" dirty="0">
                <a:solidFill>
                  <a:srgbClr val="003366"/>
                </a:solidFill>
              </a:rPr>
              <a:t> </a:t>
            </a:r>
            <a:r>
              <a:rPr sz="3200" dirty="0" err="1">
                <a:solidFill>
                  <a:srgbClr val="003366"/>
                </a:solidFill>
              </a:rPr>
              <a:t>Genomgång</a:t>
            </a:r>
            <a:r>
              <a:rPr sz="3200" dirty="0">
                <a:solidFill>
                  <a:srgbClr val="003366"/>
                </a:solidFill>
              </a:rPr>
              <a:t> av </a:t>
            </a:r>
            <a:r>
              <a:rPr sz="3200" dirty="0" err="1">
                <a:solidFill>
                  <a:srgbClr val="003366"/>
                </a:solidFill>
              </a:rPr>
              <a:t>hur</a:t>
            </a:r>
            <a:r>
              <a:rPr sz="3200" dirty="0">
                <a:solidFill>
                  <a:srgbClr val="003366"/>
                </a:solidFill>
              </a:rPr>
              <a:t> det </a:t>
            </a:r>
            <a:r>
              <a:rPr sz="3200" b="1" dirty="0" err="1">
                <a:solidFill>
                  <a:srgbClr val="003366"/>
                </a:solidFill>
              </a:rPr>
              <a:t>praktiskt</a:t>
            </a:r>
            <a:r>
              <a:rPr sz="3200" dirty="0">
                <a:solidFill>
                  <a:srgbClr val="003366"/>
                </a:solidFill>
              </a:rPr>
              <a:t> </a:t>
            </a:r>
            <a:r>
              <a:rPr sz="3200" dirty="0" err="1">
                <a:solidFill>
                  <a:srgbClr val="003366"/>
                </a:solidFill>
              </a:rPr>
              <a:t>går</a:t>
            </a:r>
            <a:r>
              <a:rPr sz="3200" dirty="0">
                <a:solidFill>
                  <a:srgbClr val="003366"/>
                </a:solidFill>
              </a:rPr>
              <a:t> till vid </a:t>
            </a:r>
            <a:r>
              <a:rPr sz="3200" dirty="0" err="1">
                <a:solidFill>
                  <a:srgbClr val="003366"/>
                </a:solidFill>
              </a:rPr>
              <a:t>studentprovsskrivandet</a:t>
            </a:r>
            <a:r>
              <a:rPr sz="3200" dirty="0">
                <a:solidFill>
                  <a:srgbClr val="003366"/>
                </a:solidFill>
              </a:rPr>
              <a:t> </a:t>
            </a:r>
            <a:r>
              <a:rPr lang="sv-FI" sz="3200" dirty="0">
                <a:solidFill>
                  <a:srgbClr val="003366"/>
                </a:solidFill>
              </a:rPr>
              <a:t>onsdag </a:t>
            </a:r>
            <a:r>
              <a:rPr lang="sv-FI" sz="3200" b="1" dirty="0">
                <a:solidFill>
                  <a:srgbClr val="003366"/>
                </a:solidFill>
              </a:rPr>
              <a:t>5.3.2025 kl. 14.15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1200" b="1" dirty="0">
              <a:solidFill>
                <a:srgbClr val="003366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200" dirty="0">
                <a:solidFill>
                  <a:srgbClr val="003366"/>
                </a:solidFill>
              </a:rPr>
              <a:t> </a:t>
            </a:r>
            <a:r>
              <a:rPr sz="3200" dirty="0">
                <a:solidFill>
                  <a:srgbClr val="003366"/>
                </a:solidFill>
              </a:rPr>
              <a:t>För </a:t>
            </a:r>
            <a:r>
              <a:rPr sz="3200" dirty="0" err="1">
                <a:solidFill>
                  <a:srgbClr val="003366"/>
                </a:solidFill>
              </a:rPr>
              <a:t>mer</a:t>
            </a:r>
            <a:r>
              <a:rPr sz="3200" dirty="0">
                <a:solidFill>
                  <a:srgbClr val="003366"/>
                </a:solidFill>
              </a:rPr>
              <a:t> information om </a:t>
            </a:r>
            <a:r>
              <a:rPr lang="sv-SE" sz="3200" b="1" dirty="0">
                <a:solidFill>
                  <a:srgbClr val="003366"/>
                </a:solidFill>
              </a:rPr>
              <a:t>innehållet</a:t>
            </a:r>
            <a:r>
              <a:rPr lang="sv-SE" sz="3200" dirty="0">
                <a:solidFill>
                  <a:srgbClr val="003366"/>
                </a:solidFill>
              </a:rPr>
              <a:t> i </a:t>
            </a:r>
            <a:r>
              <a:rPr sz="3200" dirty="0">
                <a:solidFill>
                  <a:srgbClr val="003366"/>
                </a:solidFill>
              </a:rPr>
              <a:t>prove</a:t>
            </a:r>
            <a:r>
              <a:rPr lang="sv-SE" sz="3200" dirty="0">
                <a:solidFill>
                  <a:srgbClr val="003366"/>
                </a:solidFill>
              </a:rPr>
              <a:t>n</a:t>
            </a:r>
            <a:r>
              <a:rPr sz="3200" dirty="0">
                <a:solidFill>
                  <a:srgbClr val="003366"/>
                </a:solidFill>
              </a:rPr>
              <a:t>:</a:t>
            </a:r>
          </a:p>
          <a:p>
            <a:pPr marL="742950" lvl="1" indent="-2857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003366"/>
                </a:solidFill>
              </a:rPr>
              <a:t>Kontakta</a:t>
            </a:r>
            <a:r>
              <a:rPr sz="2800" dirty="0">
                <a:solidFill>
                  <a:srgbClr val="003366"/>
                </a:solidFill>
              </a:rPr>
              <a:t> din </a:t>
            </a:r>
            <a:r>
              <a:rPr sz="2800" dirty="0" err="1">
                <a:solidFill>
                  <a:srgbClr val="003366"/>
                </a:solidFill>
              </a:rPr>
              <a:t>lärare</a:t>
            </a:r>
            <a:r>
              <a:rPr sz="2800" dirty="0">
                <a:solidFill>
                  <a:srgbClr val="003366"/>
                </a:solidFill>
              </a:rPr>
              <a:t>!</a:t>
            </a:r>
          </a:p>
          <a:p>
            <a:pPr marL="742950" lvl="1" indent="-2857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3366"/>
                </a:solidFill>
              </a:rPr>
              <a:t>Kolla gamla prov</a:t>
            </a:r>
            <a:r>
              <a:rPr lang="sv-SE" sz="2800" dirty="0">
                <a:solidFill>
                  <a:srgbClr val="003366"/>
                </a:solidFill>
              </a:rPr>
              <a:t> på </a:t>
            </a:r>
            <a:r>
              <a:rPr lang="sv-SE" sz="2800" dirty="0" err="1">
                <a:solidFill>
                  <a:srgbClr val="003366"/>
                </a:solidFill>
              </a:rPr>
              <a:t>Abimix</a:t>
            </a:r>
            <a:r>
              <a:rPr lang="sv-SE" sz="2800" dirty="0">
                <a:solidFill>
                  <a:srgbClr val="003366"/>
                </a:solidFill>
              </a:rPr>
              <a:t>:</a:t>
            </a:r>
            <a:r>
              <a:rPr lang="sv-FI" sz="2800" dirty="0"/>
              <a:t> </a:t>
            </a:r>
            <a:r>
              <a:rPr lang="sv-FI" sz="2800" dirty="0">
                <a:hlinkClick r:id="rId2"/>
              </a:rPr>
              <a:t>https://svenska.yle.fi/abimix</a:t>
            </a:r>
            <a:endParaRPr lang="sv-FI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studenter v2024.jpg">
            <a:extLst>
              <a:ext uri="{FF2B5EF4-FFF2-40B4-BE49-F238E27FC236}">
                <a16:creationId xmlns:a16="http://schemas.microsoft.com/office/drawing/2014/main" id="{9142E972-A26D-1F9A-CD34-34642D3C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70" t="9091" r="1378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FE1B9C8-0443-4506-BBD6-3AF8DE46D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72AB43-D856-2FC4-99B4-F2F8AB83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Lycka till!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54C29FE-6D99-4083-90D8-9683EA5D4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726148" y="759803"/>
            <a:ext cx="8066732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defTabSz="813816">
              <a:defRPr sz="1800">
                <a:solidFill>
                  <a:srgbClr val="000000"/>
                </a:solidFill>
              </a:defRPr>
            </a:pPr>
            <a:r>
              <a:rPr lang="sv-SE" sz="3900" dirty="0">
                <a:solidFill>
                  <a:srgbClr val="003366"/>
                </a:solidFill>
              </a:rPr>
              <a:t>Vad </a:t>
            </a:r>
            <a:r>
              <a:rPr lang="sv-SE" sz="6000" dirty="0">
                <a:solidFill>
                  <a:srgbClr val="003366"/>
                </a:solidFill>
              </a:rPr>
              <a:t>kan</a:t>
            </a:r>
            <a:r>
              <a:rPr lang="sv-SE" sz="3900" dirty="0">
                <a:solidFill>
                  <a:srgbClr val="003366"/>
                </a:solidFill>
              </a:rPr>
              <a:t> jag skriva I ÅK 2?</a:t>
            </a:r>
            <a:endParaRPr sz="3900" dirty="0">
              <a:solidFill>
                <a:srgbClr val="003366"/>
              </a:solidFill>
            </a:endParaRPr>
          </a:p>
        </p:txBody>
      </p:sp>
      <p:sp>
        <p:nvSpPr>
          <p:cNvPr id="258" name="Shape 258"/>
          <p:cNvSpPr>
            <a:spLocks noGrp="1"/>
          </p:cNvSpPr>
          <p:nvPr>
            <p:ph idx="1"/>
          </p:nvPr>
        </p:nvSpPr>
        <p:spPr>
          <a:xfrm>
            <a:off x="726148" y="2214837"/>
            <a:ext cx="7958140" cy="374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</a:t>
            </a:r>
            <a:r>
              <a:rPr sz="2800" dirty="0">
                <a:solidFill>
                  <a:srgbClr val="003366"/>
                </a:solidFill>
              </a:rPr>
              <a:t>Du får skriva ett ämne då du avlagt de </a:t>
            </a:r>
            <a:r>
              <a:rPr sz="2800" b="1" dirty="0">
                <a:solidFill>
                  <a:srgbClr val="003366"/>
                </a:solidFill>
              </a:rPr>
              <a:t>obligatoriska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kurserna</a:t>
            </a:r>
            <a:r>
              <a:rPr sz="2800" b="1" dirty="0">
                <a:solidFill>
                  <a:srgbClr val="003366"/>
                </a:solidFill>
              </a:rPr>
              <a:t>.</a:t>
            </a:r>
            <a:endParaRPr lang="sv-SE" sz="2800" b="1" dirty="0">
              <a:solidFill>
                <a:srgbClr val="003366"/>
              </a:solidFill>
            </a:endParaRPr>
          </a:p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lang="sv-SE" sz="2800" b="1" dirty="0">
              <a:solidFill>
                <a:srgbClr val="003366"/>
              </a:solidFill>
            </a:endParaRPr>
          </a:p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Du kommer att ha läst alla de </a:t>
            </a:r>
            <a:r>
              <a:rPr lang="sv-SE" sz="2800" u="sng" dirty="0">
                <a:solidFill>
                  <a:srgbClr val="003366"/>
                </a:solidFill>
              </a:rPr>
              <a:t>3 Geografikurserna som är de obligatoriska </a:t>
            </a:r>
            <a:r>
              <a:rPr lang="sv-SE" sz="2800" dirty="0">
                <a:solidFill>
                  <a:srgbClr val="003366"/>
                </a:solidFill>
              </a:rPr>
              <a:t>inför studentexamen. </a:t>
            </a:r>
            <a:br>
              <a:rPr lang="sv-SE" sz="2800" dirty="0">
                <a:solidFill>
                  <a:srgbClr val="003366"/>
                </a:solidFill>
              </a:rPr>
            </a:br>
            <a:endParaRPr lang="sv-SE" sz="2800" dirty="0">
              <a:solidFill>
                <a:srgbClr val="003366"/>
              </a:solidFill>
            </a:endParaRPr>
          </a:p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Annat språk som extra, t ex finska </a:t>
            </a:r>
            <a:br>
              <a:rPr lang="sv-SE" sz="2800" dirty="0">
                <a:solidFill>
                  <a:srgbClr val="003366"/>
                </a:solidFill>
              </a:rPr>
            </a:br>
            <a:r>
              <a:rPr lang="sv-SE" sz="2800" dirty="0">
                <a:solidFill>
                  <a:srgbClr val="003366"/>
                </a:solidFill>
              </a:rPr>
              <a:t>(eller om du vill byta finska mot ma, </a:t>
            </a:r>
            <a:r>
              <a:rPr lang="sv-SE" sz="2800" dirty="0" err="1">
                <a:solidFill>
                  <a:srgbClr val="003366"/>
                </a:solidFill>
              </a:rPr>
              <a:t>sh</a:t>
            </a:r>
            <a:r>
              <a:rPr lang="sv-SE" sz="2800" dirty="0">
                <a:solidFill>
                  <a:srgbClr val="003366"/>
                </a:solidFill>
              </a:rPr>
              <a:t>, ge, </a:t>
            </a:r>
            <a:r>
              <a:rPr lang="sv-SE" sz="2800" dirty="0" err="1">
                <a:solidFill>
                  <a:srgbClr val="003366"/>
                </a:solidFill>
              </a:rPr>
              <a:t>eng</a:t>
            </a:r>
            <a:r>
              <a:rPr lang="sv-SE" sz="2800" dirty="0">
                <a:solidFill>
                  <a:srgbClr val="003366"/>
                </a:solidFill>
              </a:rPr>
              <a:t>) </a:t>
            </a:r>
          </a:p>
          <a:p>
            <a:pPr marL="127635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SE" sz="2800" dirty="0">
              <a:solidFill>
                <a:srgbClr val="003366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7769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1436"/>
              </p:ext>
            </p:extLst>
          </p:nvPr>
        </p:nvGraphicFramePr>
        <p:xfrm>
          <a:off x="359531" y="2348880"/>
          <a:ext cx="8424937" cy="3651343"/>
        </p:xfrm>
        <a:graphic>
          <a:graphicData uri="http://schemas.openxmlformats.org/drawingml/2006/table">
            <a:tbl>
              <a:tblPr/>
              <a:tblGrid>
                <a:gridCol w="125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31182944"/>
                    </a:ext>
                  </a:extLst>
                </a:gridCol>
                <a:gridCol w="2591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Ämne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Nationella obligatoriska studieavsnitt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Nationella valfria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Lokala studieavsnitt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Svenska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SV1-SV8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SV9, SV10, SV11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SV12, SV13, SV14, </a:t>
                      </a:r>
                      <a:r>
                        <a:rPr kumimoji="0" lang="sv-S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r>
                        <a:rPr lang="sv-FI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Engelska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FI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ENG1-</a:t>
                      </a:r>
                      <a:r>
                        <a:rPr lang="sv-FI" sz="14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ENG6</a:t>
                      </a:r>
                      <a:endParaRPr lang="sv-FI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FI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ENG7, ENG8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ENG9, </a:t>
                      </a:r>
                      <a:r>
                        <a:rPr kumimoji="0" lang="sv-S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ENG10, </a:t>
                      </a: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Finska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Finska B1 </a:t>
                      </a: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799" y="692696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4800" b="1" dirty="0">
                <a:solidFill>
                  <a:schemeClr val="tx2">
                    <a:satMod val="200000"/>
                  </a:schemeClr>
                </a:solidFill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 sz="3800" dirty="0">
                <a:solidFill>
                  <a:srgbClr val="005EA4"/>
                </a:solidFill>
                <a:latin typeface="Arial Unicode MS" pitchFamily="34" charset="-128"/>
              </a:rPr>
              <a:t>Svenska och främmande språk</a:t>
            </a:r>
            <a:endParaRPr lang="sv-SE" sz="3800" dirty="0">
              <a:solidFill>
                <a:srgbClr val="005EA4"/>
              </a:solidFill>
            </a:endParaRPr>
          </a:p>
        </p:txBody>
      </p:sp>
      <p:sp>
        <p:nvSpPr>
          <p:cNvPr id="4" name="Kommentar i oval 3"/>
          <p:cNvSpPr/>
          <p:nvPr/>
        </p:nvSpPr>
        <p:spPr>
          <a:xfrm>
            <a:off x="6300192" y="213691"/>
            <a:ext cx="2699792" cy="958010"/>
          </a:xfrm>
          <a:prstGeom prst="wedgeEllipseCallout">
            <a:avLst>
              <a:gd name="adj1" fmla="val 30672"/>
              <a:gd name="adj2" fmla="val 8417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>
                <a:solidFill>
                  <a:schemeClr val="tx1"/>
                </a:solidFill>
              </a:rPr>
              <a:t>Se </a:t>
            </a:r>
            <a:r>
              <a:rPr lang="sv-FI" sz="2000" b="1" dirty="0" err="1">
                <a:solidFill>
                  <a:schemeClr val="tx1"/>
                </a:solidFill>
              </a:rPr>
              <a:t>Studnet</a:t>
            </a:r>
            <a:r>
              <a:rPr lang="sv-FI" sz="2000" b="1" dirty="0">
                <a:solidFill>
                  <a:schemeClr val="tx1"/>
                </a:solidFill>
              </a:rPr>
              <a:t> - Studentexamen!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0F3C135-D454-A19B-A3EF-A6B14BF91D43}"/>
              </a:ext>
            </a:extLst>
          </p:cNvPr>
          <p:cNvSpPr txBox="1"/>
          <p:nvPr/>
        </p:nvSpPr>
        <p:spPr>
          <a:xfrm>
            <a:off x="6220205" y="6131051"/>
            <a:ext cx="25580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i="1" err="1"/>
              <a:t>Prepkurser</a:t>
            </a:r>
            <a:r>
              <a:rPr lang="sv-SE" i="1" dirty="0"/>
              <a:t> med fet stil.</a:t>
            </a:r>
          </a:p>
        </p:txBody>
      </p:sp>
    </p:spTree>
    <p:extLst>
      <p:ext uri="{BB962C8B-B14F-4D97-AF65-F5344CB8AC3E}">
        <p14:creationId xmlns:p14="http://schemas.microsoft.com/office/powerpoint/2010/main" val="34687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79376"/>
              </p:ext>
            </p:extLst>
          </p:nvPr>
        </p:nvGraphicFramePr>
        <p:xfrm>
          <a:off x="359878" y="3140968"/>
          <a:ext cx="8424244" cy="1338546"/>
        </p:xfrm>
        <a:graphic>
          <a:graphicData uri="http://schemas.openxmlformats.org/drawingml/2006/table">
            <a:tbl>
              <a:tblPr/>
              <a:tblGrid>
                <a:gridCol w="125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631182944"/>
                    </a:ext>
                  </a:extLst>
                </a:gridCol>
                <a:gridCol w="197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Ämne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Nationella obligatoriska studieavsnitt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Nationella valfria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Lokala studieavsnitt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Matte kort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MK1-MK7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MK8, MK9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MK10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Matte lång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ML1-ML9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ML10, ML11, ML12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ML13, </a:t>
                      </a: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ML14</a:t>
                      </a: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7884" y="692696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4800" b="1" dirty="0">
                <a:solidFill>
                  <a:schemeClr val="tx2">
                    <a:satMod val="200000"/>
                  </a:schemeClr>
                </a:solidFill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 sz="3800" dirty="0">
                <a:solidFill>
                  <a:srgbClr val="005EA4"/>
                </a:solidFill>
                <a:latin typeface="Arial Unicode MS" pitchFamily="34" charset="-128"/>
              </a:rPr>
              <a:t>Matematik</a:t>
            </a:r>
            <a:endParaRPr lang="sv-SE" sz="3800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92696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4800" b="1" dirty="0">
                <a:solidFill>
                  <a:schemeClr val="tx2">
                    <a:satMod val="200000"/>
                  </a:schemeClr>
                </a:solidFill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 sz="3800" dirty="0">
                <a:solidFill>
                  <a:srgbClr val="005EA4"/>
                </a:solidFill>
                <a:latin typeface="Arial Unicode MS" pitchFamily="34" charset="-128"/>
              </a:rPr>
              <a:t>Realämnen</a:t>
            </a:r>
            <a:endParaRPr lang="sv-SE" sz="3800" dirty="0">
              <a:solidFill>
                <a:srgbClr val="005EA4"/>
              </a:solidFill>
            </a:endParaRPr>
          </a:p>
        </p:txBody>
      </p:sp>
      <p:graphicFrame>
        <p:nvGraphicFramePr>
          <p:cNvPr id="6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70537"/>
              </p:ext>
            </p:extLst>
          </p:nvPr>
        </p:nvGraphicFramePr>
        <p:xfrm>
          <a:off x="971600" y="1628800"/>
          <a:ext cx="6848696" cy="4300369"/>
        </p:xfrm>
        <a:graphic>
          <a:graphicData uri="http://schemas.openxmlformats.org/drawingml/2006/table">
            <a:tbl>
              <a:tblPr/>
              <a:tblGrid>
                <a:gridCol w="10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323">
                  <a:extLst>
                    <a:ext uri="{9D8B030D-6E8A-4147-A177-3AD203B41FA5}">
                      <a16:colId xmlns:a16="http://schemas.microsoft.com/office/drawing/2014/main" val="3423483971"/>
                    </a:ext>
                  </a:extLst>
                </a:gridCol>
              </a:tblGrid>
              <a:tr h="4316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DAG 1</a:t>
                      </a:r>
                      <a:endParaRPr kumimoji="0" 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Obligatoriska nationella studieavsnitt</a:t>
                      </a:r>
                      <a:endParaRPr kumimoji="0" lang="sv-S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Valfria nationella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BI1, Bi2, BI3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BI4, BI5, BI6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Filosofi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FIL1, FIL02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FIL3, FIL4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Fysik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FY1, FY2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FY3, FY4, FY5, FY6, FY7, FY8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HI1, HI2, HI3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HI4, HI5, HI6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Psykologi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PSY1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PSY2, PSY3, PSY4, PSY5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DAG 2</a:t>
                      </a: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Obligatoriska nationella studieavsnitt</a:t>
                      </a:r>
                      <a:endParaRPr kumimoji="0" lang="sv-S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Valfria nationella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REL1, REL2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REL3, REL4, REL5, REL6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Livsåskådning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LIV1, LIV2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LIV3, LIV4, LIV5, LIV6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GE2, GE3,GE4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Samhällslära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SK1, SK2, SK3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Kemi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KE1, KE2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KE3,KE4,KE5,KE6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Hälsokunskap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HÄ1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HÄ2, HÄ3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807612" y="796192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 dirty="0">
                <a:solidFill>
                  <a:srgbClr val="003366"/>
                </a:solidFill>
              </a:rPr>
              <a:t>Max 3 skrivtillfällen</a:t>
            </a:r>
            <a:endParaRPr sz="3916" dirty="0">
              <a:solidFill>
                <a:srgbClr val="003366"/>
              </a:solidFill>
            </a:endParaRPr>
          </a:p>
        </p:txBody>
      </p:sp>
      <p:sp>
        <p:nvSpPr>
          <p:cNvPr id="261" name="Shape 261"/>
          <p:cNvSpPr>
            <a:spLocks noGrp="1"/>
          </p:cNvSpPr>
          <p:nvPr>
            <p:ph idx="1"/>
          </p:nvPr>
        </p:nvSpPr>
        <p:spPr>
          <a:xfrm>
            <a:off x="792161" y="2204864"/>
            <a:ext cx="7958139" cy="38814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 dirty="0">
                <a:solidFill>
                  <a:srgbClr val="003366"/>
                </a:solidFill>
              </a:rPr>
              <a:t> D</a:t>
            </a:r>
            <a:r>
              <a:rPr sz="2800" dirty="0" err="1">
                <a:solidFill>
                  <a:srgbClr val="003366"/>
                </a:solidFill>
              </a:rPr>
              <a:t>ina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studentexamensprov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lang="sv-SE" sz="2800" dirty="0">
                <a:solidFill>
                  <a:srgbClr val="003366"/>
                </a:solidFill>
              </a:rPr>
              <a:t>måste</a:t>
            </a:r>
            <a:r>
              <a:rPr sz="2800" dirty="0">
                <a:solidFill>
                  <a:srgbClr val="003366"/>
                </a:solidFill>
              </a:rPr>
              <a:t> av</a:t>
            </a:r>
            <a:r>
              <a:rPr lang="sv-SE" sz="2800" dirty="0">
                <a:solidFill>
                  <a:srgbClr val="003366"/>
                </a:solidFill>
              </a:rPr>
              <a:t>läggas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dirty="0" err="1">
                <a:solidFill>
                  <a:srgbClr val="003366"/>
                </a:solidFill>
              </a:rPr>
              <a:t>inom</a:t>
            </a:r>
            <a:r>
              <a:rPr sz="2800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tre</a:t>
            </a:r>
            <a:r>
              <a:rPr sz="2800" b="1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på</a:t>
            </a:r>
            <a:r>
              <a:rPr sz="2800" b="1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varandra</a:t>
            </a:r>
            <a:r>
              <a:rPr sz="2800" b="1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följande</a:t>
            </a:r>
            <a:r>
              <a:rPr sz="2800" b="1" dirty="0">
                <a:solidFill>
                  <a:srgbClr val="003366"/>
                </a:solidFill>
              </a:rPr>
              <a:t> </a:t>
            </a:r>
            <a:r>
              <a:rPr sz="2800" b="1" dirty="0" err="1">
                <a:solidFill>
                  <a:srgbClr val="003366"/>
                </a:solidFill>
              </a:rPr>
              <a:t>tillfällen</a:t>
            </a:r>
            <a:r>
              <a:rPr sz="2800" b="1" dirty="0">
                <a:solidFill>
                  <a:srgbClr val="003366"/>
                </a:solidFill>
              </a:rPr>
              <a:t>:</a:t>
            </a:r>
            <a:endParaRPr lang="sv-SE" sz="2800" b="1" dirty="0">
              <a:solidFill>
                <a:srgbClr val="003366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3366"/>
                </a:solidFill>
              </a:rPr>
              <a:t>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3366"/>
                </a:solidFill>
              </a:rPr>
              <a:t>	</a:t>
            </a:r>
            <a:r>
              <a:rPr sz="3200" dirty="0" err="1">
                <a:solidFill>
                  <a:srgbClr val="003366"/>
                </a:solidFill>
              </a:rPr>
              <a:t>Åk</a:t>
            </a:r>
            <a:r>
              <a:rPr sz="3200" dirty="0">
                <a:solidFill>
                  <a:srgbClr val="003366"/>
                </a:solidFill>
              </a:rPr>
              <a:t> 2 </a:t>
            </a:r>
            <a:r>
              <a:rPr sz="3200" dirty="0"/>
              <a:t>				Vår 20</a:t>
            </a:r>
            <a:r>
              <a:rPr lang="sv-SE" sz="3200" dirty="0"/>
              <a:t>25</a:t>
            </a:r>
            <a:endParaRPr sz="3200" dirty="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	</a:t>
            </a:r>
            <a:r>
              <a:rPr sz="3200" dirty="0" err="1"/>
              <a:t>Åk</a:t>
            </a:r>
            <a:r>
              <a:rPr sz="3200" dirty="0"/>
              <a:t> 3	</a:t>
            </a:r>
            <a:r>
              <a:rPr lang="sv-SE" sz="3200" dirty="0"/>
              <a:t>	</a:t>
            </a:r>
            <a:r>
              <a:rPr sz="3200" dirty="0" err="1"/>
              <a:t>Höst</a:t>
            </a:r>
            <a:r>
              <a:rPr sz="3200" dirty="0"/>
              <a:t> 20</a:t>
            </a:r>
            <a:r>
              <a:rPr lang="sv-SE" sz="3200" dirty="0"/>
              <a:t>25</a:t>
            </a:r>
            <a:r>
              <a:rPr sz="3200" dirty="0"/>
              <a:t>		Vår 20</a:t>
            </a:r>
            <a:r>
              <a:rPr lang="sv-SE" sz="3200" dirty="0"/>
              <a:t>26</a:t>
            </a:r>
            <a:endParaRPr sz="3200" dirty="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	</a:t>
            </a:r>
            <a:r>
              <a:rPr sz="3200" dirty="0" err="1"/>
              <a:t>Åk</a:t>
            </a:r>
            <a:r>
              <a:rPr sz="3200" dirty="0"/>
              <a:t> 4	</a:t>
            </a:r>
            <a:r>
              <a:rPr lang="sv-SE" sz="3200" dirty="0"/>
              <a:t>	</a:t>
            </a:r>
            <a:r>
              <a:rPr sz="3200" dirty="0" err="1"/>
              <a:t>Höst</a:t>
            </a:r>
            <a:r>
              <a:rPr sz="3200" dirty="0"/>
              <a:t> 20</a:t>
            </a:r>
            <a:r>
              <a:rPr lang="sv-SE" sz="3200" dirty="0"/>
              <a:t>26</a:t>
            </a:r>
            <a:r>
              <a:rPr sz="3200" dirty="0"/>
              <a:t>		Vår 20</a:t>
            </a:r>
            <a:r>
              <a:rPr lang="sv-FI" sz="3200" dirty="0"/>
              <a:t>27</a:t>
            </a:r>
            <a:r>
              <a:rPr sz="3200" dirty="0">
                <a:solidFill>
                  <a:srgbClr val="003366"/>
                </a:solidFill>
              </a:rPr>
              <a:t>		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332656"/>
            <a:ext cx="952500" cy="952500"/>
          </a:xfrm>
          <a:prstGeom prst="rect">
            <a:avLst/>
          </a:prstGeom>
        </p:spPr>
      </p:pic>
      <p:sp>
        <p:nvSpPr>
          <p:cNvPr id="13" name="Shape 263">
            <a:extLst>
              <a:ext uri="{FF2B5EF4-FFF2-40B4-BE49-F238E27FC236}">
                <a16:creationId xmlns:a16="http://schemas.microsoft.com/office/drawing/2014/main" id="{36325F6F-2E11-4D02-AFCC-44D9F80F6B9B}"/>
              </a:ext>
            </a:extLst>
          </p:cNvPr>
          <p:cNvSpPr/>
          <p:nvPr/>
        </p:nvSpPr>
        <p:spPr>
          <a:xfrm>
            <a:off x="2488636" y="4221088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" name="Shape 263">
            <a:extLst>
              <a:ext uri="{FF2B5EF4-FFF2-40B4-BE49-F238E27FC236}">
                <a16:creationId xmlns:a16="http://schemas.microsoft.com/office/drawing/2014/main" id="{65D5ECDF-158D-4CDD-837E-AD4387D04AA9}"/>
              </a:ext>
            </a:extLst>
          </p:cNvPr>
          <p:cNvSpPr/>
          <p:nvPr/>
        </p:nvSpPr>
        <p:spPr>
          <a:xfrm>
            <a:off x="5121144" y="4221088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" name="Shape 263">
            <a:extLst>
              <a:ext uri="{FF2B5EF4-FFF2-40B4-BE49-F238E27FC236}">
                <a16:creationId xmlns:a16="http://schemas.microsoft.com/office/drawing/2014/main" id="{0F674C58-3667-4FA6-B766-C3572E3924E0}"/>
              </a:ext>
            </a:extLst>
          </p:cNvPr>
          <p:cNvSpPr/>
          <p:nvPr/>
        </p:nvSpPr>
        <p:spPr>
          <a:xfrm>
            <a:off x="5203440" y="3586231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690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uiExpand="1" build="p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807612" y="796192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 dirty="0">
                <a:solidFill>
                  <a:srgbClr val="003366"/>
                </a:solidFill>
              </a:rPr>
              <a:t>OBS! </a:t>
            </a:r>
            <a:r>
              <a:rPr lang="sv-SE" sz="6000" dirty="0">
                <a:solidFill>
                  <a:srgbClr val="003366"/>
                </a:solidFill>
              </a:rPr>
              <a:t>4-års</a:t>
            </a:r>
            <a:r>
              <a:rPr lang="sv-SE" sz="3916" dirty="0">
                <a:solidFill>
                  <a:srgbClr val="003366"/>
                </a:solidFill>
              </a:rPr>
              <a:t> studier?</a:t>
            </a:r>
            <a:endParaRPr sz="3916" dirty="0">
              <a:solidFill>
                <a:srgbClr val="003366"/>
              </a:solidFill>
            </a:endParaRPr>
          </a:p>
        </p:txBody>
      </p:sp>
      <p:sp>
        <p:nvSpPr>
          <p:cNvPr id="261" name="Shape 261"/>
          <p:cNvSpPr>
            <a:spLocks noGrp="1"/>
          </p:cNvSpPr>
          <p:nvPr>
            <p:ph idx="1"/>
          </p:nvPr>
        </p:nvSpPr>
        <p:spPr>
          <a:xfrm>
            <a:off x="792161" y="2204864"/>
            <a:ext cx="7958139" cy="3881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 dirty="0">
                <a:solidFill>
                  <a:srgbClr val="003366"/>
                </a:solidFill>
              </a:rPr>
              <a:t> Fler möjligheter att sprida ut dina prov: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sv-FI" sz="2800" dirty="0">
              <a:solidFill>
                <a:srgbClr val="003366"/>
              </a:solidFill>
            </a:endParaRPr>
          </a:p>
          <a:p>
            <a:pPr marL="0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3366"/>
                </a:solidFill>
              </a:rPr>
              <a:t>	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3366"/>
                </a:solidFill>
              </a:rPr>
              <a:t>	</a:t>
            </a:r>
            <a:r>
              <a:rPr sz="3200" dirty="0" err="1">
                <a:solidFill>
                  <a:srgbClr val="003366"/>
                </a:solidFill>
              </a:rPr>
              <a:t>Åk</a:t>
            </a:r>
            <a:r>
              <a:rPr sz="3200" dirty="0">
                <a:solidFill>
                  <a:srgbClr val="003366"/>
                </a:solidFill>
              </a:rPr>
              <a:t> 2 </a:t>
            </a:r>
            <a:r>
              <a:rPr sz="3200" dirty="0"/>
              <a:t>				</a:t>
            </a:r>
            <a:r>
              <a:rPr sz="3200" dirty="0" err="1"/>
              <a:t>Vår</a:t>
            </a:r>
            <a:r>
              <a:rPr sz="3200" dirty="0"/>
              <a:t> 20</a:t>
            </a:r>
            <a:r>
              <a:rPr lang="sv-SE" sz="3200" dirty="0"/>
              <a:t>25</a:t>
            </a:r>
            <a:endParaRPr sz="3200" dirty="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	</a:t>
            </a:r>
            <a:r>
              <a:rPr sz="3200" dirty="0" err="1"/>
              <a:t>Åk</a:t>
            </a:r>
            <a:r>
              <a:rPr sz="3200" dirty="0"/>
              <a:t> 3	</a:t>
            </a:r>
            <a:r>
              <a:rPr lang="sv-SE" sz="3200" dirty="0"/>
              <a:t>	</a:t>
            </a:r>
            <a:r>
              <a:rPr sz="3200" dirty="0" err="1"/>
              <a:t>Höst</a:t>
            </a:r>
            <a:r>
              <a:rPr sz="3200" dirty="0"/>
              <a:t> 20</a:t>
            </a:r>
            <a:r>
              <a:rPr lang="sv-SE" sz="3200" dirty="0"/>
              <a:t>25</a:t>
            </a:r>
            <a:r>
              <a:rPr sz="3200" dirty="0"/>
              <a:t>		</a:t>
            </a:r>
            <a:r>
              <a:rPr sz="3200" dirty="0" err="1"/>
              <a:t>Vår</a:t>
            </a:r>
            <a:r>
              <a:rPr sz="3200" dirty="0"/>
              <a:t> 20</a:t>
            </a:r>
            <a:r>
              <a:rPr lang="sv-SE" sz="3200" dirty="0"/>
              <a:t>26</a:t>
            </a:r>
            <a:endParaRPr sz="3200" dirty="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	</a:t>
            </a:r>
            <a:r>
              <a:rPr sz="3200" dirty="0" err="1"/>
              <a:t>Åk</a:t>
            </a:r>
            <a:r>
              <a:rPr sz="3200" dirty="0"/>
              <a:t> 4	</a:t>
            </a:r>
            <a:r>
              <a:rPr lang="sv-SE" sz="3200" dirty="0"/>
              <a:t>	</a:t>
            </a:r>
            <a:r>
              <a:rPr sz="3200" dirty="0" err="1"/>
              <a:t>Höst</a:t>
            </a:r>
            <a:r>
              <a:rPr sz="3200" dirty="0"/>
              <a:t> 20</a:t>
            </a:r>
            <a:r>
              <a:rPr lang="sv-SE" sz="3200" dirty="0"/>
              <a:t>26</a:t>
            </a:r>
            <a:r>
              <a:rPr sz="3200" dirty="0"/>
              <a:t>		</a:t>
            </a:r>
            <a:r>
              <a:rPr sz="3200" dirty="0" err="1"/>
              <a:t>Vår</a:t>
            </a:r>
            <a:r>
              <a:rPr sz="3200" dirty="0"/>
              <a:t> 20</a:t>
            </a:r>
            <a:r>
              <a:rPr lang="sv-FI" sz="3200" dirty="0"/>
              <a:t>27</a:t>
            </a:r>
            <a:r>
              <a:rPr sz="3200" dirty="0">
                <a:solidFill>
                  <a:srgbClr val="003366"/>
                </a:solidFill>
              </a:rPr>
              <a:t>		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332656"/>
            <a:ext cx="952500" cy="952500"/>
          </a:xfrm>
          <a:prstGeom prst="rect">
            <a:avLst/>
          </a:prstGeom>
        </p:spPr>
      </p:pic>
      <p:sp>
        <p:nvSpPr>
          <p:cNvPr id="13" name="Shape 263">
            <a:extLst>
              <a:ext uri="{FF2B5EF4-FFF2-40B4-BE49-F238E27FC236}">
                <a16:creationId xmlns:a16="http://schemas.microsoft.com/office/drawing/2014/main" id="{36325F6F-2E11-4D02-AFCC-44D9F80F6B9B}"/>
              </a:ext>
            </a:extLst>
          </p:cNvPr>
          <p:cNvSpPr/>
          <p:nvPr/>
        </p:nvSpPr>
        <p:spPr>
          <a:xfrm>
            <a:off x="2488636" y="4221088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" name="Shape 263">
            <a:extLst>
              <a:ext uri="{FF2B5EF4-FFF2-40B4-BE49-F238E27FC236}">
                <a16:creationId xmlns:a16="http://schemas.microsoft.com/office/drawing/2014/main" id="{65D5ECDF-158D-4CDD-837E-AD4387D04AA9}"/>
              </a:ext>
            </a:extLst>
          </p:cNvPr>
          <p:cNvSpPr/>
          <p:nvPr/>
        </p:nvSpPr>
        <p:spPr>
          <a:xfrm>
            <a:off x="5121144" y="4221088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" name="Shape 263">
            <a:extLst>
              <a:ext uri="{FF2B5EF4-FFF2-40B4-BE49-F238E27FC236}">
                <a16:creationId xmlns:a16="http://schemas.microsoft.com/office/drawing/2014/main" id="{0F674C58-3667-4FA6-B766-C3572E3924E0}"/>
              </a:ext>
            </a:extLst>
          </p:cNvPr>
          <p:cNvSpPr/>
          <p:nvPr/>
        </p:nvSpPr>
        <p:spPr>
          <a:xfrm>
            <a:off x="2496151" y="4846801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452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uiExpand="1" build="p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C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d7aecc-2fe7-489c-a26c-1edca6bd4a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162A028B8DFE4D8A1FBB072DD944E1" ma:contentTypeVersion="16" ma:contentTypeDescription="Skapa ett nytt dokument." ma:contentTypeScope="" ma:versionID="c7995f7257aae7e45fa9027b9f04672c">
  <xsd:schema xmlns:xsd="http://www.w3.org/2001/XMLSchema" xmlns:xs="http://www.w3.org/2001/XMLSchema" xmlns:p="http://schemas.microsoft.com/office/2006/metadata/properties" xmlns:ns3="3d8758d5-8ee3-481a-a39c-4659d14c7296" xmlns:ns4="5fd7aecc-2fe7-489c-a26c-1edca6bd4ad1" targetNamespace="http://schemas.microsoft.com/office/2006/metadata/properties" ma:root="true" ma:fieldsID="d815dbbf030d7004dec490d04b8a5bd0" ns3:_="" ns4:_="">
    <xsd:import namespace="3d8758d5-8ee3-481a-a39c-4659d14c7296"/>
    <xsd:import namespace="5fd7aecc-2fe7-489c-a26c-1edca6bd4ad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758d5-8ee3-481a-a39c-4659d14c7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7aecc-2fe7-489c-a26c-1edca6bd4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CF404-D8FB-452F-9504-99FC1D6CBF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8EA862-310D-4572-973D-B40E65F9A2A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3d8758d5-8ee3-481a-a39c-4659d14c7296"/>
    <ds:schemaRef ds:uri="http://www.w3.org/XML/1998/namespace"/>
    <ds:schemaRef ds:uri="http://purl.org/dc/elements/1.1/"/>
    <ds:schemaRef ds:uri="5fd7aecc-2fe7-489c-a26c-1edca6bd4ad1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273577-21C9-4D74-B5E7-CEE151D0B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8758d5-8ee3-481a-a39c-4659d14c7296"/>
    <ds:schemaRef ds:uri="5fd7aecc-2fe7-489c-a26c-1edca6bd4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2904</TotalTime>
  <Words>1709</Words>
  <Application>Microsoft Office PowerPoint</Application>
  <PresentationFormat>Bildspel på skärmen (4:3)</PresentationFormat>
  <Paragraphs>349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Avenir Roman</vt:lpstr>
      <vt:lpstr>Franklin Gothic Book</vt:lpstr>
      <vt:lpstr>Times New Roman Bold</vt:lpstr>
      <vt:lpstr>TW Cen MT</vt:lpstr>
      <vt:lpstr>TW Cen MT</vt:lpstr>
      <vt:lpstr>Tw Cen MT Condensed</vt:lpstr>
      <vt:lpstr>Wingdings</vt:lpstr>
      <vt:lpstr>Wingdings 3</vt:lpstr>
      <vt:lpstr>Integral</vt:lpstr>
      <vt:lpstr>PowerPoint-presentation</vt:lpstr>
      <vt:lpstr>Studentprov våren 2025 5.11.2024</vt:lpstr>
      <vt:lpstr>VARFÖR skriva i Åk 2? </vt:lpstr>
      <vt:lpstr>Vad kan jag skriva I ÅK 2?</vt:lpstr>
      <vt:lpstr>PowerPoint-presentation</vt:lpstr>
      <vt:lpstr>PowerPoint-presentation</vt:lpstr>
      <vt:lpstr>PowerPoint-presentation</vt:lpstr>
      <vt:lpstr>Max 3 skrivtillfällen</vt:lpstr>
      <vt:lpstr>OBS! 4-års studier?</vt:lpstr>
      <vt:lpstr>studentexamen</vt:lpstr>
      <vt:lpstr>Studentexamen</vt:lpstr>
      <vt:lpstr>Studentexamen</vt:lpstr>
      <vt:lpstr>Studentexamen</vt:lpstr>
      <vt:lpstr>studentexamen</vt:lpstr>
      <vt:lpstr>OM DU VILL SKRIVA FLER ÄN 5 PROV:</vt:lpstr>
      <vt:lpstr>Kan jag förlora på att skriva fler prov?</vt:lpstr>
      <vt:lpstr>studentprovsvitsorden</vt:lpstr>
      <vt:lpstr>Kan jag förlora på att skriva fler prov?</vt:lpstr>
      <vt:lpstr>Hur kompenseras ETT underkänt prov?</vt:lpstr>
      <vt:lpstr>Hur kompenseras ETT underkänt prov som krävs för examen?</vt:lpstr>
      <vt:lpstr>Hur kompenseras ETT underkänt prov?</vt:lpstr>
      <vt:lpstr>Kan jag skriva OM proveN?</vt:lpstr>
      <vt:lpstr>Kostar det att skriva prov?</vt:lpstr>
      <vt:lpstr>PowerPoint-presentation</vt:lpstr>
      <vt:lpstr>ATT tänka på</vt:lpstr>
      <vt:lpstr>PowerPoint-presentation</vt:lpstr>
      <vt:lpstr>PowerPoint-presentation</vt:lpstr>
      <vt:lpstr>anmälan...</vt:lpstr>
      <vt:lpstr>Anmälan…</vt:lpstr>
      <vt:lpstr>VILKEN DATOR ANVÄNDER DU?</vt:lpstr>
      <vt:lpstr>Obligatoriskt infotillfälle nr 2!</vt:lpstr>
      <vt:lpstr>Lycka till!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Studentprov våren 2015 - för dig i åk 2 -</dc:title>
  <dc:creator>Anna Levander</dc:creator>
  <cp:lastModifiedBy>Gabriella Husell</cp:lastModifiedBy>
  <cp:revision>386</cp:revision>
  <dcterms:modified xsi:type="dcterms:W3CDTF">2024-10-31T12:50:23Z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0x0101002E162A028B8DFE4D8A1FBB072DD944E1</vt:lpwstr>
  </property>
</Properties>
</file>