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86" r:id="rId3"/>
    <p:sldId id="300" r:id="rId4"/>
    <p:sldId id="284" r:id="rId5"/>
    <p:sldId id="306" r:id="rId6"/>
    <p:sldId id="305" r:id="rId7"/>
    <p:sldId id="273" r:id="rId8"/>
    <p:sldId id="309" r:id="rId9"/>
    <p:sldId id="303" r:id="rId10"/>
    <p:sldId id="265" r:id="rId11"/>
    <p:sldId id="272" r:id="rId12"/>
    <p:sldId id="266" r:id="rId13"/>
    <p:sldId id="264" r:id="rId14"/>
    <p:sldId id="311" r:id="rId15"/>
    <p:sldId id="318" r:id="rId16"/>
    <p:sldId id="292" r:id="rId17"/>
    <p:sldId id="329" r:id="rId18"/>
    <p:sldId id="320" r:id="rId19"/>
    <p:sldId id="289" r:id="rId20"/>
    <p:sldId id="316" r:id="rId21"/>
    <p:sldId id="296" r:id="rId22"/>
    <p:sldId id="313" r:id="rId23"/>
    <p:sldId id="269" r:id="rId24"/>
    <p:sldId id="291" r:id="rId25"/>
    <p:sldId id="307" r:id="rId26"/>
    <p:sldId id="322" r:id="rId27"/>
    <p:sldId id="271" r:id="rId28"/>
    <p:sldId id="324" r:id="rId29"/>
    <p:sldId id="267" r:id="rId30"/>
    <p:sldId id="325" r:id="rId31"/>
    <p:sldId id="326" r:id="rId32"/>
    <p:sldId id="308" r:id="rId33"/>
    <p:sldId id="279" r:id="rId34"/>
    <p:sldId id="274" r:id="rId35"/>
    <p:sldId id="263" r:id="rId36"/>
    <p:sldId id="312" r:id="rId37"/>
    <p:sldId id="276" r:id="rId38"/>
    <p:sldId id="275" r:id="rId39"/>
    <p:sldId id="277" r:id="rId40"/>
    <p:sldId id="278" r:id="rId41"/>
    <p:sldId id="323" r:id="rId42"/>
    <p:sldId id="327" r:id="rId43"/>
    <p:sldId id="328" r:id="rId44"/>
  </p:sldIdLst>
  <p:sldSz cx="9144000" cy="6858000" type="screen4x3"/>
  <p:notesSz cx="6735763" cy="98663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briella Husell" initials="GH" lastIdx="1" clrIdx="0">
    <p:extLst>
      <p:ext uri="{19B8F6BF-5375-455C-9EA6-DF929625EA0E}">
        <p15:presenceInfo xmlns:p15="http://schemas.microsoft.com/office/powerpoint/2012/main" userId="S::gabriellah@gymnasium.ax::459a9cb6-d208-4bad-a8a8-2dec1e2b43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2" autoAdjust="0"/>
    <p:restoredTop sz="94397" autoAdjust="0"/>
  </p:normalViewPr>
  <p:slideViewPr>
    <p:cSldViewPr>
      <p:cViewPr varScale="1">
        <p:scale>
          <a:sx n="100" d="100"/>
          <a:sy n="100" d="100"/>
        </p:scale>
        <p:origin x="13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4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A52788-3ACB-44D7-816D-5B5833223C5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35F0A265-39CF-42B3-8048-4F0C0D01A240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 sz="1800" dirty="0">
              <a:solidFill>
                <a:schemeClr val="tx1"/>
              </a:solidFill>
            </a:rPr>
            <a:t>Söker LIA-plats</a:t>
          </a:r>
        </a:p>
      </dgm:t>
    </dgm:pt>
    <dgm:pt modelId="{E7B6054D-2E91-4C6A-ABE2-25C9818F2D0D}" type="parTrans" cxnId="{42CF6A1F-1821-4374-8950-53DA7F318906}">
      <dgm:prSet/>
      <dgm:spPr/>
      <dgm:t>
        <a:bodyPr/>
        <a:lstStyle/>
        <a:p>
          <a:endParaRPr lang="sv-SE"/>
        </a:p>
      </dgm:t>
    </dgm:pt>
    <dgm:pt modelId="{7639AACC-E258-4EB8-B4A1-87ADC5C745FC}" type="sibTrans" cxnId="{42CF6A1F-1821-4374-8950-53DA7F318906}">
      <dgm:prSet/>
      <dgm:spPr/>
      <dgm:t>
        <a:bodyPr/>
        <a:lstStyle/>
        <a:p>
          <a:endParaRPr lang="sv-SE"/>
        </a:p>
      </dgm:t>
    </dgm:pt>
    <dgm:pt modelId="{B5972A7F-EA27-41F2-BF37-E472820060E6}">
      <dgm:prSet phldrT="[Text]" custT="1"/>
      <dgm:spPr/>
      <dgm:t>
        <a:bodyPr/>
        <a:lstStyle/>
        <a:p>
          <a:r>
            <a:rPr lang="sv-SE" sz="2000" b="1" dirty="0"/>
            <a:t>Studerande</a:t>
          </a:r>
          <a:endParaRPr lang="sv-SE" sz="1600" b="1" dirty="0"/>
        </a:p>
      </dgm:t>
    </dgm:pt>
    <dgm:pt modelId="{7E3AAFF9-DB2E-4E6E-B0E5-23853B080F56}" type="sibTrans" cxnId="{B87D5632-9612-4F16-8F27-F1C0E1A7B71C}">
      <dgm:prSet/>
      <dgm:spPr/>
      <dgm:t>
        <a:bodyPr/>
        <a:lstStyle/>
        <a:p>
          <a:endParaRPr lang="sv-SE"/>
        </a:p>
      </dgm:t>
    </dgm:pt>
    <dgm:pt modelId="{6E8B9212-8096-46E2-8253-1DF98EA23132}" type="parTrans" cxnId="{B87D5632-9612-4F16-8F27-F1C0E1A7B71C}">
      <dgm:prSet/>
      <dgm:spPr/>
      <dgm:t>
        <a:bodyPr/>
        <a:lstStyle/>
        <a:p>
          <a:endParaRPr lang="sv-SE"/>
        </a:p>
      </dgm:t>
    </dgm:pt>
    <dgm:pt modelId="{8CE0DA76-4048-4ADE-A35A-308950E53B72}">
      <dgm:prSet phldrT="[Text]" custT="1"/>
      <dgm:spPr/>
      <dgm:t>
        <a:bodyPr/>
        <a:lstStyle/>
        <a:p>
          <a:r>
            <a:rPr lang="sv-SE" sz="2000" b="1" dirty="0"/>
            <a:t>LIA-koordinator</a:t>
          </a:r>
          <a:endParaRPr lang="sv-SE" sz="1600" b="1" dirty="0"/>
        </a:p>
      </dgm:t>
    </dgm:pt>
    <dgm:pt modelId="{0A906B57-22E5-4B80-ABD4-5C759B1FE0AF}" type="parTrans" cxnId="{0EA49F05-9D46-47C7-B7D9-C4E93418AB9E}">
      <dgm:prSet/>
      <dgm:spPr/>
      <dgm:t>
        <a:bodyPr/>
        <a:lstStyle/>
        <a:p>
          <a:endParaRPr lang="sv-SE"/>
        </a:p>
      </dgm:t>
    </dgm:pt>
    <dgm:pt modelId="{29AEC79D-7F38-4511-A59D-799A81D42763}" type="sibTrans" cxnId="{0EA49F05-9D46-47C7-B7D9-C4E93418AB9E}">
      <dgm:prSet/>
      <dgm:spPr/>
      <dgm:t>
        <a:bodyPr/>
        <a:lstStyle/>
        <a:p>
          <a:endParaRPr lang="sv-SE"/>
        </a:p>
      </dgm:t>
    </dgm:pt>
    <dgm:pt modelId="{523A6E3D-997A-4A17-8CC5-7F1F91C3791A}">
      <dgm:prSet phldrT="[Text]" custT="1"/>
      <dgm:spPr/>
      <dgm:t>
        <a:bodyPr/>
        <a:lstStyle/>
        <a:p>
          <a:r>
            <a:rPr lang="sv-SE" sz="2000" b="1" dirty="0"/>
            <a:t>Handledare</a:t>
          </a:r>
        </a:p>
      </dgm:t>
    </dgm:pt>
    <dgm:pt modelId="{E9248C94-BF02-484D-986B-ECD5A300F0C6}" type="parTrans" cxnId="{84023CBF-8E3C-4E72-BA46-025C5F6ED69E}">
      <dgm:prSet/>
      <dgm:spPr/>
      <dgm:t>
        <a:bodyPr/>
        <a:lstStyle/>
        <a:p>
          <a:endParaRPr lang="sv-SE"/>
        </a:p>
      </dgm:t>
    </dgm:pt>
    <dgm:pt modelId="{21F51B21-FEAC-4B98-AC8F-CA0A6554E1F2}" type="sibTrans" cxnId="{84023CBF-8E3C-4E72-BA46-025C5F6ED69E}">
      <dgm:prSet/>
      <dgm:spPr/>
      <dgm:t>
        <a:bodyPr/>
        <a:lstStyle/>
        <a:p>
          <a:endParaRPr lang="sv-SE"/>
        </a:p>
      </dgm:t>
    </dgm:pt>
    <dgm:pt modelId="{FE777D09-DC80-4442-AD90-064574210096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 sz="1800" dirty="0">
              <a:solidFill>
                <a:schemeClr val="tx1"/>
              </a:solidFill>
            </a:rPr>
            <a:t>Avtal med arbetsplatsen</a:t>
          </a:r>
        </a:p>
      </dgm:t>
    </dgm:pt>
    <dgm:pt modelId="{1CB04C0D-54DE-424D-B446-B42969CE0163}" type="parTrans" cxnId="{C178BC34-3CBF-4C82-B84B-C47C4C132773}">
      <dgm:prSet/>
      <dgm:spPr/>
      <dgm:t>
        <a:bodyPr/>
        <a:lstStyle/>
        <a:p>
          <a:endParaRPr lang="sv-SE"/>
        </a:p>
      </dgm:t>
    </dgm:pt>
    <dgm:pt modelId="{5117FCDF-A1C5-4AEE-A2DD-89C143D6D42D}" type="sibTrans" cxnId="{C178BC34-3CBF-4C82-B84B-C47C4C132773}">
      <dgm:prSet/>
      <dgm:spPr/>
      <dgm:t>
        <a:bodyPr/>
        <a:lstStyle/>
        <a:p>
          <a:endParaRPr lang="sv-SE"/>
        </a:p>
      </dgm:t>
    </dgm:pt>
    <dgm:pt modelId="{51D839A1-40FE-4C2F-BD8E-9EF083EF7886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 sz="1800" dirty="0">
              <a:solidFill>
                <a:schemeClr val="tx1"/>
              </a:solidFill>
            </a:rPr>
            <a:t>Ägare, VD, HR-ansvarig</a:t>
          </a:r>
        </a:p>
      </dgm:t>
    </dgm:pt>
    <dgm:pt modelId="{FA9118FC-ECA3-47C8-8913-BB5A6ABC6289}" type="parTrans" cxnId="{2D0FABDD-E606-472B-B4D3-269BAFD9FD17}">
      <dgm:prSet/>
      <dgm:spPr/>
      <dgm:t>
        <a:bodyPr/>
        <a:lstStyle/>
        <a:p>
          <a:endParaRPr lang="sv-SE"/>
        </a:p>
      </dgm:t>
    </dgm:pt>
    <dgm:pt modelId="{169C8560-F2C8-419F-A888-72D35B86506D}" type="sibTrans" cxnId="{2D0FABDD-E606-472B-B4D3-269BAFD9FD17}">
      <dgm:prSet/>
      <dgm:spPr/>
      <dgm:t>
        <a:bodyPr/>
        <a:lstStyle/>
        <a:p>
          <a:endParaRPr lang="sv-SE"/>
        </a:p>
      </dgm:t>
    </dgm:pt>
    <dgm:pt modelId="{0D708B26-29CC-4F08-A9CA-6F0D7AB6ADF2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 sz="1800" dirty="0">
              <a:solidFill>
                <a:schemeClr val="tx1"/>
              </a:solidFill>
            </a:rPr>
            <a:t>Avtal med studerande</a:t>
          </a:r>
        </a:p>
      </dgm:t>
    </dgm:pt>
    <dgm:pt modelId="{DF4B6787-D62E-4B7C-9925-F3870A0EDD45}" type="parTrans" cxnId="{D0E80A94-0A85-4CEE-91BD-00C51575B0BF}">
      <dgm:prSet/>
      <dgm:spPr/>
      <dgm:t>
        <a:bodyPr/>
        <a:lstStyle/>
        <a:p>
          <a:endParaRPr lang="sv-SE"/>
        </a:p>
      </dgm:t>
    </dgm:pt>
    <dgm:pt modelId="{314A18AD-9186-400C-ABD0-CFCEDE9499DC}" type="sibTrans" cxnId="{D0E80A94-0A85-4CEE-91BD-00C51575B0BF}">
      <dgm:prSet/>
      <dgm:spPr/>
      <dgm:t>
        <a:bodyPr/>
        <a:lstStyle/>
        <a:p>
          <a:endParaRPr lang="sv-SE"/>
        </a:p>
      </dgm:t>
    </dgm:pt>
    <dgm:pt modelId="{5838EA5B-9341-4487-8DE2-A698A35C8A80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sv-SE" sz="1800" dirty="0">
              <a:solidFill>
                <a:schemeClr val="tx1"/>
              </a:solidFill>
            </a:rPr>
            <a:t>LIA-blankett</a:t>
          </a:r>
          <a:br>
            <a:rPr lang="sv-SE" sz="1800" dirty="0">
              <a:solidFill>
                <a:schemeClr val="tx1"/>
              </a:solidFill>
            </a:rPr>
          </a:br>
          <a:r>
            <a:rPr lang="sv-SE" sz="1800" i="1" dirty="0">
              <a:solidFill>
                <a:schemeClr val="tx1"/>
              </a:solidFill>
            </a:rPr>
            <a:t>(ansökan</a:t>
          </a:r>
          <a:r>
            <a:rPr lang="sv-SE" sz="2000" i="1" dirty="0">
              <a:solidFill>
                <a:schemeClr val="tx1"/>
              </a:solidFill>
            </a:rPr>
            <a:t>)</a:t>
          </a:r>
        </a:p>
      </dgm:t>
    </dgm:pt>
    <dgm:pt modelId="{A61D9042-52FD-4E34-9430-8C4AC26C27CE}" type="parTrans" cxnId="{4A8B72F8-71F5-4745-8ABC-5C9DDCC4DC91}">
      <dgm:prSet/>
      <dgm:spPr/>
      <dgm:t>
        <a:bodyPr/>
        <a:lstStyle/>
        <a:p>
          <a:endParaRPr lang="sv-SE"/>
        </a:p>
      </dgm:t>
    </dgm:pt>
    <dgm:pt modelId="{BE60D645-FF87-4B03-84CC-8FE18482DED4}" type="sibTrans" cxnId="{4A8B72F8-71F5-4745-8ABC-5C9DDCC4DC91}">
      <dgm:prSet/>
      <dgm:spPr/>
      <dgm:t>
        <a:bodyPr/>
        <a:lstStyle/>
        <a:p>
          <a:endParaRPr lang="sv-SE"/>
        </a:p>
      </dgm:t>
    </dgm:pt>
    <dgm:pt modelId="{D0548725-DE28-4C29-8F4C-104B74241E27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sv-SE" sz="1800" dirty="0">
              <a:solidFill>
                <a:schemeClr val="tx1"/>
              </a:solidFill>
            </a:rPr>
            <a:t>Ramavtal</a:t>
          </a:r>
          <a:br>
            <a:rPr lang="sv-SE" sz="1800" dirty="0">
              <a:solidFill>
                <a:schemeClr val="tx1"/>
              </a:solidFill>
            </a:rPr>
          </a:br>
          <a:r>
            <a:rPr lang="sv-SE" sz="1800" i="1" dirty="0">
              <a:solidFill>
                <a:schemeClr val="tx1"/>
              </a:solidFill>
            </a:rPr>
            <a:t>(överenskommelse)</a:t>
          </a:r>
          <a:endParaRPr lang="sv-SE" sz="2000" i="1" dirty="0">
            <a:solidFill>
              <a:schemeClr val="tx1"/>
            </a:solidFill>
          </a:endParaRPr>
        </a:p>
      </dgm:t>
    </dgm:pt>
    <dgm:pt modelId="{FE5B302A-3FBF-413F-AF4D-F4118B67ACA0}" type="parTrans" cxnId="{632E1FDD-1974-4F3A-83D8-5AAC04DE2CF0}">
      <dgm:prSet/>
      <dgm:spPr/>
      <dgm:t>
        <a:bodyPr/>
        <a:lstStyle/>
        <a:p>
          <a:endParaRPr lang="sv-SE"/>
        </a:p>
      </dgm:t>
    </dgm:pt>
    <dgm:pt modelId="{70796A8E-3300-4BE9-B2DE-6050893CB7CC}" type="sibTrans" cxnId="{632E1FDD-1974-4F3A-83D8-5AAC04DE2CF0}">
      <dgm:prSet/>
      <dgm:spPr/>
      <dgm:t>
        <a:bodyPr/>
        <a:lstStyle/>
        <a:p>
          <a:endParaRPr lang="sv-SE"/>
        </a:p>
      </dgm:t>
    </dgm:pt>
    <dgm:pt modelId="{DE4E56B3-1321-4D2D-AC91-0FE761D724AB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sv-SE" sz="1800" dirty="0">
              <a:solidFill>
                <a:schemeClr val="tx1"/>
              </a:solidFill>
            </a:rPr>
            <a:t>Utbildningsavtal-Studerandeavtal</a:t>
          </a:r>
          <a:br>
            <a:rPr lang="sv-SE" sz="1800" dirty="0">
              <a:solidFill>
                <a:schemeClr val="tx1"/>
              </a:solidFill>
            </a:rPr>
          </a:br>
          <a:r>
            <a:rPr lang="sv-SE" sz="1800" i="1" dirty="0">
              <a:solidFill>
                <a:schemeClr val="tx1"/>
              </a:solidFill>
            </a:rPr>
            <a:t>(kontrakt)</a:t>
          </a:r>
        </a:p>
      </dgm:t>
    </dgm:pt>
    <dgm:pt modelId="{24C41A4C-DB0B-4554-BBD7-D7064DFF74E0}" type="parTrans" cxnId="{4AA2A194-E010-4852-924C-A5B6BBB9C0D5}">
      <dgm:prSet/>
      <dgm:spPr/>
      <dgm:t>
        <a:bodyPr/>
        <a:lstStyle/>
        <a:p>
          <a:endParaRPr lang="sv-SE"/>
        </a:p>
      </dgm:t>
    </dgm:pt>
    <dgm:pt modelId="{B17DD571-47A4-40BD-BEEF-CD53503F65A6}" type="sibTrans" cxnId="{4AA2A194-E010-4852-924C-A5B6BBB9C0D5}">
      <dgm:prSet/>
      <dgm:spPr/>
      <dgm:t>
        <a:bodyPr/>
        <a:lstStyle/>
        <a:p>
          <a:endParaRPr lang="sv-SE"/>
        </a:p>
      </dgm:t>
    </dgm:pt>
    <dgm:pt modelId="{5B938D79-5921-4D87-818D-BB35F01482B2}" type="pres">
      <dgm:prSet presAssocID="{35A52788-3ACB-44D7-816D-5B5833223C5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8843BAC-0C70-467C-B5D2-48C5AA839D32}" type="pres">
      <dgm:prSet presAssocID="{B5972A7F-EA27-41F2-BF37-E472820060E6}" presName="hierRoot1" presStyleCnt="0">
        <dgm:presLayoutVars>
          <dgm:hierBranch val="init"/>
        </dgm:presLayoutVars>
      </dgm:prSet>
      <dgm:spPr/>
    </dgm:pt>
    <dgm:pt modelId="{AA59D579-16CF-4C72-BEDD-6010AFE02F1E}" type="pres">
      <dgm:prSet presAssocID="{B5972A7F-EA27-41F2-BF37-E472820060E6}" presName="rootComposite1" presStyleCnt="0"/>
      <dgm:spPr/>
    </dgm:pt>
    <dgm:pt modelId="{AE7921E1-FEB2-4D4B-85E1-D368196CFE18}" type="pres">
      <dgm:prSet presAssocID="{B5972A7F-EA27-41F2-BF37-E472820060E6}" presName="rootText1" presStyleLbl="node0" presStyleIdx="0" presStyleCnt="3">
        <dgm:presLayoutVars>
          <dgm:chPref val="3"/>
        </dgm:presLayoutVars>
      </dgm:prSet>
      <dgm:spPr/>
    </dgm:pt>
    <dgm:pt modelId="{CC0C2594-CC28-4A71-992B-E6BA6D25A7E9}" type="pres">
      <dgm:prSet presAssocID="{B5972A7F-EA27-41F2-BF37-E472820060E6}" presName="rootConnector1" presStyleLbl="node1" presStyleIdx="0" presStyleCnt="0"/>
      <dgm:spPr/>
    </dgm:pt>
    <dgm:pt modelId="{86AC3632-F942-4C79-A8DF-79CA306F3108}" type="pres">
      <dgm:prSet presAssocID="{B5972A7F-EA27-41F2-BF37-E472820060E6}" presName="hierChild2" presStyleCnt="0"/>
      <dgm:spPr/>
    </dgm:pt>
    <dgm:pt modelId="{236B8480-D667-41F2-9791-813B9FE48842}" type="pres">
      <dgm:prSet presAssocID="{E7B6054D-2E91-4C6A-ABE2-25C9818F2D0D}" presName="Name37" presStyleLbl="parChTrans1D2" presStyleIdx="0" presStyleCnt="4"/>
      <dgm:spPr/>
    </dgm:pt>
    <dgm:pt modelId="{5C243227-31C2-4240-BE0C-15A0FD785A7E}" type="pres">
      <dgm:prSet presAssocID="{35F0A265-39CF-42B3-8048-4F0C0D01A240}" presName="hierRoot2" presStyleCnt="0">
        <dgm:presLayoutVars>
          <dgm:hierBranch val="init"/>
        </dgm:presLayoutVars>
      </dgm:prSet>
      <dgm:spPr/>
    </dgm:pt>
    <dgm:pt modelId="{D6B555BA-A286-4AE1-940C-9DCCFE1A11F1}" type="pres">
      <dgm:prSet presAssocID="{35F0A265-39CF-42B3-8048-4F0C0D01A240}" presName="rootComposite" presStyleCnt="0"/>
      <dgm:spPr/>
    </dgm:pt>
    <dgm:pt modelId="{436BFAC6-963A-46A0-AD3D-912C0D809F09}" type="pres">
      <dgm:prSet presAssocID="{35F0A265-39CF-42B3-8048-4F0C0D01A240}" presName="rootText" presStyleLbl="node2" presStyleIdx="0" presStyleCnt="4">
        <dgm:presLayoutVars>
          <dgm:chPref val="3"/>
        </dgm:presLayoutVars>
      </dgm:prSet>
      <dgm:spPr/>
    </dgm:pt>
    <dgm:pt modelId="{EC7BEA16-8A7C-4D7B-829F-A26C9C039DA7}" type="pres">
      <dgm:prSet presAssocID="{35F0A265-39CF-42B3-8048-4F0C0D01A240}" presName="rootConnector" presStyleLbl="node2" presStyleIdx="0" presStyleCnt="4"/>
      <dgm:spPr/>
    </dgm:pt>
    <dgm:pt modelId="{B785364B-0D4E-41CE-8C00-228316920C80}" type="pres">
      <dgm:prSet presAssocID="{35F0A265-39CF-42B3-8048-4F0C0D01A240}" presName="hierChild4" presStyleCnt="0"/>
      <dgm:spPr/>
    </dgm:pt>
    <dgm:pt modelId="{08896ED5-BBAA-4B76-8C99-DCE6739FC64D}" type="pres">
      <dgm:prSet presAssocID="{A61D9042-52FD-4E34-9430-8C4AC26C27CE}" presName="Name37" presStyleLbl="parChTrans1D3" presStyleIdx="0" presStyleCnt="3"/>
      <dgm:spPr/>
    </dgm:pt>
    <dgm:pt modelId="{E5476906-3EB1-4CD3-8735-D181E6AD9D7E}" type="pres">
      <dgm:prSet presAssocID="{5838EA5B-9341-4487-8DE2-A698A35C8A80}" presName="hierRoot2" presStyleCnt="0">
        <dgm:presLayoutVars>
          <dgm:hierBranch val="init"/>
        </dgm:presLayoutVars>
      </dgm:prSet>
      <dgm:spPr/>
    </dgm:pt>
    <dgm:pt modelId="{B80651BC-F6F9-4D01-AF01-E787191EC1C3}" type="pres">
      <dgm:prSet presAssocID="{5838EA5B-9341-4487-8DE2-A698A35C8A80}" presName="rootComposite" presStyleCnt="0"/>
      <dgm:spPr/>
    </dgm:pt>
    <dgm:pt modelId="{7BDF9A35-012C-429F-9C64-A99C36CB3A1E}" type="pres">
      <dgm:prSet presAssocID="{5838EA5B-9341-4487-8DE2-A698A35C8A80}" presName="rootText" presStyleLbl="node3" presStyleIdx="0" presStyleCnt="3">
        <dgm:presLayoutVars>
          <dgm:chPref val="3"/>
        </dgm:presLayoutVars>
      </dgm:prSet>
      <dgm:spPr/>
    </dgm:pt>
    <dgm:pt modelId="{4D920857-4B49-40D7-8790-D359AD73F695}" type="pres">
      <dgm:prSet presAssocID="{5838EA5B-9341-4487-8DE2-A698A35C8A80}" presName="rootConnector" presStyleLbl="node3" presStyleIdx="0" presStyleCnt="3"/>
      <dgm:spPr/>
    </dgm:pt>
    <dgm:pt modelId="{3910896A-9537-4D8A-BD13-A26219BE60C1}" type="pres">
      <dgm:prSet presAssocID="{5838EA5B-9341-4487-8DE2-A698A35C8A80}" presName="hierChild4" presStyleCnt="0"/>
      <dgm:spPr/>
    </dgm:pt>
    <dgm:pt modelId="{35DC8A9F-CBDB-4954-96AE-06FE12F61294}" type="pres">
      <dgm:prSet presAssocID="{5838EA5B-9341-4487-8DE2-A698A35C8A80}" presName="hierChild5" presStyleCnt="0"/>
      <dgm:spPr/>
    </dgm:pt>
    <dgm:pt modelId="{4EBADA21-CE98-4F66-A705-9FFFFEE7A735}" type="pres">
      <dgm:prSet presAssocID="{35F0A265-39CF-42B3-8048-4F0C0D01A240}" presName="hierChild5" presStyleCnt="0"/>
      <dgm:spPr/>
    </dgm:pt>
    <dgm:pt modelId="{664375EE-9B8B-44B0-A667-B372B8D40B97}" type="pres">
      <dgm:prSet presAssocID="{B5972A7F-EA27-41F2-BF37-E472820060E6}" presName="hierChild3" presStyleCnt="0"/>
      <dgm:spPr/>
    </dgm:pt>
    <dgm:pt modelId="{4C49FD19-9D3E-4A92-B9D2-906C9BE50CB5}" type="pres">
      <dgm:prSet presAssocID="{8CE0DA76-4048-4ADE-A35A-308950E53B72}" presName="hierRoot1" presStyleCnt="0">
        <dgm:presLayoutVars>
          <dgm:hierBranch val="init"/>
        </dgm:presLayoutVars>
      </dgm:prSet>
      <dgm:spPr/>
    </dgm:pt>
    <dgm:pt modelId="{B6349DC6-F793-4C09-BC36-FB4DA3FE027E}" type="pres">
      <dgm:prSet presAssocID="{8CE0DA76-4048-4ADE-A35A-308950E53B72}" presName="rootComposite1" presStyleCnt="0"/>
      <dgm:spPr/>
    </dgm:pt>
    <dgm:pt modelId="{7DB1BBA9-0C92-4BE4-8D88-F63C9FB94D59}" type="pres">
      <dgm:prSet presAssocID="{8CE0DA76-4048-4ADE-A35A-308950E53B72}" presName="rootText1" presStyleLbl="node0" presStyleIdx="1" presStyleCnt="3" custScaleX="109884">
        <dgm:presLayoutVars>
          <dgm:chPref val="3"/>
        </dgm:presLayoutVars>
      </dgm:prSet>
      <dgm:spPr/>
    </dgm:pt>
    <dgm:pt modelId="{F31CDB16-E5BB-4C82-ACC7-665C33A58F57}" type="pres">
      <dgm:prSet presAssocID="{8CE0DA76-4048-4ADE-A35A-308950E53B72}" presName="rootConnector1" presStyleLbl="node1" presStyleIdx="0" presStyleCnt="0"/>
      <dgm:spPr/>
    </dgm:pt>
    <dgm:pt modelId="{575CA33A-9459-4F13-A831-7B47E23F1E31}" type="pres">
      <dgm:prSet presAssocID="{8CE0DA76-4048-4ADE-A35A-308950E53B72}" presName="hierChild2" presStyleCnt="0"/>
      <dgm:spPr/>
    </dgm:pt>
    <dgm:pt modelId="{86AFB65C-D83E-408F-B18B-89F2B0317328}" type="pres">
      <dgm:prSet presAssocID="{1CB04C0D-54DE-424D-B446-B42969CE0163}" presName="Name37" presStyleLbl="parChTrans1D2" presStyleIdx="1" presStyleCnt="4"/>
      <dgm:spPr/>
    </dgm:pt>
    <dgm:pt modelId="{26D9BC3D-B758-4728-A74F-DA33566EAE72}" type="pres">
      <dgm:prSet presAssocID="{FE777D09-DC80-4442-AD90-064574210096}" presName="hierRoot2" presStyleCnt="0">
        <dgm:presLayoutVars>
          <dgm:hierBranch val="init"/>
        </dgm:presLayoutVars>
      </dgm:prSet>
      <dgm:spPr/>
    </dgm:pt>
    <dgm:pt modelId="{3D13493C-5704-4744-B133-2DC3E6292577}" type="pres">
      <dgm:prSet presAssocID="{FE777D09-DC80-4442-AD90-064574210096}" presName="rootComposite" presStyleCnt="0"/>
      <dgm:spPr/>
    </dgm:pt>
    <dgm:pt modelId="{B58F872E-2523-4F9F-8A83-02C86875E1D6}" type="pres">
      <dgm:prSet presAssocID="{FE777D09-DC80-4442-AD90-064574210096}" presName="rootText" presStyleLbl="node2" presStyleIdx="1" presStyleCnt="4">
        <dgm:presLayoutVars>
          <dgm:chPref val="3"/>
        </dgm:presLayoutVars>
      </dgm:prSet>
      <dgm:spPr/>
    </dgm:pt>
    <dgm:pt modelId="{76D69E7A-6DA9-4D36-9213-030567A09311}" type="pres">
      <dgm:prSet presAssocID="{FE777D09-DC80-4442-AD90-064574210096}" presName="rootConnector" presStyleLbl="node2" presStyleIdx="1" presStyleCnt="4"/>
      <dgm:spPr/>
    </dgm:pt>
    <dgm:pt modelId="{CAD9D3F5-281D-4BB8-B6A0-84EFFBBBCD26}" type="pres">
      <dgm:prSet presAssocID="{FE777D09-DC80-4442-AD90-064574210096}" presName="hierChild4" presStyleCnt="0"/>
      <dgm:spPr/>
    </dgm:pt>
    <dgm:pt modelId="{5BC16115-A1DD-4416-9EF3-6DE0B1EDE4BE}" type="pres">
      <dgm:prSet presAssocID="{FE777D09-DC80-4442-AD90-064574210096}" presName="hierChild5" presStyleCnt="0"/>
      <dgm:spPr/>
    </dgm:pt>
    <dgm:pt modelId="{1BC8DDA7-6197-4967-B2F4-86466F993A50}" type="pres">
      <dgm:prSet presAssocID="{FA9118FC-ECA3-47C8-8913-BB5A6ABC6289}" presName="Name37" presStyleLbl="parChTrans1D2" presStyleIdx="2" presStyleCnt="4"/>
      <dgm:spPr/>
    </dgm:pt>
    <dgm:pt modelId="{DA5C7661-CFC2-4015-B9EC-B186042BA368}" type="pres">
      <dgm:prSet presAssocID="{51D839A1-40FE-4C2F-BD8E-9EF083EF7886}" presName="hierRoot2" presStyleCnt="0">
        <dgm:presLayoutVars>
          <dgm:hierBranch val="init"/>
        </dgm:presLayoutVars>
      </dgm:prSet>
      <dgm:spPr/>
    </dgm:pt>
    <dgm:pt modelId="{050AFAA7-002E-4033-A68F-28070F1F9D8D}" type="pres">
      <dgm:prSet presAssocID="{51D839A1-40FE-4C2F-BD8E-9EF083EF7886}" presName="rootComposite" presStyleCnt="0"/>
      <dgm:spPr/>
    </dgm:pt>
    <dgm:pt modelId="{5CACF377-EBC9-4012-B585-8E01C1561E51}" type="pres">
      <dgm:prSet presAssocID="{51D839A1-40FE-4C2F-BD8E-9EF083EF7886}" presName="rootText" presStyleLbl="node2" presStyleIdx="2" presStyleCnt="4">
        <dgm:presLayoutVars>
          <dgm:chPref val="3"/>
        </dgm:presLayoutVars>
      </dgm:prSet>
      <dgm:spPr/>
    </dgm:pt>
    <dgm:pt modelId="{D5C6430D-EADC-48BB-9595-4B5FBC6D02BE}" type="pres">
      <dgm:prSet presAssocID="{51D839A1-40FE-4C2F-BD8E-9EF083EF7886}" presName="rootConnector" presStyleLbl="node2" presStyleIdx="2" presStyleCnt="4"/>
      <dgm:spPr/>
    </dgm:pt>
    <dgm:pt modelId="{E032909D-7C88-45B2-8B5D-510FAA7F5C9E}" type="pres">
      <dgm:prSet presAssocID="{51D839A1-40FE-4C2F-BD8E-9EF083EF7886}" presName="hierChild4" presStyleCnt="0"/>
      <dgm:spPr/>
    </dgm:pt>
    <dgm:pt modelId="{28EB5D77-24FB-4D3E-9983-7C33C88ACFCC}" type="pres">
      <dgm:prSet presAssocID="{FE5B302A-3FBF-413F-AF4D-F4118B67ACA0}" presName="Name37" presStyleLbl="parChTrans1D3" presStyleIdx="1" presStyleCnt="3"/>
      <dgm:spPr/>
    </dgm:pt>
    <dgm:pt modelId="{EF8F24D2-B1E5-4BAC-8952-4DF10AA4177C}" type="pres">
      <dgm:prSet presAssocID="{D0548725-DE28-4C29-8F4C-104B74241E27}" presName="hierRoot2" presStyleCnt="0">
        <dgm:presLayoutVars>
          <dgm:hierBranch val="init"/>
        </dgm:presLayoutVars>
      </dgm:prSet>
      <dgm:spPr/>
    </dgm:pt>
    <dgm:pt modelId="{AA0D81A8-DC7F-4399-A8E3-7B415603F129}" type="pres">
      <dgm:prSet presAssocID="{D0548725-DE28-4C29-8F4C-104B74241E27}" presName="rootComposite" presStyleCnt="0"/>
      <dgm:spPr/>
    </dgm:pt>
    <dgm:pt modelId="{4A5D0127-8C6E-42E5-8315-0572EAFB8DEC}" type="pres">
      <dgm:prSet presAssocID="{D0548725-DE28-4C29-8F4C-104B74241E27}" presName="rootText" presStyleLbl="node3" presStyleIdx="1" presStyleCnt="3">
        <dgm:presLayoutVars>
          <dgm:chPref val="3"/>
        </dgm:presLayoutVars>
      </dgm:prSet>
      <dgm:spPr/>
    </dgm:pt>
    <dgm:pt modelId="{780EEF4C-6C37-4CE4-A069-8E7359F4D548}" type="pres">
      <dgm:prSet presAssocID="{D0548725-DE28-4C29-8F4C-104B74241E27}" presName="rootConnector" presStyleLbl="node3" presStyleIdx="1" presStyleCnt="3"/>
      <dgm:spPr/>
    </dgm:pt>
    <dgm:pt modelId="{92A4B53A-1461-4352-9483-C75E80C0DB96}" type="pres">
      <dgm:prSet presAssocID="{D0548725-DE28-4C29-8F4C-104B74241E27}" presName="hierChild4" presStyleCnt="0"/>
      <dgm:spPr/>
    </dgm:pt>
    <dgm:pt modelId="{D7DE1074-5880-48E4-956D-7C0F118F0B05}" type="pres">
      <dgm:prSet presAssocID="{D0548725-DE28-4C29-8F4C-104B74241E27}" presName="hierChild5" presStyleCnt="0"/>
      <dgm:spPr/>
    </dgm:pt>
    <dgm:pt modelId="{67F35693-27A1-4211-A0DA-6FC9A69AAB62}" type="pres">
      <dgm:prSet presAssocID="{51D839A1-40FE-4C2F-BD8E-9EF083EF7886}" presName="hierChild5" presStyleCnt="0"/>
      <dgm:spPr/>
    </dgm:pt>
    <dgm:pt modelId="{8AD65E87-BC9E-4916-B160-4F764FC47429}" type="pres">
      <dgm:prSet presAssocID="{8CE0DA76-4048-4ADE-A35A-308950E53B72}" presName="hierChild3" presStyleCnt="0"/>
      <dgm:spPr/>
    </dgm:pt>
    <dgm:pt modelId="{82971C85-39D6-48BC-B9C4-2C2EF5418831}" type="pres">
      <dgm:prSet presAssocID="{523A6E3D-997A-4A17-8CC5-7F1F91C3791A}" presName="hierRoot1" presStyleCnt="0">
        <dgm:presLayoutVars>
          <dgm:hierBranch val="init"/>
        </dgm:presLayoutVars>
      </dgm:prSet>
      <dgm:spPr/>
    </dgm:pt>
    <dgm:pt modelId="{7E45148B-2909-49F7-8862-075A22E11882}" type="pres">
      <dgm:prSet presAssocID="{523A6E3D-997A-4A17-8CC5-7F1F91C3791A}" presName="rootComposite1" presStyleCnt="0"/>
      <dgm:spPr/>
    </dgm:pt>
    <dgm:pt modelId="{2FFE60FD-0017-473C-A1F6-31F044E4EB00}" type="pres">
      <dgm:prSet presAssocID="{523A6E3D-997A-4A17-8CC5-7F1F91C3791A}" presName="rootText1" presStyleLbl="node0" presStyleIdx="2" presStyleCnt="3">
        <dgm:presLayoutVars>
          <dgm:chPref val="3"/>
        </dgm:presLayoutVars>
      </dgm:prSet>
      <dgm:spPr/>
    </dgm:pt>
    <dgm:pt modelId="{94000EDD-A419-4C60-95D1-BC59476F2B9B}" type="pres">
      <dgm:prSet presAssocID="{523A6E3D-997A-4A17-8CC5-7F1F91C3791A}" presName="rootConnector1" presStyleLbl="node1" presStyleIdx="0" presStyleCnt="0"/>
      <dgm:spPr/>
    </dgm:pt>
    <dgm:pt modelId="{5B0AD9FC-9370-4D06-8879-4F46093E4B23}" type="pres">
      <dgm:prSet presAssocID="{523A6E3D-997A-4A17-8CC5-7F1F91C3791A}" presName="hierChild2" presStyleCnt="0"/>
      <dgm:spPr/>
    </dgm:pt>
    <dgm:pt modelId="{6A8A0D09-9FF4-4557-A973-59F98556E56F}" type="pres">
      <dgm:prSet presAssocID="{DF4B6787-D62E-4B7C-9925-F3870A0EDD45}" presName="Name37" presStyleLbl="parChTrans1D2" presStyleIdx="3" presStyleCnt="4"/>
      <dgm:spPr/>
    </dgm:pt>
    <dgm:pt modelId="{839C2A00-9BB3-496E-8999-AF5EBCA0BEC2}" type="pres">
      <dgm:prSet presAssocID="{0D708B26-29CC-4F08-A9CA-6F0D7AB6ADF2}" presName="hierRoot2" presStyleCnt="0">
        <dgm:presLayoutVars>
          <dgm:hierBranch val="init"/>
        </dgm:presLayoutVars>
      </dgm:prSet>
      <dgm:spPr/>
    </dgm:pt>
    <dgm:pt modelId="{F6247A2B-CB27-431E-B9A0-2B838EC4A843}" type="pres">
      <dgm:prSet presAssocID="{0D708B26-29CC-4F08-A9CA-6F0D7AB6ADF2}" presName="rootComposite" presStyleCnt="0"/>
      <dgm:spPr/>
    </dgm:pt>
    <dgm:pt modelId="{8484C571-A549-40A0-92BD-2B87E1951929}" type="pres">
      <dgm:prSet presAssocID="{0D708B26-29CC-4F08-A9CA-6F0D7AB6ADF2}" presName="rootText" presStyleLbl="node2" presStyleIdx="3" presStyleCnt="4">
        <dgm:presLayoutVars>
          <dgm:chPref val="3"/>
        </dgm:presLayoutVars>
      </dgm:prSet>
      <dgm:spPr/>
    </dgm:pt>
    <dgm:pt modelId="{2E539D0A-AC2A-473C-B5A1-384C6938E0A8}" type="pres">
      <dgm:prSet presAssocID="{0D708B26-29CC-4F08-A9CA-6F0D7AB6ADF2}" presName="rootConnector" presStyleLbl="node2" presStyleIdx="3" presStyleCnt="4"/>
      <dgm:spPr/>
    </dgm:pt>
    <dgm:pt modelId="{F82E0C78-B69F-4E9F-9264-D766546D54BB}" type="pres">
      <dgm:prSet presAssocID="{0D708B26-29CC-4F08-A9CA-6F0D7AB6ADF2}" presName="hierChild4" presStyleCnt="0"/>
      <dgm:spPr/>
    </dgm:pt>
    <dgm:pt modelId="{C8140D2F-D350-41CC-A6B4-32A84B60019C}" type="pres">
      <dgm:prSet presAssocID="{24C41A4C-DB0B-4554-BBD7-D7064DFF74E0}" presName="Name37" presStyleLbl="parChTrans1D3" presStyleIdx="2" presStyleCnt="3"/>
      <dgm:spPr/>
    </dgm:pt>
    <dgm:pt modelId="{61C58DD6-B138-4FEF-BEB3-555604DD16E5}" type="pres">
      <dgm:prSet presAssocID="{DE4E56B3-1321-4D2D-AC91-0FE761D724AB}" presName="hierRoot2" presStyleCnt="0">
        <dgm:presLayoutVars>
          <dgm:hierBranch val="init"/>
        </dgm:presLayoutVars>
      </dgm:prSet>
      <dgm:spPr/>
    </dgm:pt>
    <dgm:pt modelId="{D76A2A95-8990-4B83-B38C-A3BD41AB0918}" type="pres">
      <dgm:prSet presAssocID="{DE4E56B3-1321-4D2D-AC91-0FE761D724AB}" presName="rootComposite" presStyleCnt="0"/>
      <dgm:spPr/>
    </dgm:pt>
    <dgm:pt modelId="{44BB70C7-5D6E-4C0E-8A9C-2271B2AF6C7F}" type="pres">
      <dgm:prSet presAssocID="{DE4E56B3-1321-4D2D-AC91-0FE761D724AB}" presName="rootText" presStyleLbl="node3" presStyleIdx="2" presStyleCnt="3">
        <dgm:presLayoutVars>
          <dgm:chPref val="3"/>
        </dgm:presLayoutVars>
      </dgm:prSet>
      <dgm:spPr/>
    </dgm:pt>
    <dgm:pt modelId="{A5E41C72-6391-49F9-8A83-DBD1B7ABBA40}" type="pres">
      <dgm:prSet presAssocID="{DE4E56B3-1321-4D2D-AC91-0FE761D724AB}" presName="rootConnector" presStyleLbl="node3" presStyleIdx="2" presStyleCnt="3"/>
      <dgm:spPr/>
    </dgm:pt>
    <dgm:pt modelId="{E9EB3E94-EA34-457D-A413-98017EF08849}" type="pres">
      <dgm:prSet presAssocID="{DE4E56B3-1321-4D2D-AC91-0FE761D724AB}" presName="hierChild4" presStyleCnt="0"/>
      <dgm:spPr/>
    </dgm:pt>
    <dgm:pt modelId="{DF171F8B-CEA2-4E55-B11F-0B350B9C424B}" type="pres">
      <dgm:prSet presAssocID="{DE4E56B3-1321-4D2D-AC91-0FE761D724AB}" presName="hierChild5" presStyleCnt="0"/>
      <dgm:spPr/>
    </dgm:pt>
    <dgm:pt modelId="{8A87D40D-D063-4AE2-BC7B-46ED4B6B5574}" type="pres">
      <dgm:prSet presAssocID="{0D708B26-29CC-4F08-A9CA-6F0D7AB6ADF2}" presName="hierChild5" presStyleCnt="0"/>
      <dgm:spPr/>
    </dgm:pt>
    <dgm:pt modelId="{B44D8D61-9E2E-457C-9776-C5025A199549}" type="pres">
      <dgm:prSet presAssocID="{523A6E3D-997A-4A17-8CC5-7F1F91C3791A}" presName="hierChild3" presStyleCnt="0"/>
      <dgm:spPr/>
    </dgm:pt>
  </dgm:ptLst>
  <dgm:cxnLst>
    <dgm:cxn modelId="{0EA49F05-9D46-47C7-B7D9-C4E93418AB9E}" srcId="{35A52788-3ACB-44D7-816D-5B5833223C55}" destId="{8CE0DA76-4048-4ADE-A35A-308950E53B72}" srcOrd="1" destOrd="0" parTransId="{0A906B57-22E5-4B80-ABD4-5C759B1FE0AF}" sibTransId="{29AEC79D-7F38-4511-A59D-799A81D42763}"/>
    <dgm:cxn modelId="{A8EF3314-256C-4C44-BF07-E42D2583B0F5}" type="presOf" srcId="{5838EA5B-9341-4487-8DE2-A698A35C8A80}" destId="{4D920857-4B49-40D7-8790-D359AD73F695}" srcOrd="1" destOrd="0" presId="urn:microsoft.com/office/officeart/2005/8/layout/orgChart1"/>
    <dgm:cxn modelId="{BFAAE21A-7FE0-4ED4-BFD4-8ED670FC5E7F}" type="presOf" srcId="{D0548725-DE28-4C29-8F4C-104B74241E27}" destId="{4A5D0127-8C6E-42E5-8315-0572EAFB8DEC}" srcOrd="0" destOrd="0" presId="urn:microsoft.com/office/officeart/2005/8/layout/orgChart1"/>
    <dgm:cxn modelId="{42CF6A1F-1821-4374-8950-53DA7F318906}" srcId="{B5972A7F-EA27-41F2-BF37-E472820060E6}" destId="{35F0A265-39CF-42B3-8048-4F0C0D01A240}" srcOrd="0" destOrd="0" parTransId="{E7B6054D-2E91-4C6A-ABE2-25C9818F2D0D}" sibTransId="{7639AACC-E258-4EB8-B4A1-87ADC5C745FC}"/>
    <dgm:cxn modelId="{91C9FE20-B56D-4F90-B9E4-E3E3DBE18F0D}" type="presOf" srcId="{0D708B26-29CC-4F08-A9CA-6F0D7AB6ADF2}" destId="{2E539D0A-AC2A-473C-B5A1-384C6938E0A8}" srcOrd="1" destOrd="0" presId="urn:microsoft.com/office/officeart/2005/8/layout/orgChart1"/>
    <dgm:cxn modelId="{8DFA9022-5B70-49A3-86B1-92DD5E705A8E}" type="presOf" srcId="{FE777D09-DC80-4442-AD90-064574210096}" destId="{B58F872E-2523-4F9F-8A83-02C86875E1D6}" srcOrd="0" destOrd="0" presId="urn:microsoft.com/office/officeart/2005/8/layout/orgChart1"/>
    <dgm:cxn modelId="{38211E24-FF04-4333-AF98-2094210F2954}" type="presOf" srcId="{35A52788-3ACB-44D7-816D-5B5833223C55}" destId="{5B938D79-5921-4D87-818D-BB35F01482B2}" srcOrd="0" destOrd="0" presId="urn:microsoft.com/office/officeart/2005/8/layout/orgChart1"/>
    <dgm:cxn modelId="{969EE025-0D8D-4DF6-A9DD-BF1A990D5760}" type="presOf" srcId="{5838EA5B-9341-4487-8DE2-A698A35C8A80}" destId="{7BDF9A35-012C-429F-9C64-A99C36CB3A1E}" srcOrd="0" destOrd="0" presId="urn:microsoft.com/office/officeart/2005/8/layout/orgChart1"/>
    <dgm:cxn modelId="{791BD42B-D65F-488A-8914-9C51C69D8B4B}" type="presOf" srcId="{24C41A4C-DB0B-4554-BBD7-D7064DFF74E0}" destId="{C8140D2F-D350-41CC-A6B4-32A84B60019C}" srcOrd="0" destOrd="0" presId="urn:microsoft.com/office/officeart/2005/8/layout/orgChart1"/>
    <dgm:cxn modelId="{B87D5632-9612-4F16-8F27-F1C0E1A7B71C}" srcId="{35A52788-3ACB-44D7-816D-5B5833223C55}" destId="{B5972A7F-EA27-41F2-BF37-E472820060E6}" srcOrd="0" destOrd="0" parTransId="{6E8B9212-8096-46E2-8253-1DF98EA23132}" sibTransId="{7E3AAFF9-DB2E-4E6E-B0E5-23853B080F56}"/>
    <dgm:cxn modelId="{C178BC34-3CBF-4C82-B84B-C47C4C132773}" srcId="{8CE0DA76-4048-4ADE-A35A-308950E53B72}" destId="{FE777D09-DC80-4442-AD90-064574210096}" srcOrd="0" destOrd="0" parTransId="{1CB04C0D-54DE-424D-B446-B42969CE0163}" sibTransId="{5117FCDF-A1C5-4AEE-A2DD-89C143D6D42D}"/>
    <dgm:cxn modelId="{2466E836-F72E-44B1-8CE8-264D0EF41576}" type="presOf" srcId="{DE4E56B3-1321-4D2D-AC91-0FE761D724AB}" destId="{A5E41C72-6391-49F9-8A83-DBD1B7ABBA40}" srcOrd="1" destOrd="0" presId="urn:microsoft.com/office/officeart/2005/8/layout/orgChart1"/>
    <dgm:cxn modelId="{3EF05B41-67AB-4EFE-A45D-066001A368E3}" type="presOf" srcId="{DE4E56B3-1321-4D2D-AC91-0FE761D724AB}" destId="{44BB70C7-5D6E-4C0E-8A9C-2271B2AF6C7F}" srcOrd="0" destOrd="0" presId="urn:microsoft.com/office/officeart/2005/8/layout/orgChart1"/>
    <dgm:cxn modelId="{59A76541-4CEB-498B-9B7F-0AC32435B837}" type="presOf" srcId="{35F0A265-39CF-42B3-8048-4F0C0D01A240}" destId="{EC7BEA16-8A7C-4D7B-829F-A26C9C039DA7}" srcOrd="1" destOrd="0" presId="urn:microsoft.com/office/officeart/2005/8/layout/orgChart1"/>
    <dgm:cxn modelId="{1116884C-31BD-4798-949E-D5F0DB6F8ED5}" type="presOf" srcId="{1CB04C0D-54DE-424D-B446-B42969CE0163}" destId="{86AFB65C-D83E-408F-B18B-89F2B0317328}" srcOrd="0" destOrd="0" presId="urn:microsoft.com/office/officeart/2005/8/layout/orgChart1"/>
    <dgm:cxn modelId="{30D75C50-4789-4728-AC35-5E4AED1F8AF8}" type="presOf" srcId="{523A6E3D-997A-4A17-8CC5-7F1F91C3791A}" destId="{94000EDD-A419-4C60-95D1-BC59476F2B9B}" srcOrd="1" destOrd="0" presId="urn:microsoft.com/office/officeart/2005/8/layout/orgChart1"/>
    <dgm:cxn modelId="{86D97255-E164-4CA7-971A-CDA0373F7F1A}" type="presOf" srcId="{8CE0DA76-4048-4ADE-A35A-308950E53B72}" destId="{F31CDB16-E5BB-4C82-ACC7-665C33A58F57}" srcOrd="1" destOrd="0" presId="urn:microsoft.com/office/officeart/2005/8/layout/orgChart1"/>
    <dgm:cxn modelId="{11E4A475-CF77-407E-B501-8C5B5F3D827D}" type="presOf" srcId="{B5972A7F-EA27-41F2-BF37-E472820060E6}" destId="{AE7921E1-FEB2-4D4B-85E1-D368196CFE18}" srcOrd="0" destOrd="0" presId="urn:microsoft.com/office/officeart/2005/8/layout/orgChart1"/>
    <dgm:cxn modelId="{6BCE6F7E-427D-4072-92B2-EFB97705BDF4}" type="presOf" srcId="{E7B6054D-2E91-4C6A-ABE2-25C9818F2D0D}" destId="{236B8480-D667-41F2-9791-813B9FE48842}" srcOrd="0" destOrd="0" presId="urn:microsoft.com/office/officeart/2005/8/layout/orgChart1"/>
    <dgm:cxn modelId="{9B06747E-00BA-4049-A77F-4486DA517937}" type="presOf" srcId="{DF4B6787-D62E-4B7C-9925-F3870A0EDD45}" destId="{6A8A0D09-9FF4-4557-A973-59F98556E56F}" srcOrd="0" destOrd="0" presId="urn:microsoft.com/office/officeart/2005/8/layout/orgChart1"/>
    <dgm:cxn modelId="{12F7077F-C95E-4169-B720-9E0EEF24310A}" type="presOf" srcId="{FA9118FC-ECA3-47C8-8913-BB5A6ABC6289}" destId="{1BC8DDA7-6197-4967-B2F4-86466F993A50}" srcOrd="0" destOrd="0" presId="urn:microsoft.com/office/officeart/2005/8/layout/orgChart1"/>
    <dgm:cxn modelId="{D0E80A94-0A85-4CEE-91BD-00C51575B0BF}" srcId="{523A6E3D-997A-4A17-8CC5-7F1F91C3791A}" destId="{0D708B26-29CC-4F08-A9CA-6F0D7AB6ADF2}" srcOrd="0" destOrd="0" parTransId="{DF4B6787-D62E-4B7C-9925-F3870A0EDD45}" sibTransId="{314A18AD-9186-400C-ABD0-CFCEDE9499DC}"/>
    <dgm:cxn modelId="{4AA2A194-E010-4852-924C-A5B6BBB9C0D5}" srcId="{0D708B26-29CC-4F08-A9CA-6F0D7AB6ADF2}" destId="{DE4E56B3-1321-4D2D-AC91-0FE761D724AB}" srcOrd="0" destOrd="0" parTransId="{24C41A4C-DB0B-4554-BBD7-D7064DFF74E0}" sibTransId="{B17DD571-47A4-40BD-BEEF-CD53503F65A6}"/>
    <dgm:cxn modelId="{0B92F897-5142-430F-A1D2-A5A4D5245840}" type="presOf" srcId="{51D839A1-40FE-4C2F-BD8E-9EF083EF7886}" destId="{5CACF377-EBC9-4012-B585-8E01C1561E51}" srcOrd="0" destOrd="0" presId="urn:microsoft.com/office/officeart/2005/8/layout/orgChart1"/>
    <dgm:cxn modelId="{F56EC7A2-A9F8-412B-8BF8-039345CA2B91}" type="presOf" srcId="{523A6E3D-997A-4A17-8CC5-7F1F91C3791A}" destId="{2FFE60FD-0017-473C-A1F6-31F044E4EB00}" srcOrd="0" destOrd="0" presId="urn:microsoft.com/office/officeart/2005/8/layout/orgChart1"/>
    <dgm:cxn modelId="{25D1C0AE-7A22-40BC-9A5D-5FEA6E9F387E}" type="presOf" srcId="{8CE0DA76-4048-4ADE-A35A-308950E53B72}" destId="{7DB1BBA9-0C92-4BE4-8D88-F63C9FB94D59}" srcOrd="0" destOrd="0" presId="urn:microsoft.com/office/officeart/2005/8/layout/orgChart1"/>
    <dgm:cxn modelId="{6750CDB1-613F-419D-B12E-0337DFE168E0}" type="presOf" srcId="{35F0A265-39CF-42B3-8048-4F0C0D01A240}" destId="{436BFAC6-963A-46A0-AD3D-912C0D809F09}" srcOrd="0" destOrd="0" presId="urn:microsoft.com/office/officeart/2005/8/layout/orgChart1"/>
    <dgm:cxn modelId="{84023CBF-8E3C-4E72-BA46-025C5F6ED69E}" srcId="{35A52788-3ACB-44D7-816D-5B5833223C55}" destId="{523A6E3D-997A-4A17-8CC5-7F1F91C3791A}" srcOrd="2" destOrd="0" parTransId="{E9248C94-BF02-484D-986B-ECD5A300F0C6}" sibTransId="{21F51B21-FEAC-4B98-AC8F-CA0A6554E1F2}"/>
    <dgm:cxn modelId="{6EE094C3-79EF-4623-8E05-7CDE57DEFABE}" type="presOf" srcId="{FE5B302A-3FBF-413F-AF4D-F4118B67ACA0}" destId="{28EB5D77-24FB-4D3E-9983-7C33C88ACFCC}" srcOrd="0" destOrd="0" presId="urn:microsoft.com/office/officeart/2005/8/layout/orgChart1"/>
    <dgm:cxn modelId="{FDFFDCC6-4062-4757-BB86-66F3EF6023B4}" type="presOf" srcId="{FE777D09-DC80-4442-AD90-064574210096}" destId="{76D69E7A-6DA9-4D36-9213-030567A09311}" srcOrd="1" destOrd="0" presId="urn:microsoft.com/office/officeart/2005/8/layout/orgChart1"/>
    <dgm:cxn modelId="{682EB3D3-E75F-48FB-A94C-ADA426BB3E5C}" type="presOf" srcId="{D0548725-DE28-4C29-8F4C-104B74241E27}" destId="{780EEF4C-6C37-4CE4-A069-8E7359F4D548}" srcOrd="1" destOrd="0" presId="urn:microsoft.com/office/officeart/2005/8/layout/orgChart1"/>
    <dgm:cxn modelId="{632E1FDD-1974-4F3A-83D8-5AAC04DE2CF0}" srcId="{51D839A1-40FE-4C2F-BD8E-9EF083EF7886}" destId="{D0548725-DE28-4C29-8F4C-104B74241E27}" srcOrd="0" destOrd="0" parTransId="{FE5B302A-3FBF-413F-AF4D-F4118B67ACA0}" sibTransId="{70796A8E-3300-4BE9-B2DE-6050893CB7CC}"/>
    <dgm:cxn modelId="{2D0FABDD-E606-472B-B4D3-269BAFD9FD17}" srcId="{8CE0DA76-4048-4ADE-A35A-308950E53B72}" destId="{51D839A1-40FE-4C2F-BD8E-9EF083EF7886}" srcOrd="1" destOrd="0" parTransId="{FA9118FC-ECA3-47C8-8913-BB5A6ABC6289}" sibTransId="{169C8560-F2C8-419F-A888-72D35B86506D}"/>
    <dgm:cxn modelId="{23F5D6DF-42C5-46A7-8815-FAA82026E772}" type="presOf" srcId="{B5972A7F-EA27-41F2-BF37-E472820060E6}" destId="{CC0C2594-CC28-4A71-992B-E6BA6D25A7E9}" srcOrd="1" destOrd="0" presId="urn:microsoft.com/office/officeart/2005/8/layout/orgChart1"/>
    <dgm:cxn modelId="{C0ED81E0-402D-448E-AFF3-B9CB41BB857B}" type="presOf" srcId="{0D708B26-29CC-4F08-A9CA-6F0D7AB6ADF2}" destId="{8484C571-A549-40A0-92BD-2B87E1951929}" srcOrd="0" destOrd="0" presId="urn:microsoft.com/office/officeart/2005/8/layout/orgChart1"/>
    <dgm:cxn modelId="{7C04F8EF-6B67-462E-8B3E-8610A584D8C9}" type="presOf" srcId="{A61D9042-52FD-4E34-9430-8C4AC26C27CE}" destId="{08896ED5-BBAA-4B76-8C99-DCE6739FC64D}" srcOrd="0" destOrd="0" presId="urn:microsoft.com/office/officeart/2005/8/layout/orgChart1"/>
    <dgm:cxn modelId="{4A8B72F8-71F5-4745-8ABC-5C9DDCC4DC91}" srcId="{35F0A265-39CF-42B3-8048-4F0C0D01A240}" destId="{5838EA5B-9341-4487-8DE2-A698A35C8A80}" srcOrd="0" destOrd="0" parTransId="{A61D9042-52FD-4E34-9430-8C4AC26C27CE}" sibTransId="{BE60D645-FF87-4B03-84CC-8FE18482DED4}"/>
    <dgm:cxn modelId="{83A632FF-8DAA-4A66-B5A6-C0671ECA0EB1}" type="presOf" srcId="{51D839A1-40FE-4C2F-BD8E-9EF083EF7886}" destId="{D5C6430D-EADC-48BB-9595-4B5FBC6D02BE}" srcOrd="1" destOrd="0" presId="urn:microsoft.com/office/officeart/2005/8/layout/orgChart1"/>
    <dgm:cxn modelId="{A5B4F00C-D583-4BF8-BB88-7B72CD242C90}" type="presParOf" srcId="{5B938D79-5921-4D87-818D-BB35F01482B2}" destId="{38843BAC-0C70-467C-B5D2-48C5AA839D32}" srcOrd="0" destOrd="0" presId="urn:microsoft.com/office/officeart/2005/8/layout/orgChart1"/>
    <dgm:cxn modelId="{977DB217-7D24-42E2-8B66-9F2323B801BC}" type="presParOf" srcId="{38843BAC-0C70-467C-B5D2-48C5AA839D32}" destId="{AA59D579-16CF-4C72-BEDD-6010AFE02F1E}" srcOrd="0" destOrd="0" presId="urn:microsoft.com/office/officeart/2005/8/layout/orgChart1"/>
    <dgm:cxn modelId="{E487B27A-A7B8-4649-8BAF-C95727EE34D7}" type="presParOf" srcId="{AA59D579-16CF-4C72-BEDD-6010AFE02F1E}" destId="{AE7921E1-FEB2-4D4B-85E1-D368196CFE18}" srcOrd="0" destOrd="0" presId="urn:microsoft.com/office/officeart/2005/8/layout/orgChart1"/>
    <dgm:cxn modelId="{83A9C2E2-CEEC-48A7-9847-C8F4299EBAE0}" type="presParOf" srcId="{AA59D579-16CF-4C72-BEDD-6010AFE02F1E}" destId="{CC0C2594-CC28-4A71-992B-E6BA6D25A7E9}" srcOrd="1" destOrd="0" presId="urn:microsoft.com/office/officeart/2005/8/layout/orgChart1"/>
    <dgm:cxn modelId="{8C8A71E4-CC24-4F2F-A53A-8BFF14933637}" type="presParOf" srcId="{38843BAC-0C70-467C-B5D2-48C5AA839D32}" destId="{86AC3632-F942-4C79-A8DF-79CA306F3108}" srcOrd="1" destOrd="0" presId="urn:microsoft.com/office/officeart/2005/8/layout/orgChart1"/>
    <dgm:cxn modelId="{F8D9F00B-E725-479E-B0AC-9D9E99DF6B8E}" type="presParOf" srcId="{86AC3632-F942-4C79-A8DF-79CA306F3108}" destId="{236B8480-D667-41F2-9791-813B9FE48842}" srcOrd="0" destOrd="0" presId="urn:microsoft.com/office/officeart/2005/8/layout/orgChart1"/>
    <dgm:cxn modelId="{020D9DE4-B1EC-4003-8D26-8E61DD449AC0}" type="presParOf" srcId="{86AC3632-F942-4C79-A8DF-79CA306F3108}" destId="{5C243227-31C2-4240-BE0C-15A0FD785A7E}" srcOrd="1" destOrd="0" presId="urn:microsoft.com/office/officeart/2005/8/layout/orgChart1"/>
    <dgm:cxn modelId="{92C4CAE3-28FE-49CB-8C31-7646ED7D0A85}" type="presParOf" srcId="{5C243227-31C2-4240-BE0C-15A0FD785A7E}" destId="{D6B555BA-A286-4AE1-940C-9DCCFE1A11F1}" srcOrd="0" destOrd="0" presId="urn:microsoft.com/office/officeart/2005/8/layout/orgChart1"/>
    <dgm:cxn modelId="{054E01BC-A549-4F7D-B032-42456B51915A}" type="presParOf" srcId="{D6B555BA-A286-4AE1-940C-9DCCFE1A11F1}" destId="{436BFAC6-963A-46A0-AD3D-912C0D809F09}" srcOrd="0" destOrd="0" presId="urn:microsoft.com/office/officeart/2005/8/layout/orgChart1"/>
    <dgm:cxn modelId="{2622854B-945D-4409-AE56-656DBE63CA1F}" type="presParOf" srcId="{D6B555BA-A286-4AE1-940C-9DCCFE1A11F1}" destId="{EC7BEA16-8A7C-4D7B-829F-A26C9C039DA7}" srcOrd="1" destOrd="0" presId="urn:microsoft.com/office/officeart/2005/8/layout/orgChart1"/>
    <dgm:cxn modelId="{1ECB2B3E-8E4C-4802-8646-41D4FF29D09C}" type="presParOf" srcId="{5C243227-31C2-4240-BE0C-15A0FD785A7E}" destId="{B785364B-0D4E-41CE-8C00-228316920C80}" srcOrd="1" destOrd="0" presId="urn:microsoft.com/office/officeart/2005/8/layout/orgChart1"/>
    <dgm:cxn modelId="{65B5CE33-A3DC-4451-965C-829295AEB9EC}" type="presParOf" srcId="{B785364B-0D4E-41CE-8C00-228316920C80}" destId="{08896ED5-BBAA-4B76-8C99-DCE6739FC64D}" srcOrd="0" destOrd="0" presId="urn:microsoft.com/office/officeart/2005/8/layout/orgChart1"/>
    <dgm:cxn modelId="{6E82AA5E-BE0A-4F11-9B0C-C27844553728}" type="presParOf" srcId="{B785364B-0D4E-41CE-8C00-228316920C80}" destId="{E5476906-3EB1-4CD3-8735-D181E6AD9D7E}" srcOrd="1" destOrd="0" presId="urn:microsoft.com/office/officeart/2005/8/layout/orgChart1"/>
    <dgm:cxn modelId="{951D3CCD-D7BC-41C6-B8CA-7857699EA832}" type="presParOf" srcId="{E5476906-3EB1-4CD3-8735-D181E6AD9D7E}" destId="{B80651BC-F6F9-4D01-AF01-E787191EC1C3}" srcOrd="0" destOrd="0" presId="urn:microsoft.com/office/officeart/2005/8/layout/orgChart1"/>
    <dgm:cxn modelId="{4F9BD772-650D-42B9-BB6F-C49A2661162D}" type="presParOf" srcId="{B80651BC-F6F9-4D01-AF01-E787191EC1C3}" destId="{7BDF9A35-012C-429F-9C64-A99C36CB3A1E}" srcOrd="0" destOrd="0" presId="urn:microsoft.com/office/officeart/2005/8/layout/orgChart1"/>
    <dgm:cxn modelId="{826F7AD5-B0C5-4DEA-B794-584BA7731205}" type="presParOf" srcId="{B80651BC-F6F9-4D01-AF01-E787191EC1C3}" destId="{4D920857-4B49-40D7-8790-D359AD73F695}" srcOrd="1" destOrd="0" presId="urn:microsoft.com/office/officeart/2005/8/layout/orgChart1"/>
    <dgm:cxn modelId="{3151B67F-79F1-432A-BB9F-28D38149D253}" type="presParOf" srcId="{E5476906-3EB1-4CD3-8735-D181E6AD9D7E}" destId="{3910896A-9537-4D8A-BD13-A26219BE60C1}" srcOrd="1" destOrd="0" presId="urn:microsoft.com/office/officeart/2005/8/layout/orgChart1"/>
    <dgm:cxn modelId="{0D97C74E-CD31-49CD-90E9-06EFE3C7F324}" type="presParOf" srcId="{E5476906-3EB1-4CD3-8735-D181E6AD9D7E}" destId="{35DC8A9F-CBDB-4954-96AE-06FE12F61294}" srcOrd="2" destOrd="0" presId="urn:microsoft.com/office/officeart/2005/8/layout/orgChart1"/>
    <dgm:cxn modelId="{17419B37-6774-44B2-B527-E35F49AA4089}" type="presParOf" srcId="{5C243227-31C2-4240-BE0C-15A0FD785A7E}" destId="{4EBADA21-CE98-4F66-A705-9FFFFEE7A735}" srcOrd="2" destOrd="0" presId="urn:microsoft.com/office/officeart/2005/8/layout/orgChart1"/>
    <dgm:cxn modelId="{5C27B0EA-FB97-4839-8F88-6051B5DFF21D}" type="presParOf" srcId="{38843BAC-0C70-467C-B5D2-48C5AA839D32}" destId="{664375EE-9B8B-44B0-A667-B372B8D40B97}" srcOrd="2" destOrd="0" presId="urn:microsoft.com/office/officeart/2005/8/layout/orgChart1"/>
    <dgm:cxn modelId="{A87B8627-6FBE-4C8B-B747-59C54321829C}" type="presParOf" srcId="{5B938D79-5921-4D87-818D-BB35F01482B2}" destId="{4C49FD19-9D3E-4A92-B9D2-906C9BE50CB5}" srcOrd="1" destOrd="0" presId="urn:microsoft.com/office/officeart/2005/8/layout/orgChart1"/>
    <dgm:cxn modelId="{6C5242C3-A12E-4620-90C5-9C83C2715AAF}" type="presParOf" srcId="{4C49FD19-9D3E-4A92-B9D2-906C9BE50CB5}" destId="{B6349DC6-F793-4C09-BC36-FB4DA3FE027E}" srcOrd="0" destOrd="0" presId="urn:microsoft.com/office/officeart/2005/8/layout/orgChart1"/>
    <dgm:cxn modelId="{0F95E3CB-6BE4-473B-9E06-062D3CD2D9F1}" type="presParOf" srcId="{B6349DC6-F793-4C09-BC36-FB4DA3FE027E}" destId="{7DB1BBA9-0C92-4BE4-8D88-F63C9FB94D59}" srcOrd="0" destOrd="0" presId="urn:microsoft.com/office/officeart/2005/8/layout/orgChart1"/>
    <dgm:cxn modelId="{B4388928-9409-4E3D-8188-2E2F98227B59}" type="presParOf" srcId="{B6349DC6-F793-4C09-BC36-FB4DA3FE027E}" destId="{F31CDB16-E5BB-4C82-ACC7-665C33A58F57}" srcOrd="1" destOrd="0" presId="urn:microsoft.com/office/officeart/2005/8/layout/orgChart1"/>
    <dgm:cxn modelId="{3DA25A7C-7282-44EF-BAB3-334ED6F0D173}" type="presParOf" srcId="{4C49FD19-9D3E-4A92-B9D2-906C9BE50CB5}" destId="{575CA33A-9459-4F13-A831-7B47E23F1E31}" srcOrd="1" destOrd="0" presId="urn:microsoft.com/office/officeart/2005/8/layout/orgChart1"/>
    <dgm:cxn modelId="{8B1C74C2-957F-473E-9F73-9CA8521370BD}" type="presParOf" srcId="{575CA33A-9459-4F13-A831-7B47E23F1E31}" destId="{86AFB65C-D83E-408F-B18B-89F2B0317328}" srcOrd="0" destOrd="0" presId="urn:microsoft.com/office/officeart/2005/8/layout/orgChart1"/>
    <dgm:cxn modelId="{EDB89385-5B8B-4975-BFDE-151B9D1E7397}" type="presParOf" srcId="{575CA33A-9459-4F13-A831-7B47E23F1E31}" destId="{26D9BC3D-B758-4728-A74F-DA33566EAE72}" srcOrd="1" destOrd="0" presId="urn:microsoft.com/office/officeart/2005/8/layout/orgChart1"/>
    <dgm:cxn modelId="{6D40794C-E036-4036-B42D-41A5DD15EF6C}" type="presParOf" srcId="{26D9BC3D-B758-4728-A74F-DA33566EAE72}" destId="{3D13493C-5704-4744-B133-2DC3E6292577}" srcOrd="0" destOrd="0" presId="urn:microsoft.com/office/officeart/2005/8/layout/orgChart1"/>
    <dgm:cxn modelId="{0E115D47-487A-440D-9DFD-8E7C30234254}" type="presParOf" srcId="{3D13493C-5704-4744-B133-2DC3E6292577}" destId="{B58F872E-2523-4F9F-8A83-02C86875E1D6}" srcOrd="0" destOrd="0" presId="urn:microsoft.com/office/officeart/2005/8/layout/orgChart1"/>
    <dgm:cxn modelId="{938513A9-B91B-43B8-89CE-7F6C597F3D1D}" type="presParOf" srcId="{3D13493C-5704-4744-B133-2DC3E6292577}" destId="{76D69E7A-6DA9-4D36-9213-030567A09311}" srcOrd="1" destOrd="0" presId="urn:microsoft.com/office/officeart/2005/8/layout/orgChart1"/>
    <dgm:cxn modelId="{B921F2FB-F3DE-4976-B2CA-9545A9A39794}" type="presParOf" srcId="{26D9BC3D-B758-4728-A74F-DA33566EAE72}" destId="{CAD9D3F5-281D-4BB8-B6A0-84EFFBBBCD26}" srcOrd="1" destOrd="0" presId="urn:microsoft.com/office/officeart/2005/8/layout/orgChart1"/>
    <dgm:cxn modelId="{C6B18106-70DD-424B-BDC2-EE21A2F2EAD2}" type="presParOf" srcId="{26D9BC3D-B758-4728-A74F-DA33566EAE72}" destId="{5BC16115-A1DD-4416-9EF3-6DE0B1EDE4BE}" srcOrd="2" destOrd="0" presId="urn:microsoft.com/office/officeart/2005/8/layout/orgChart1"/>
    <dgm:cxn modelId="{CBBA18B7-D83C-4532-B35A-DD8913D39A58}" type="presParOf" srcId="{575CA33A-9459-4F13-A831-7B47E23F1E31}" destId="{1BC8DDA7-6197-4967-B2F4-86466F993A50}" srcOrd="2" destOrd="0" presId="urn:microsoft.com/office/officeart/2005/8/layout/orgChart1"/>
    <dgm:cxn modelId="{60A02D86-4BBE-4667-8985-1116191D5F0E}" type="presParOf" srcId="{575CA33A-9459-4F13-A831-7B47E23F1E31}" destId="{DA5C7661-CFC2-4015-B9EC-B186042BA368}" srcOrd="3" destOrd="0" presId="urn:microsoft.com/office/officeart/2005/8/layout/orgChart1"/>
    <dgm:cxn modelId="{05475DE5-8F55-4E85-A5FD-2F130BB3D77D}" type="presParOf" srcId="{DA5C7661-CFC2-4015-B9EC-B186042BA368}" destId="{050AFAA7-002E-4033-A68F-28070F1F9D8D}" srcOrd="0" destOrd="0" presId="urn:microsoft.com/office/officeart/2005/8/layout/orgChart1"/>
    <dgm:cxn modelId="{B7689AD2-E378-46D9-8052-6AFDA748F26B}" type="presParOf" srcId="{050AFAA7-002E-4033-A68F-28070F1F9D8D}" destId="{5CACF377-EBC9-4012-B585-8E01C1561E51}" srcOrd="0" destOrd="0" presId="urn:microsoft.com/office/officeart/2005/8/layout/orgChart1"/>
    <dgm:cxn modelId="{5E8CE6FF-4D27-4550-B575-28BD5DC3ADE5}" type="presParOf" srcId="{050AFAA7-002E-4033-A68F-28070F1F9D8D}" destId="{D5C6430D-EADC-48BB-9595-4B5FBC6D02BE}" srcOrd="1" destOrd="0" presId="urn:microsoft.com/office/officeart/2005/8/layout/orgChart1"/>
    <dgm:cxn modelId="{51930174-43DC-4BCF-993A-D3B45E08AAE6}" type="presParOf" srcId="{DA5C7661-CFC2-4015-B9EC-B186042BA368}" destId="{E032909D-7C88-45B2-8B5D-510FAA7F5C9E}" srcOrd="1" destOrd="0" presId="urn:microsoft.com/office/officeart/2005/8/layout/orgChart1"/>
    <dgm:cxn modelId="{23CE90C4-5A26-49A1-8480-83A2B6063A80}" type="presParOf" srcId="{E032909D-7C88-45B2-8B5D-510FAA7F5C9E}" destId="{28EB5D77-24FB-4D3E-9983-7C33C88ACFCC}" srcOrd="0" destOrd="0" presId="urn:microsoft.com/office/officeart/2005/8/layout/orgChart1"/>
    <dgm:cxn modelId="{9B3AF1E3-EB08-4F2E-93BC-B142E868F1AB}" type="presParOf" srcId="{E032909D-7C88-45B2-8B5D-510FAA7F5C9E}" destId="{EF8F24D2-B1E5-4BAC-8952-4DF10AA4177C}" srcOrd="1" destOrd="0" presId="urn:microsoft.com/office/officeart/2005/8/layout/orgChart1"/>
    <dgm:cxn modelId="{C971A40F-D2F0-4E56-9083-147E15CA6943}" type="presParOf" srcId="{EF8F24D2-B1E5-4BAC-8952-4DF10AA4177C}" destId="{AA0D81A8-DC7F-4399-A8E3-7B415603F129}" srcOrd="0" destOrd="0" presId="urn:microsoft.com/office/officeart/2005/8/layout/orgChart1"/>
    <dgm:cxn modelId="{4B0FE79B-7D4E-4C9D-B357-CA9BE66187C4}" type="presParOf" srcId="{AA0D81A8-DC7F-4399-A8E3-7B415603F129}" destId="{4A5D0127-8C6E-42E5-8315-0572EAFB8DEC}" srcOrd="0" destOrd="0" presId="urn:microsoft.com/office/officeart/2005/8/layout/orgChart1"/>
    <dgm:cxn modelId="{BC6B7766-5617-4C54-B662-1F4AF7DB430B}" type="presParOf" srcId="{AA0D81A8-DC7F-4399-A8E3-7B415603F129}" destId="{780EEF4C-6C37-4CE4-A069-8E7359F4D548}" srcOrd="1" destOrd="0" presId="urn:microsoft.com/office/officeart/2005/8/layout/orgChart1"/>
    <dgm:cxn modelId="{30B2F1BF-DA05-4C0B-B121-7CBEB5801300}" type="presParOf" srcId="{EF8F24D2-B1E5-4BAC-8952-4DF10AA4177C}" destId="{92A4B53A-1461-4352-9483-C75E80C0DB96}" srcOrd="1" destOrd="0" presId="urn:microsoft.com/office/officeart/2005/8/layout/orgChart1"/>
    <dgm:cxn modelId="{26578F90-3A0A-4474-9919-B9CBC178ED62}" type="presParOf" srcId="{EF8F24D2-B1E5-4BAC-8952-4DF10AA4177C}" destId="{D7DE1074-5880-48E4-956D-7C0F118F0B05}" srcOrd="2" destOrd="0" presId="urn:microsoft.com/office/officeart/2005/8/layout/orgChart1"/>
    <dgm:cxn modelId="{3B4CB97B-63E6-4517-95DE-D2BD9E11DB99}" type="presParOf" srcId="{DA5C7661-CFC2-4015-B9EC-B186042BA368}" destId="{67F35693-27A1-4211-A0DA-6FC9A69AAB62}" srcOrd="2" destOrd="0" presId="urn:microsoft.com/office/officeart/2005/8/layout/orgChart1"/>
    <dgm:cxn modelId="{B0FA2FAC-D2CB-4526-B979-F173E11B68B9}" type="presParOf" srcId="{4C49FD19-9D3E-4A92-B9D2-906C9BE50CB5}" destId="{8AD65E87-BC9E-4916-B160-4F764FC47429}" srcOrd="2" destOrd="0" presId="urn:microsoft.com/office/officeart/2005/8/layout/orgChart1"/>
    <dgm:cxn modelId="{D54F69CF-2BBA-41F9-B530-2E04FF262D74}" type="presParOf" srcId="{5B938D79-5921-4D87-818D-BB35F01482B2}" destId="{82971C85-39D6-48BC-B9C4-2C2EF5418831}" srcOrd="2" destOrd="0" presId="urn:microsoft.com/office/officeart/2005/8/layout/orgChart1"/>
    <dgm:cxn modelId="{31A50675-0E89-40DB-821A-EC8ADA458F9E}" type="presParOf" srcId="{82971C85-39D6-48BC-B9C4-2C2EF5418831}" destId="{7E45148B-2909-49F7-8862-075A22E11882}" srcOrd="0" destOrd="0" presId="urn:microsoft.com/office/officeart/2005/8/layout/orgChart1"/>
    <dgm:cxn modelId="{4D515C65-78EC-4E8A-871D-8C2DB33EE897}" type="presParOf" srcId="{7E45148B-2909-49F7-8862-075A22E11882}" destId="{2FFE60FD-0017-473C-A1F6-31F044E4EB00}" srcOrd="0" destOrd="0" presId="urn:microsoft.com/office/officeart/2005/8/layout/orgChart1"/>
    <dgm:cxn modelId="{FC873DBD-0E05-4240-8420-FBE1D792D068}" type="presParOf" srcId="{7E45148B-2909-49F7-8862-075A22E11882}" destId="{94000EDD-A419-4C60-95D1-BC59476F2B9B}" srcOrd="1" destOrd="0" presId="urn:microsoft.com/office/officeart/2005/8/layout/orgChart1"/>
    <dgm:cxn modelId="{B17FDA19-88DE-4A47-AC4D-04422EAB96D0}" type="presParOf" srcId="{82971C85-39D6-48BC-B9C4-2C2EF5418831}" destId="{5B0AD9FC-9370-4D06-8879-4F46093E4B23}" srcOrd="1" destOrd="0" presId="urn:microsoft.com/office/officeart/2005/8/layout/orgChart1"/>
    <dgm:cxn modelId="{7BC67485-84C8-4398-A9C1-B34716666CDA}" type="presParOf" srcId="{5B0AD9FC-9370-4D06-8879-4F46093E4B23}" destId="{6A8A0D09-9FF4-4557-A973-59F98556E56F}" srcOrd="0" destOrd="0" presId="urn:microsoft.com/office/officeart/2005/8/layout/orgChart1"/>
    <dgm:cxn modelId="{23CD51F9-F253-4F88-B5DA-19573CDD4730}" type="presParOf" srcId="{5B0AD9FC-9370-4D06-8879-4F46093E4B23}" destId="{839C2A00-9BB3-496E-8999-AF5EBCA0BEC2}" srcOrd="1" destOrd="0" presId="urn:microsoft.com/office/officeart/2005/8/layout/orgChart1"/>
    <dgm:cxn modelId="{02CA9B1A-DC02-4DD4-B66E-89DAEFC5839E}" type="presParOf" srcId="{839C2A00-9BB3-496E-8999-AF5EBCA0BEC2}" destId="{F6247A2B-CB27-431E-B9A0-2B838EC4A843}" srcOrd="0" destOrd="0" presId="urn:microsoft.com/office/officeart/2005/8/layout/orgChart1"/>
    <dgm:cxn modelId="{2C64614B-391A-4233-B4D8-6D7ABE9D5786}" type="presParOf" srcId="{F6247A2B-CB27-431E-B9A0-2B838EC4A843}" destId="{8484C571-A549-40A0-92BD-2B87E1951929}" srcOrd="0" destOrd="0" presId="urn:microsoft.com/office/officeart/2005/8/layout/orgChart1"/>
    <dgm:cxn modelId="{086FB0D6-9540-4450-89AF-8AB28DC0F67F}" type="presParOf" srcId="{F6247A2B-CB27-431E-B9A0-2B838EC4A843}" destId="{2E539D0A-AC2A-473C-B5A1-384C6938E0A8}" srcOrd="1" destOrd="0" presId="urn:microsoft.com/office/officeart/2005/8/layout/orgChart1"/>
    <dgm:cxn modelId="{38660432-53F4-4CE6-B88E-861EA5958540}" type="presParOf" srcId="{839C2A00-9BB3-496E-8999-AF5EBCA0BEC2}" destId="{F82E0C78-B69F-4E9F-9264-D766546D54BB}" srcOrd="1" destOrd="0" presId="urn:microsoft.com/office/officeart/2005/8/layout/orgChart1"/>
    <dgm:cxn modelId="{C5F6F6C7-B0A9-4761-9C33-B09A52060779}" type="presParOf" srcId="{F82E0C78-B69F-4E9F-9264-D766546D54BB}" destId="{C8140D2F-D350-41CC-A6B4-32A84B60019C}" srcOrd="0" destOrd="0" presId="urn:microsoft.com/office/officeart/2005/8/layout/orgChart1"/>
    <dgm:cxn modelId="{558A48DE-6CCF-4436-AB05-59D2DC06B58B}" type="presParOf" srcId="{F82E0C78-B69F-4E9F-9264-D766546D54BB}" destId="{61C58DD6-B138-4FEF-BEB3-555604DD16E5}" srcOrd="1" destOrd="0" presId="urn:microsoft.com/office/officeart/2005/8/layout/orgChart1"/>
    <dgm:cxn modelId="{BE0B682C-31A7-45A0-825E-C39A6AB8BCB9}" type="presParOf" srcId="{61C58DD6-B138-4FEF-BEB3-555604DD16E5}" destId="{D76A2A95-8990-4B83-B38C-A3BD41AB0918}" srcOrd="0" destOrd="0" presId="urn:microsoft.com/office/officeart/2005/8/layout/orgChart1"/>
    <dgm:cxn modelId="{C96B53A3-2E08-4783-8B87-0689A3AD70C0}" type="presParOf" srcId="{D76A2A95-8990-4B83-B38C-A3BD41AB0918}" destId="{44BB70C7-5D6E-4C0E-8A9C-2271B2AF6C7F}" srcOrd="0" destOrd="0" presId="urn:microsoft.com/office/officeart/2005/8/layout/orgChart1"/>
    <dgm:cxn modelId="{CE7E2EF5-D373-494A-97F0-D67053AC18A4}" type="presParOf" srcId="{D76A2A95-8990-4B83-B38C-A3BD41AB0918}" destId="{A5E41C72-6391-49F9-8A83-DBD1B7ABBA40}" srcOrd="1" destOrd="0" presId="urn:microsoft.com/office/officeart/2005/8/layout/orgChart1"/>
    <dgm:cxn modelId="{88A5C2C3-3F42-4190-BB5D-8387679489E5}" type="presParOf" srcId="{61C58DD6-B138-4FEF-BEB3-555604DD16E5}" destId="{E9EB3E94-EA34-457D-A413-98017EF08849}" srcOrd="1" destOrd="0" presId="urn:microsoft.com/office/officeart/2005/8/layout/orgChart1"/>
    <dgm:cxn modelId="{46301476-D4AF-4B31-9BC1-2A1E75C7973A}" type="presParOf" srcId="{61C58DD6-B138-4FEF-BEB3-555604DD16E5}" destId="{DF171F8B-CEA2-4E55-B11F-0B350B9C424B}" srcOrd="2" destOrd="0" presId="urn:microsoft.com/office/officeart/2005/8/layout/orgChart1"/>
    <dgm:cxn modelId="{1E4674EF-9F88-4B49-AFAF-56D9580BF176}" type="presParOf" srcId="{839C2A00-9BB3-496E-8999-AF5EBCA0BEC2}" destId="{8A87D40D-D063-4AE2-BC7B-46ED4B6B5574}" srcOrd="2" destOrd="0" presId="urn:microsoft.com/office/officeart/2005/8/layout/orgChart1"/>
    <dgm:cxn modelId="{60EE1DC3-E47B-4B40-B730-2FB72BD3515D}" type="presParOf" srcId="{82971C85-39D6-48BC-B9C4-2C2EF5418831}" destId="{B44D8D61-9E2E-457C-9776-C5025A19954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40D2F-D350-41CC-A6B4-32A84B60019C}">
      <dsp:nvSpPr>
        <dsp:cNvPr id="0" name=""/>
        <dsp:cNvSpPr/>
      </dsp:nvSpPr>
      <dsp:spPr>
        <a:xfrm>
          <a:off x="6307378" y="2200878"/>
          <a:ext cx="253530" cy="7774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7493"/>
              </a:lnTo>
              <a:lnTo>
                <a:pt x="253530" y="7774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8A0D09-9FF4-4557-A973-59F98556E56F}">
      <dsp:nvSpPr>
        <dsp:cNvPr id="0" name=""/>
        <dsp:cNvSpPr/>
      </dsp:nvSpPr>
      <dsp:spPr>
        <a:xfrm>
          <a:off x="6937739" y="1000834"/>
          <a:ext cx="91440" cy="354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9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EB5D77-24FB-4D3E-9983-7C33C88ACFCC}">
      <dsp:nvSpPr>
        <dsp:cNvPr id="0" name=""/>
        <dsp:cNvSpPr/>
      </dsp:nvSpPr>
      <dsp:spPr>
        <a:xfrm>
          <a:off x="4262233" y="2200878"/>
          <a:ext cx="253530" cy="7774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7493"/>
              </a:lnTo>
              <a:lnTo>
                <a:pt x="253530" y="7774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C8DDA7-6197-4967-B2F4-86466F993A50}">
      <dsp:nvSpPr>
        <dsp:cNvPr id="0" name=""/>
        <dsp:cNvSpPr/>
      </dsp:nvSpPr>
      <dsp:spPr>
        <a:xfrm>
          <a:off x="3915741" y="1000834"/>
          <a:ext cx="1022572" cy="354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471"/>
              </a:lnTo>
              <a:lnTo>
                <a:pt x="1022572" y="177471"/>
              </a:lnTo>
              <a:lnTo>
                <a:pt x="1022572" y="3549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AFB65C-D83E-408F-B18B-89F2B0317328}">
      <dsp:nvSpPr>
        <dsp:cNvPr id="0" name=""/>
        <dsp:cNvSpPr/>
      </dsp:nvSpPr>
      <dsp:spPr>
        <a:xfrm>
          <a:off x="2893168" y="1000834"/>
          <a:ext cx="1022572" cy="354942"/>
        </a:xfrm>
        <a:custGeom>
          <a:avLst/>
          <a:gdLst/>
          <a:ahLst/>
          <a:cxnLst/>
          <a:rect l="0" t="0" r="0" b="0"/>
          <a:pathLst>
            <a:path>
              <a:moveTo>
                <a:pt x="1022572" y="0"/>
              </a:moveTo>
              <a:lnTo>
                <a:pt x="1022572" y="177471"/>
              </a:lnTo>
              <a:lnTo>
                <a:pt x="0" y="177471"/>
              </a:lnTo>
              <a:lnTo>
                <a:pt x="0" y="3549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896ED5-BBAA-4B76-8C99-DCE6739FC64D}">
      <dsp:nvSpPr>
        <dsp:cNvPr id="0" name=""/>
        <dsp:cNvSpPr/>
      </dsp:nvSpPr>
      <dsp:spPr>
        <a:xfrm>
          <a:off x="171942" y="2200878"/>
          <a:ext cx="253530" cy="7774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7493"/>
              </a:lnTo>
              <a:lnTo>
                <a:pt x="253530" y="7774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6B8480-D667-41F2-9791-813B9FE48842}">
      <dsp:nvSpPr>
        <dsp:cNvPr id="0" name=""/>
        <dsp:cNvSpPr/>
      </dsp:nvSpPr>
      <dsp:spPr>
        <a:xfrm>
          <a:off x="802303" y="1000834"/>
          <a:ext cx="91440" cy="354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9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7921E1-FEB2-4D4B-85E1-D368196CFE18}">
      <dsp:nvSpPr>
        <dsp:cNvPr id="0" name=""/>
        <dsp:cNvSpPr/>
      </dsp:nvSpPr>
      <dsp:spPr>
        <a:xfrm>
          <a:off x="2921" y="155732"/>
          <a:ext cx="1690202" cy="8451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dirty="0"/>
            <a:t>Studerande</a:t>
          </a:r>
          <a:endParaRPr lang="sv-SE" sz="1600" b="1" kern="1200" dirty="0"/>
        </a:p>
      </dsp:txBody>
      <dsp:txXfrm>
        <a:off x="2921" y="155732"/>
        <a:ext cx="1690202" cy="845101"/>
      </dsp:txXfrm>
    </dsp:sp>
    <dsp:sp modelId="{436BFAC6-963A-46A0-AD3D-912C0D809F09}">
      <dsp:nvSpPr>
        <dsp:cNvPr id="0" name=""/>
        <dsp:cNvSpPr/>
      </dsp:nvSpPr>
      <dsp:spPr>
        <a:xfrm>
          <a:off x="2921" y="1355776"/>
          <a:ext cx="1690202" cy="84510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>
              <a:solidFill>
                <a:schemeClr val="tx1"/>
              </a:solidFill>
            </a:rPr>
            <a:t>Söker LIA-plats</a:t>
          </a:r>
        </a:p>
      </dsp:txBody>
      <dsp:txXfrm>
        <a:off x="2921" y="1355776"/>
        <a:ext cx="1690202" cy="845101"/>
      </dsp:txXfrm>
    </dsp:sp>
    <dsp:sp modelId="{7BDF9A35-012C-429F-9C64-A99C36CB3A1E}">
      <dsp:nvSpPr>
        <dsp:cNvPr id="0" name=""/>
        <dsp:cNvSpPr/>
      </dsp:nvSpPr>
      <dsp:spPr>
        <a:xfrm>
          <a:off x="425472" y="2555820"/>
          <a:ext cx="1690202" cy="845101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>
              <a:solidFill>
                <a:schemeClr val="tx1"/>
              </a:solidFill>
            </a:rPr>
            <a:t>LIA-blankett</a:t>
          </a:r>
          <a:br>
            <a:rPr lang="sv-SE" sz="1800" kern="1200" dirty="0">
              <a:solidFill>
                <a:schemeClr val="tx1"/>
              </a:solidFill>
            </a:rPr>
          </a:br>
          <a:r>
            <a:rPr lang="sv-SE" sz="1800" i="1" kern="1200" dirty="0">
              <a:solidFill>
                <a:schemeClr val="tx1"/>
              </a:solidFill>
            </a:rPr>
            <a:t>(ansökan</a:t>
          </a:r>
          <a:r>
            <a:rPr lang="sv-SE" sz="2000" i="1" kern="1200" dirty="0">
              <a:solidFill>
                <a:schemeClr val="tx1"/>
              </a:solidFill>
            </a:rPr>
            <a:t>)</a:t>
          </a:r>
        </a:p>
      </dsp:txBody>
      <dsp:txXfrm>
        <a:off x="425472" y="2555820"/>
        <a:ext cx="1690202" cy="845101"/>
      </dsp:txXfrm>
    </dsp:sp>
    <dsp:sp modelId="{7DB1BBA9-0C92-4BE4-8D88-F63C9FB94D59}">
      <dsp:nvSpPr>
        <dsp:cNvPr id="0" name=""/>
        <dsp:cNvSpPr/>
      </dsp:nvSpPr>
      <dsp:spPr>
        <a:xfrm>
          <a:off x="2987110" y="155732"/>
          <a:ext cx="1857262" cy="8451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dirty="0"/>
            <a:t>LIA-koordinator</a:t>
          </a:r>
          <a:endParaRPr lang="sv-SE" sz="1600" b="1" kern="1200" dirty="0"/>
        </a:p>
      </dsp:txBody>
      <dsp:txXfrm>
        <a:off x="2987110" y="155732"/>
        <a:ext cx="1857262" cy="845101"/>
      </dsp:txXfrm>
    </dsp:sp>
    <dsp:sp modelId="{B58F872E-2523-4F9F-8A83-02C86875E1D6}">
      <dsp:nvSpPr>
        <dsp:cNvPr id="0" name=""/>
        <dsp:cNvSpPr/>
      </dsp:nvSpPr>
      <dsp:spPr>
        <a:xfrm>
          <a:off x="2048067" y="1355776"/>
          <a:ext cx="1690202" cy="84510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>
              <a:solidFill>
                <a:schemeClr val="tx1"/>
              </a:solidFill>
            </a:rPr>
            <a:t>Avtal med arbetsplatsen</a:t>
          </a:r>
        </a:p>
      </dsp:txBody>
      <dsp:txXfrm>
        <a:off x="2048067" y="1355776"/>
        <a:ext cx="1690202" cy="845101"/>
      </dsp:txXfrm>
    </dsp:sp>
    <dsp:sp modelId="{5CACF377-EBC9-4012-B585-8E01C1561E51}">
      <dsp:nvSpPr>
        <dsp:cNvPr id="0" name=""/>
        <dsp:cNvSpPr/>
      </dsp:nvSpPr>
      <dsp:spPr>
        <a:xfrm>
          <a:off x="4093212" y="1355776"/>
          <a:ext cx="1690202" cy="84510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>
              <a:solidFill>
                <a:schemeClr val="tx1"/>
              </a:solidFill>
            </a:rPr>
            <a:t>Ägare, VD, HR-ansvarig</a:t>
          </a:r>
        </a:p>
      </dsp:txBody>
      <dsp:txXfrm>
        <a:off x="4093212" y="1355776"/>
        <a:ext cx="1690202" cy="845101"/>
      </dsp:txXfrm>
    </dsp:sp>
    <dsp:sp modelId="{4A5D0127-8C6E-42E5-8315-0572EAFB8DEC}">
      <dsp:nvSpPr>
        <dsp:cNvPr id="0" name=""/>
        <dsp:cNvSpPr/>
      </dsp:nvSpPr>
      <dsp:spPr>
        <a:xfrm>
          <a:off x="4515763" y="2555820"/>
          <a:ext cx="1690202" cy="845101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>
              <a:solidFill>
                <a:schemeClr val="tx1"/>
              </a:solidFill>
            </a:rPr>
            <a:t>Ramavtal</a:t>
          </a:r>
          <a:br>
            <a:rPr lang="sv-SE" sz="1800" kern="1200" dirty="0">
              <a:solidFill>
                <a:schemeClr val="tx1"/>
              </a:solidFill>
            </a:rPr>
          </a:br>
          <a:r>
            <a:rPr lang="sv-SE" sz="1800" i="1" kern="1200" dirty="0">
              <a:solidFill>
                <a:schemeClr val="tx1"/>
              </a:solidFill>
            </a:rPr>
            <a:t>(överenskommelse)</a:t>
          </a:r>
          <a:endParaRPr lang="sv-SE" sz="2000" i="1" kern="1200" dirty="0">
            <a:solidFill>
              <a:schemeClr val="tx1"/>
            </a:solidFill>
          </a:endParaRPr>
        </a:p>
      </dsp:txBody>
      <dsp:txXfrm>
        <a:off x="4515763" y="2555820"/>
        <a:ext cx="1690202" cy="845101"/>
      </dsp:txXfrm>
    </dsp:sp>
    <dsp:sp modelId="{2FFE60FD-0017-473C-A1F6-31F044E4EB00}">
      <dsp:nvSpPr>
        <dsp:cNvPr id="0" name=""/>
        <dsp:cNvSpPr/>
      </dsp:nvSpPr>
      <dsp:spPr>
        <a:xfrm>
          <a:off x="6138358" y="155732"/>
          <a:ext cx="1690202" cy="8451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dirty="0"/>
            <a:t>Handledare</a:t>
          </a:r>
        </a:p>
      </dsp:txBody>
      <dsp:txXfrm>
        <a:off x="6138358" y="155732"/>
        <a:ext cx="1690202" cy="845101"/>
      </dsp:txXfrm>
    </dsp:sp>
    <dsp:sp modelId="{8484C571-A549-40A0-92BD-2B87E1951929}">
      <dsp:nvSpPr>
        <dsp:cNvPr id="0" name=""/>
        <dsp:cNvSpPr/>
      </dsp:nvSpPr>
      <dsp:spPr>
        <a:xfrm>
          <a:off x="6138358" y="1355776"/>
          <a:ext cx="1690202" cy="84510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>
              <a:solidFill>
                <a:schemeClr val="tx1"/>
              </a:solidFill>
            </a:rPr>
            <a:t>Avtal med studerande</a:t>
          </a:r>
        </a:p>
      </dsp:txBody>
      <dsp:txXfrm>
        <a:off x="6138358" y="1355776"/>
        <a:ext cx="1690202" cy="845101"/>
      </dsp:txXfrm>
    </dsp:sp>
    <dsp:sp modelId="{44BB70C7-5D6E-4C0E-8A9C-2271B2AF6C7F}">
      <dsp:nvSpPr>
        <dsp:cNvPr id="0" name=""/>
        <dsp:cNvSpPr/>
      </dsp:nvSpPr>
      <dsp:spPr>
        <a:xfrm>
          <a:off x="6560909" y="2555820"/>
          <a:ext cx="1690202" cy="845101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>
              <a:solidFill>
                <a:schemeClr val="tx1"/>
              </a:solidFill>
            </a:rPr>
            <a:t>Utbildningsavtal-Studerandeavtal</a:t>
          </a:r>
          <a:br>
            <a:rPr lang="sv-SE" sz="1800" kern="1200" dirty="0">
              <a:solidFill>
                <a:schemeClr val="tx1"/>
              </a:solidFill>
            </a:rPr>
          </a:br>
          <a:r>
            <a:rPr lang="sv-SE" sz="1800" i="1" kern="1200" dirty="0">
              <a:solidFill>
                <a:schemeClr val="tx1"/>
              </a:solidFill>
            </a:rPr>
            <a:t>(kontrakt)</a:t>
          </a:r>
        </a:p>
      </dsp:txBody>
      <dsp:txXfrm>
        <a:off x="6560909" y="2555820"/>
        <a:ext cx="1690202" cy="845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15375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9358D2FE-15DA-489D-95B5-099B655BCF2E}" type="datetimeFigureOut">
              <a:rPr lang="sv-FI" smtClean="0"/>
              <a:t>08-09-2023</a:t>
            </a:fld>
            <a:endParaRPr lang="sv-FI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15375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FBA767D8-45CA-4A14-8886-3EB40A749E3C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191428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6:53:27.0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2542 281 24575,'-8'-1'0,"0"0"0,0-1 0,0 0 0,0-1 0,1 0 0,-1 0 0,1-1 0,0 1 0,0-2 0,-11-7 0,8 5 0,-1 1 0,0 0 0,-21-9 0,-25-3 0,-37-12 0,-133-26 0,131 32 0,74 17 0,-1 1 0,0 1 0,0 1 0,-33-2 0,26 4 0,1-1 0,0-2 0,-37-10 0,36 7 0,1 1 0,-2 2 0,-35-2 0,-500 9 0,519 0 0,-1 2 0,1 3 0,1 1 0,-1 2 0,2 3 0,-50 19 0,39-5 0,2 1 0,-62 43 0,102-62 0,-153 106 0,155-102 0,1-1 0,0 2 0,1-1 0,1 1 0,0 1 0,1 0 0,-13 30 0,18-36 0,0-1 0,1 1 0,0 0 0,1 0 0,-1 0 0,2 0 0,-1 0 0,1 0 0,1 0 0,0 0 0,0 0 0,1 0 0,0 0 0,3 10 0,7 12 0,1-1 0,27 48 0,-23-48 0,21 55 0,-32-71 0,1 0 0,0 0 0,1 0 0,1-1 0,0 0 0,0-1 0,1 0 0,1 0 0,0-1 0,0-1 0,25 18 0,-19-17 0,0 0 0,1-1 0,1 0 0,-1-2 0,1 0 0,1-1 0,0-1 0,32 6 0,5-7 0,0-2 0,66-6 0,-15 0 0,-73 3 0,372-14 0,54 2 0,-292 14 0,-140-4 0,0-1 0,36-8 0,-11 1 0,-8 1 0,-1-2 0,62-23 0,-77 21 0,-2-1 0,34-22 0,-5 2 0,-38 24 0,11-6 0,54-38 0,-79 50 0,0-1 0,0 0 0,-1-1 0,1 1 0,-1-1 0,0 0 0,-1 0 0,1 0 0,-1 0 0,-1-1 0,1 1 0,-1-1 0,0 0 0,-1 0 0,1 1 0,-1-1 0,-1 0 0,1-10 0,-2-10 0,-1-1 0,-1 0 0,-9-35 0,4 25 0,5-35 14,4 63-129,0 1 0,-1-1 0,0 1 0,-1-1 0,0 1 0,0 0 0,-1-1 0,0 1 1,-1 0-1,0 0 0,-8-16 0,1 13-6711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C98BED20-D51A-4596-B511-7BFDB72A1017}" type="datetimeFigureOut">
              <a:rPr lang="sv-FI" smtClean="0"/>
              <a:t>08-09-2023</a:t>
            </a:fld>
            <a:endParaRPr lang="sv-FI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sv-FI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54" tIns="45377" rIns="90754" bIns="45377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F710F13E-0393-409E-ACE9-22CEC219BF59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288825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0F13E-0393-409E-ACE9-22CEC219BF59}" type="slidenum">
              <a:rPr lang="sv-FI" smtClean="0"/>
              <a:t>2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889508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C3659-9215-466E-BA9D-4DDBEE56D8DE}" type="slidenum">
              <a:rPr lang="sv-FI" smtClean="0"/>
              <a:t>39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122828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C3659-9215-466E-BA9D-4DDBEE56D8DE}" type="slidenum">
              <a:rPr lang="sv-FI" smtClean="0"/>
              <a:t>40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719553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C3659-9215-466E-BA9D-4DDBEE56D8DE}" type="slidenum">
              <a:rPr lang="sv-FI" smtClean="0"/>
              <a:t>7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049793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C3659-9215-466E-BA9D-4DDBEE56D8DE}" type="slidenum">
              <a:rPr lang="sv-FI" smtClean="0"/>
              <a:t>11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916498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C3659-9215-466E-BA9D-4DDBEE56D8DE}" type="slidenum">
              <a:rPr lang="sv-FI" smtClean="0"/>
              <a:t>23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596727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C3659-9215-466E-BA9D-4DDBEE56D8DE}" type="slidenum">
              <a:rPr lang="sv-FI" smtClean="0"/>
              <a:t>27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566378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C3659-9215-466E-BA9D-4DDBEE56D8DE}" type="slidenum">
              <a:rPr lang="sv-FI" smtClean="0"/>
              <a:t>33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771755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C3659-9215-466E-BA9D-4DDBEE56D8DE}" type="slidenum">
              <a:rPr lang="sv-FI" smtClean="0"/>
              <a:t>34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827035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C3659-9215-466E-BA9D-4DDBEE56D8DE}" type="slidenum">
              <a:rPr lang="sv-FI" smtClean="0"/>
              <a:t>37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129930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C3659-9215-466E-BA9D-4DDBEE56D8DE}" type="slidenum">
              <a:rPr lang="sv-FI" smtClean="0"/>
              <a:t>38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598524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Franklin Gothic Boo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FACB-0B8B-4528-8F23-90ED9365B9BB}" type="datetime1">
              <a:rPr lang="sv-SE" smtClean="0"/>
              <a:t>2023-09-08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21B3-74A7-4888-93FE-931A17414AA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3801-E660-4DE7-B117-FF3C968747A7}" type="datetime1">
              <a:rPr lang="sv-SE" smtClean="0"/>
              <a:t>2023-09-08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21B3-74A7-4888-93FE-931A17414AA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07FD-84FB-4F45-8E04-2651E0B498A8}" type="datetime1">
              <a:rPr lang="sv-SE" smtClean="0"/>
              <a:t>2023-09-08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21B3-74A7-4888-93FE-931A17414AA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Franklin Gothic Book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0000"/>
              </a:buClr>
              <a:defRPr sz="2800">
                <a:latin typeface="Perpetua" pitchFamily="18" charset="0"/>
              </a:defRPr>
            </a:lvl1pPr>
            <a:lvl2pPr>
              <a:defRPr sz="2400">
                <a:latin typeface="Perpetua" pitchFamily="18" charset="0"/>
              </a:defRPr>
            </a:lvl2pPr>
            <a:lvl3pPr>
              <a:defRPr sz="2000">
                <a:latin typeface="Perpetua" pitchFamily="18" charset="0"/>
              </a:defRPr>
            </a:lvl3pPr>
            <a:lvl4pPr>
              <a:defRPr sz="1800">
                <a:latin typeface="Perpetua" pitchFamily="18" charset="0"/>
              </a:defRPr>
            </a:lvl4pPr>
            <a:lvl5pPr>
              <a:defRPr sz="1800">
                <a:latin typeface="Perpetua" pitchFamily="18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4F3D-8BF8-4F7B-B02B-7F51463632F4}" type="datetime1">
              <a:rPr lang="sv-SE" smtClean="0"/>
              <a:t>2023-09-08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21B3-74A7-4888-93FE-931A17414AA6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373216"/>
            <a:ext cx="1452136" cy="16671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5195-4482-42C2-A725-EF74C6C56329}" type="datetime1">
              <a:rPr lang="sv-SE" smtClean="0"/>
              <a:t>2023-09-08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21B3-74A7-4888-93FE-931A17414AA6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373216"/>
            <a:ext cx="1452136" cy="16671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35C5D-AD69-4265-8D86-0254847EE0B5}" type="datetime1">
              <a:rPr lang="sv-SE" smtClean="0"/>
              <a:t>2023-09-08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21B3-74A7-4888-93FE-931A17414AA6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373216"/>
            <a:ext cx="1452136" cy="16671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F0CF-94E1-46D7-8E0D-EEAB4B46CCA6}" type="datetime1">
              <a:rPr lang="sv-SE" smtClean="0"/>
              <a:t>2023-09-08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21B3-74A7-4888-93FE-931A17414AA6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373216"/>
            <a:ext cx="1452136" cy="16671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5A08-24A1-49C3-B1EB-C539F0456D70}" type="datetime1">
              <a:rPr lang="sv-SE" smtClean="0"/>
              <a:t>2023-09-08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21B3-74A7-4888-93FE-931A17414AA6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373216"/>
            <a:ext cx="1452136" cy="16671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4573-6BCA-4C95-8F86-F3CE428A4A0A}" type="datetime1">
              <a:rPr lang="sv-SE" smtClean="0"/>
              <a:t>2023-09-08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21B3-74A7-4888-93FE-931A17414AA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4B49-CEE2-4782-9115-F73C8EC62024}" type="datetime1">
              <a:rPr lang="sv-SE" smtClean="0"/>
              <a:t>2023-09-08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21B3-74A7-4888-93FE-931A17414AA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7B21-55C7-4128-BC34-917D7A1CBC01}" type="datetime1">
              <a:rPr lang="sv-SE" smtClean="0"/>
              <a:t>2023-09-08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21B3-74A7-4888-93FE-931A17414AA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88000"/>
                <a:lumOff val="12000"/>
              </a:schemeClr>
            </a:gs>
            <a:gs pos="13000">
              <a:srgbClr val="A5CCF5"/>
            </a:gs>
            <a:gs pos="21000">
              <a:schemeClr val="tx2">
                <a:lumMod val="60000"/>
                <a:lumOff val="40000"/>
              </a:schemeClr>
            </a:gs>
            <a:gs pos="27000">
              <a:srgbClr val="C4D6EB"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34AC9-08CE-4A1B-B16F-BD3CE9D70954}" type="datetime1">
              <a:rPr lang="sv-SE" smtClean="0"/>
              <a:t>2023-09-08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821B3-74A7-4888-93FE-931A17414AA6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4400" b="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Franklin Gothic Boo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Perpetu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Perpetu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Perpetu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Perpetu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Perpetu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daja.rothberg@gymnasium.a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ecilia.jansson@gymnasium.ax" TargetMode="External"/><Relationship Id="rId4" Type="http://schemas.openxmlformats.org/officeDocument/2006/relationships/hyperlink" Target="mailto:gabriella.husell@gymnasium.ax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net.gymnasium.ax/alands-yrkesgymnasium/huth-studier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mailto:gabriella.husell@gymnasium.a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tx2">
                <a:lumMod val="88000"/>
                <a:lumOff val="12000"/>
              </a:schemeClr>
            </a:gs>
            <a:gs pos="76000">
              <a:srgbClr val="A5CCF5"/>
            </a:gs>
            <a:gs pos="100000">
              <a:schemeClr val="tx2">
                <a:lumMod val="60000"/>
                <a:lumOff val="40000"/>
              </a:schemeClr>
            </a:gs>
            <a:gs pos="14000">
              <a:srgbClr val="C4D6EB"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99592" y="2276872"/>
            <a:ext cx="7772400" cy="1683618"/>
          </a:xfrm>
        </p:spPr>
        <p:txBody>
          <a:bodyPr>
            <a:normAutofit fontScale="90000"/>
          </a:bodyPr>
          <a:lstStyle/>
          <a:p>
            <a:r>
              <a:rPr lang="sv-SE" dirty="0"/>
              <a:t>Välkomna på informationsmöte </a:t>
            </a:r>
            <a:br>
              <a:rPr lang="sv-SE" dirty="0"/>
            </a:br>
            <a:r>
              <a:rPr lang="sv-SE" dirty="0"/>
              <a:t>för vårdnadshavare åk 1</a:t>
            </a:r>
            <a:br>
              <a:rPr lang="sv-SE" dirty="0"/>
            </a:br>
            <a:br>
              <a:rPr lang="sv-SE" dirty="0"/>
            </a:br>
            <a:r>
              <a:rPr lang="sv-SE" dirty="0"/>
              <a:t>och våra utbildningar på Strandgatan 1  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699792" y="5445224"/>
            <a:ext cx="6192688" cy="550912"/>
          </a:xfrm>
        </p:spPr>
        <p:txBody>
          <a:bodyPr/>
          <a:lstStyle/>
          <a:p>
            <a:pPr algn="r"/>
            <a:r>
              <a:rPr lang="sv-SE" dirty="0"/>
              <a:t>06.09 2023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3576636" cy="976312"/>
          </a:xfrm>
          <a:prstGeom prst="rect">
            <a:avLst/>
          </a:prstGeom>
        </p:spPr>
      </p:pic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AA08-11CD-4C3C-A294-BE64358B9CB5}" type="datetime1">
              <a:rPr lang="sv-SE" smtClean="0"/>
              <a:t>2023-09-08</a:t>
            </a:fld>
            <a:endParaRPr lang="sv-S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Frånvaro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3921299"/>
          </a:xfrm>
        </p:spPr>
        <p:txBody>
          <a:bodyPr>
            <a:normAutofit/>
          </a:bodyPr>
          <a:lstStyle/>
          <a:p>
            <a:r>
              <a:rPr lang="sv-FI" dirty="0"/>
              <a:t>Vid sjukdom eller frånvaro meddela per  telefon senast </a:t>
            </a:r>
            <a:r>
              <a:rPr lang="sv-FI" b="1" dirty="0"/>
              <a:t>kl. 9.00 till 018-536600, kansliet.</a:t>
            </a:r>
            <a:endParaRPr lang="sv-FI" dirty="0"/>
          </a:p>
          <a:p>
            <a:r>
              <a:rPr lang="sv-FI" dirty="0"/>
              <a:t>För studerande </a:t>
            </a:r>
            <a:r>
              <a:rPr lang="sv-FI" b="1" dirty="0"/>
              <a:t>under 18 år meddelar målsman </a:t>
            </a:r>
            <a:r>
              <a:rPr lang="sv-FI" dirty="0"/>
              <a:t> i Wilma eller per telefon.</a:t>
            </a:r>
          </a:p>
          <a:p>
            <a:r>
              <a:rPr lang="sv-FI" dirty="0"/>
              <a:t>Sjukanmälan görs varje dag! </a:t>
            </a:r>
          </a:p>
          <a:p>
            <a:r>
              <a:rPr lang="sv-FI" dirty="0"/>
              <a:t>Vid LIA ska både skola och arbetsplatsen meddelas. </a:t>
            </a:r>
            <a:br>
              <a:rPr lang="sv-FI" dirty="0"/>
            </a:b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92783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Sjukdom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949899"/>
          </a:xfrm>
        </p:spPr>
        <p:txBody>
          <a:bodyPr>
            <a:normAutofit lnSpcReduction="10000"/>
          </a:bodyPr>
          <a:lstStyle/>
          <a:p>
            <a:r>
              <a:rPr lang="sv-FI" b="1" dirty="0"/>
              <a:t>Vid fler än tre dagars frånvaro </a:t>
            </a:r>
            <a:r>
              <a:rPr lang="sv-FI" dirty="0"/>
              <a:t>krävs intyg från hälsovårdare, sjukskötare eller läkare.</a:t>
            </a:r>
          </a:p>
          <a:p>
            <a:r>
              <a:rPr lang="sv-FI" dirty="0"/>
              <a:t>Sjuk under en praktik-/LIA-period bör anmälan om sjukfrånvaro göras både till arbetsplatsen och till skolans kansli per telefon.</a:t>
            </a:r>
          </a:p>
          <a:p>
            <a:r>
              <a:rPr lang="sv-FI" dirty="0"/>
              <a:t>Vid upprepad frånvaro kan intyg krävas även för kortare tid.</a:t>
            </a:r>
          </a:p>
          <a:p>
            <a:r>
              <a:rPr lang="sv-FI" dirty="0"/>
              <a:t>Nätverksmöten vid behov</a:t>
            </a:r>
          </a:p>
          <a:p>
            <a:r>
              <a:rPr lang="sv-FI" dirty="0">
                <a:solidFill>
                  <a:srgbClr val="333333"/>
                </a:solidFill>
              </a:rPr>
              <a:t>Vid sjukdom har studerande inte rätt till distansundervisning. </a:t>
            </a:r>
          </a:p>
          <a:p>
            <a:endParaRPr lang="sv-FI" dirty="0"/>
          </a:p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47341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Anhållan om ledigt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endParaRPr lang="sv-FI" dirty="0"/>
          </a:p>
          <a:p>
            <a:r>
              <a:rPr lang="sv-FI" dirty="0"/>
              <a:t>I regel beviljas inte ledigheter som sträcker sig utöver loven. </a:t>
            </a:r>
          </a:p>
          <a:p>
            <a:r>
              <a:rPr lang="sv-FI" dirty="0"/>
              <a:t>Anhållan om ledighet från studierna måste göras i god tid före planerad ledighet. </a:t>
            </a:r>
            <a:r>
              <a:rPr lang="sv-FI" u="sng" dirty="0"/>
              <a:t>Om det är fråga om 1-2 dagars ledighet görs anhållan till </a:t>
            </a:r>
            <a:r>
              <a:rPr lang="sv-FI" u="sng"/>
              <a:t>grupphandledaren .</a:t>
            </a:r>
          </a:p>
          <a:p>
            <a:r>
              <a:rPr lang="sv-FI"/>
              <a:t>Anhållan </a:t>
            </a:r>
            <a:r>
              <a:rPr lang="sv-FI" dirty="0"/>
              <a:t>bör göras minst 2 veckor på förhand. </a:t>
            </a:r>
          </a:p>
          <a:p>
            <a:r>
              <a:rPr lang="sv-FI" dirty="0"/>
              <a:t>Det är den studerandes ansvar att kompensera för frånvaro från studierna även om ledigheten har beviljats. </a:t>
            </a:r>
          </a:p>
        </p:txBody>
      </p:sp>
    </p:spTree>
    <p:extLst>
      <p:ext uri="{BB962C8B-B14F-4D97-AF65-F5344CB8AC3E}">
        <p14:creationId xmlns:p14="http://schemas.microsoft.com/office/powerpoint/2010/main" val="339112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Wilma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r>
              <a:rPr lang="sv-FI" dirty="0"/>
              <a:t>Vitsord för avklarade kurser hittas under fliken Studier. </a:t>
            </a:r>
          </a:p>
          <a:p>
            <a:r>
              <a:rPr lang="sv-FI" dirty="0"/>
              <a:t>Aktuellt veckoschema.</a:t>
            </a:r>
          </a:p>
          <a:p>
            <a:r>
              <a:rPr lang="sv-FI" dirty="0"/>
              <a:t>Föräldrar/vårdnadshavare till studerande under 18 år får egen inloggning för att kunna följa med schemat och hur det går i studierna.</a:t>
            </a:r>
          </a:p>
          <a:p>
            <a:r>
              <a:rPr lang="sv-FI" dirty="0"/>
              <a:t>Frånvaro och förseningar antecknas i Wilma.</a:t>
            </a:r>
          </a:p>
          <a:p>
            <a:r>
              <a:rPr lang="sv-FI" dirty="0"/>
              <a:t>Lektionsanteckningar – mellan lektionerna olika små meddelanden.</a:t>
            </a:r>
          </a:p>
        </p:txBody>
      </p:sp>
    </p:spTree>
    <p:extLst>
      <p:ext uri="{BB962C8B-B14F-4D97-AF65-F5344CB8AC3E}">
        <p14:creationId xmlns:p14="http://schemas.microsoft.com/office/powerpoint/2010/main" val="37705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Grupphandledare 2023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r>
              <a:rPr lang="sv-SE" dirty="0"/>
              <a:t>IT23 – Leif Hammar</a:t>
            </a:r>
          </a:p>
          <a:p>
            <a:r>
              <a:rPr lang="sv-SE" dirty="0"/>
              <a:t>KOCK23 – Owe Styrström</a:t>
            </a:r>
          </a:p>
          <a:p>
            <a:r>
              <a:rPr lang="sv-SE" dirty="0"/>
              <a:t>MERK23 –Yana Jahrén </a:t>
            </a:r>
          </a:p>
          <a:p>
            <a:pPr marL="0" indent="0" defTabSz="447675">
              <a:buNone/>
            </a:pPr>
            <a:br>
              <a:rPr lang="sv-SE" dirty="0"/>
            </a:br>
            <a:r>
              <a:rPr lang="sv-SE" dirty="0"/>
              <a:t>	Mejl:</a:t>
            </a:r>
            <a:br>
              <a:rPr lang="sv-SE" dirty="0"/>
            </a:br>
            <a:r>
              <a:rPr lang="sv-SE" dirty="0"/>
              <a:t>	förnamn. efternamn@gymnasium.ax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4F3D-8BF8-4F7B-B02B-7F51463632F4}" type="datetime1">
              <a:rPr lang="sv-SE" smtClean="0"/>
              <a:t>2023-09-08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9587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IT-LÄRARE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4F3D-8BF8-4F7B-B02B-7F51463632F4}" type="datetime1">
              <a:rPr lang="sv-SE" smtClean="0"/>
              <a:t>2023-09-08</a:t>
            </a:fld>
            <a:endParaRPr lang="sv-SE"/>
          </a:p>
        </p:txBody>
      </p:sp>
      <p:pic>
        <p:nvPicPr>
          <p:cNvPr id="1026" name="Picture 2" descr="Förhandsgranskning av bild">
            <a:extLst>
              <a:ext uri="{FF2B5EF4-FFF2-40B4-BE49-F238E27FC236}">
                <a16:creationId xmlns:a16="http://schemas.microsoft.com/office/drawing/2014/main" id="{39D6A32A-D3C1-4C37-A91F-C9918852F1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"/>
          <a:stretch/>
        </p:blipFill>
        <p:spPr bwMode="auto">
          <a:xfrm>
            <a:off x="2267744" y="1880897"/>
            <a:ext cx="3969871" cy="477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071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611560" y="1817440"/>
            <a:ext cx="8208912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FI" dirty="0"/>
          </a:p>
          <a:p>
            <a:r>
              <a:rPr lang="sv-FI" dirty="0"/>
              <a:t>Grundläggande uppgifter inom </a:t>
            </a:r>
            <a:r>
              <a:rPr lang="sv-FI" dirty="0" err="1"/>
              <a:t>ikt</a:t>
            </a:r>
            <a:r>
              <a:rPr lang="sv-FI" dirty="0"/>
              <a:t> 25 kp – åk 1</a:t>
            </a:r>
          </a:p>
          <a:p>
            <a:r>
              <a:rPr lang="sv-FI" dirty="0"/>
              <a:t>Arbete med teknisk support 45 kp – åk1 </a:t>
            </a:r>
          </a:p>
          <a:p>
            <a:r>
              <a:rPr lang="sv-FI" dirty="0"/>
              <a:t>Programmering 45 kp </a:t>
            </a:r>
          </a:p>
          <a:p>
            <a:r>
              <a:rPr lang="sv-FI" dirty="0"/>
              <a:t>Teknisk implementering av en nättjänst 15 kp (HUTH)</a:t>
            </a:r>
          </a:p>
          <a:p>
            <a:r>
              <a:rPr lang="sv-FI" dirty="0"/>
              <a:t>Digitala medier 15 kp (HUTH 10 kp)</a:t>
            </a:r>
          </a:p>
          <a:p>
            <a:r>
              <a:rPr lang="sv-FI" dirty="0"/>
              <a:t>GEM 35 kp</a:t>
            </a:r>
            <a:br>
              <a:rPr lang="sv-FI" dirty="0"/>
            </a:br>
            <a:endParaRPr lang="sv-FI" dirty="0"/>
          </a:p>
          <a:p>
            <a:pPr marL="0" indent="0">
              <a:buNone/>
            </a:pPr>
            <a:endParaRPr lang="sv-FI" dirty="0"/>
          </a:p>
          <a:p>
            <a:endParaRPr lang="sv-FI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FI" sz="3600" dirty="0"/>
              <a:t>Informations- och kommunikationsteknik – </a:t>
            </a:r>
            <a:br>
              <a:rPr lang="sv-FI" sz="3600" dirty="0"/>
            </a:br>
            <a:r>
              <a:rPr lang="sv-FI" sz="3600" dirty="0"/>
              <a:t>IT-stödperson - examensdelar</a:t>
            </a:r>
            <a:endParaRPr lang="sv-FI" sz="3600" b="1" u="sng" dirty="0"/>
          </a:p>
        </p:txBody>
      </p:sp>
    </p:spTree>
    <p:extLst>
      <p:ext uri="{BB962C8B-B14F-4D97-AF65-F5344CB8AC3E}">
        <p14:creationId xmlns:p14="http://schemas.microsoft.com/office/powerpoint/2010/main" val="111438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3D092AA-7787-4B7E-84AF-167FF8327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5A08-24A1-49C3-B1EB-C539F0456D70}" type="datetime1">
              <a:rPr lang="sv-SE" smtClean="0"/>
              <a:t>2023-09-08</a:t>
            </a:fld>
            <a:endParaRPr lang="sv-SE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856C2639-8E35-41E0-B4B4-9CA5C598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689" y="138460"/>
            <a:ext cx="8229600" cy="1143000"/>
          </a:xfrm>
        </p:spPr>
        <p:txBody>
          <a:bodyPr/>
          <a:lstStyle/>
          <a:p>
            <a:r>
              <a:rPr lang="sv-SE" dirty="0"/>
              <a:t>KOCKLÄRARE</a:t>
            </a:r>
          </a:p>
        </p:txBody>
      </p:sp>
      <p:pic>
        <p:nvPicPr>
          <p:cNvPr id="1028" name="Picture 4" descr="Beskrivning saknas.">
            <a:extLst>
              <a:ext uri="{FF2B5EF4-FFF2-40B4-BE49-F238E27FC236}">
                <a16:creationId xmlns:a16="http://schemas.microsoft.com/office/drawing/2014/main" id="{FBCD0448-BEF0-4485-A769-07B8B07C7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1383"/>
            <a:ext cx="9144000" cy="501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090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0446E25-F699-44C8-BF52-E334C4ED5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4F3D-8BF8-4F7B-B02B-7F51463632F4}" type="datetime1">
              <a:rPr lang="sv-SE" smtClean="0"/>
              <a:t>2023-09-08</a:t>
            </a:fld>
            <a:endParaRPr lang="sv-SE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1FABFC0A-EC42-4633-A915-9BE11E23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sv-SE" dirty="0"/>
              <a:t>SERVITÖRLÄRARE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8446980-8570-41F2-B245-F11D5B7D39B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1" r="5292" b="4875"/>
          <a:stretch/>
        </p:blipFill>
        <p:spPr bwMode="auto">
          <a:xfrm>
            <a:off x="1219859" y="2532094"/>
            <a:ext cx="1744107" cy="22322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1E089B71-6D4C-48BD-A4D3-CD9EAA81322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6" t="17665" r="6084" b="6048"/>
          <a:stretch/>
        </p:blipFill>
        <p:spPr bwMode="auto">
          <a:xfrm>
            <a:off x="5508104" y="2532094"/>
            <a:ext cx="1744108" cy="22322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latshållare för innehåll 11">
            <a:extLst>
              <a:ext uri="{FF2B5EF4-FFF2-40B4-BE49-F238E27FC236}">
                <a16:creationId xmlns:a16="http://schemas.microsoft.com/office/drawing/2014/main" id="{289E2BB0-A986-454E-9C27-20EE26D1A915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4" r="14068" b="4001"/>
          <a:stretch/>
        </p:blipFill>
        <p:spPr bwMode="auto">
          <a:xfrm>
            <a:off x="3460042" y="1988840"/>
            <a:ext cx="1688614" cy="20251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4AB6C298-5250-44CB-BF67-06DB8B5D8CE0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1" t="3100" r="8113" b="9838"/>
          <a:stretch/>
        </p:blipFill>
        <p:spPr bwMode="auto">
          <a:xfrm>
            <a:off x="3446325" y="4477940"/>
            <a:ext cx="1688613" cy="21403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3900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FI" dirty="0"/>
              <a:t>Restaurang och catering - kock examensdelar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48112" y="2132856"/>
            <a:ext cx="8229600" cy="4525963"/>
          </a:xfrm>
        </p:spPr>
        <p:txBody>
          <a:bodyPr>
            <a:normAutofit/>
          </a:bodyPr>
          <a:lstStyle/>
          <a:p>
            <a:r>
              <a:rPr lang="sv-SE" dirty="0"/>
              <a:t>Att arbeta inom restaurangverksamhet 20 kp – åk 1</a:t>
            </a:r>
          </a:p>
          <a:p>
            <a:r>
              <a:rPr lang="sv-SE" dirty="0"/>
              <a:t>Tillredning av lunchrätter 40 kp – åk 1</a:t>
            </a:r>
          </a:p>
          <a:p>
            <a:r>
              <a:rPr lang="sv-SE" dirty="0"/>
              <a:t>A la carte matlagning 30 kp</a:t>
            </a:r>
          </a:p>
          <a:p>
            <a:r>
              <a:rPr lang="sv-SE" dirty="0"/>
              <a:t>Tillredning av mat i portioner 25 kp</a:t>
            </a:r>
          </a:p>
          <a:p>
            <a:r>
              <a:rPr lang="sv-SE" dirty="0"/>
              <a:t>Lokalproducerade råvaror 5 kp</a:t>
            </a:r>
          </a:p>
          <a:p>
            <a:r>
              <a:rPr lang="sv-SE" dirty="0"/>
              <a:t>Mitt Åland 5 kp</a:t>
            </a:r>
          </a:p>
          <a:p>
            <a:r>
              <a:rPr lang="sv-SE" dirty="0"/>
              <a:t>Matproduktion i storkök 25 kp eller fartygsekonomi, inriktning 20 kp + förberedelse för arbetsplatshandledaruppgifter 5 kp alternativt HUTH.</a:t>
            </a:r>
          </a:p>
        </p:txBody>
      </p:sp>
    </p:spTree>
    <p:extLst>
      <p:ext uri="{BB962C8B-B14F-4D97-AF65-F5344CB8AC3E}">
        <p14:creationId xmlns:p14="http://schemas.microsoft.com/office/powerpoint/2010/main" val="49764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k pil 2"/>
          <p:cNvCxnSpPr/>
          <p:nvPr/>
        </p:nvCxnSpPr>
        <p:spPr>
          <a:xfrm flipV="1">
            <a:off x="5724525" y="2565400"/>
            <a:ext cx="1008063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lips 3"/>
          <p:cNvSpPr/>
          <p:nvPr/>
        </p:nvSpPr>
        <p:spPr>
          <a:xfrm>
            <a:off x="708092" y="2132772"/>
            <a:ext cx="1800225" cy="122396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v-FI"/>
              <a:t>Gitte Holmström</a:t>
            </a:r>
          </a:p>
        </p:txBody>
      </p:sp>
      <p:cxnSp>
        <p:nvCxnSpPr>
          <p:cNvPr id="6" name="Rak pil 5"/>
          <p:cNvCxnSpPr/>
          <p:nvPr/>
        </p:nvCxnSpPr>
        <p:spPr>
          <a:xfrm flipV="1">
            <a:off x="5148263" y="1700213"/>
            <a:ext cx="1295400" cy="900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6424512" y="1079987"/>
            <a:ext cx="2350096" cy="647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v-FI" dirty="0"/>
              <a:t>Ronny Holmström-Wall</a:t>
            </a:r>
          </a:p>
        </p:txBody>
      </p:sp>
      <p:cxnSp>
        <p:nvCxnSpPr>
          <p:cNvPr id="9" name="Rak pil 8"/>
          <p:cNvCxnSpPr/>
          <p:nvPr/>
        </p:nvCxnSpPr>
        <p:spPr>
          <a:xfrm flipH="1" flipV="1">
            <a:off x="2472056" y="2562277"/>
            <a:ext cx="1223962" cy="936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 9"/>
          <p:cNvSpPr/>
          <p:nvPr/>
        </p:nvSpPr>
        <p:spPr>
          <a:xfrm>
            <a:off x="6766647" y="2150269"/>
            <a:ext cx="1800225" cy="111601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v-FI" dirty="0"/>
              <a:t>Marcus Koskinen-Hagman</a:t>
            </a:r>
          </a:p>
        </p:txBody>
      </p:sp>
      <p:sp>
        <p:nvSpPr>
          <p:cNvPr id="5" name="Rektangel med rundade hörn 4"/>
          <p:cNvSpPr/>
          <p:nvPr/>
        </p:nvSpPr>
        <p:spPr>
          <a:xfrm>
            <a:off x="2103254" y="4624243"/>
            <a:ext cx="1250230" cy="16130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sv-FI"/>
              <a:t>teknik, frisör</a:t>
            </a:r>
          </a:p>
        </p:txBody>
      </p:sp>
      <p:sp>
        <p:nvSpPr>
          <p:cNvPr id="11" name="Rektangel med rundade hörn 10"/>
          <p:cNvSpPr/>
          <p:nvPr/>
        </p:nvSpPr>
        <p:spPr>
          <a:xfrm>
            <a:off x="3541117" y="4657774"/>
            <a:ext cx="1465263" cy="1608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sv-FI" dirty="0">
                <a:cs typeface="Calibri"/>
              </a:rPr>
              <a:t>sjöfart</a:t>
            </a:r>
          </a:p>
        </p:txBody>
      </p:sp>
      <p:sp>
        <p:nvSpPr>
          <p:cNvPr id="14" name="Rektangel med rundade hörn 13"/>
          <p:cNvSpPr/>
          <p:nvPr/>
        </p:nvSpPr>
        <p:spPr>
          <a:xfrm>
            <a:off x="117505" y="4677219"/>
            <a:ext cx="1790200" cy="1587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sv-FI" dirty="0"/>
          </a:p>
          <a:p>
            <a:pPr algn="ctr">
              <a:defRPr/>
            </a:pPr>
            <a:endParaRPr lang="sv-FI" dirty="0"/>
          </a:p>
          <a:p>
            <a:pPr algn="ctr">
              <a:defRPr/>
            </a:pPr>
            <a:endParaRPr lang="sv-FI" dirty="0"/>
          </a:p>
          <a:p>
            <a:pPr algn="ctr">
              <a:defRPr/>
            </a:pPr>
            <a:r>
              <a:rPr lang="sv-FI" dirty="0"/>
              <a:t>IT-stödperson, kock, merkonom, servitör</a:t>
            </a:r>
          </a:p>
          <a:p>
            <a:pPr algn="ctr">
              <a:defRPr/>
            </a:pPr>
            <a:endParaRPr lang="sv-FI" dirty="0">
              <a:cs typeface="Calibri"/>
            </a:endParaRPr>
          </a:p>
          <a:p>
            <a:pPr algn="ctr">
              <a:defRPr/>
            </a:pPr>
            <a:endParaRPr lang="sv-FI" dirty="0">
              <a:cs typeface="Calibri"/>
            </a:endParaRPr>
          </a:p>
          <a:p>
            <a:pPr algn="ctr">
              <a:defRPr/>
            </a:pPr>
            <a:endParaRPr lang="sv-FI" dirty="0"/>
          </a:p>
        </p:txBody>
      </p:sp>
      <p:sp>
        <p:nvSpPr>
          <p:cNvPr id="15" name="Rektangel med rundade hörn 14"/>
          <p:cNvSpPr/>
          <p:nvPr/>
        </p:nvSpPr>
        <p:spPr>
          <a:xfrm>
            <a:off x="3464718" y="1143005"/>
            <a:ext cx="2389187" cy="651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FI"/>
          </a:p>
        </p:txBody>
      </p:sp>
      <p:sp>
        <p:nvSpPr>
          <p:cNvPr id="16" name="Rektangel med rundade hörn 15"/>
          <p:cNvSpPr/>
          <p:nvPr/>
        </p:nvSpPr>
        <p:spPr>
          <a:xfrm>
            <a:off x="3335338" y="1976438"/>
            <a:ext cx="2555875" cy="611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FI"/>
          </a:p>
        </p:txBody>
      </p:sp>
      <p:sp>
        <p:nvSpPr>
          <p:cNvPr id="17" name="Rektangel med rundade hörn 16"/>
          <p:cNvSpPr/>
          <p:nvPr/>
        </p:nvSpPr>
        <p:spPr>
          <a:xfrm>
            <a:off x="2987675" y="3213100"/>
            <a:ext cx="1625600" cy="549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FI"/>
          </a:p>
        </p:txBody>
      </p:sp>
      <p:sp>
        <p:nvSpPr>
          <p:cNvPr id="18" name="Rektangel med rundade hörn 17"/>
          <p:cNvSpPr/>
          <p:nvPr/>
        </p:nvSpPr>
        <p:spPr>
          <a:xfrm>
            <a:off x="4859338" y="3213100"/>
            <a:ext cx="1584325" cy="5508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FI"/>
          </a:p>
        </p:txBody>
      </p:sp>
      <p:sp>
        <p:nvSpPr>
          <p:cNvPr id="3089" name="textruta 18"/>
          <p:cNvSpPr txBox="1">
            <a:spLocks noChangeArrowheads="1"/>
          </p:cNvSpPr>
          <p:nvPr/>
        </p:nvSpPr>
        <p:spPr bwMode="auto">
          <a:xfrm>
            <a:off x="4033949" y="1226994"/>
            <a:ext cx="1614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sv-FI"/>
              <a:t>Styrelse</a:t>
            </a:r>
          </a:p>
        </p:txBody>
      </p:sp>
      <p:sp>
        <p:nvSpPr>
          <p:cNvPr id="3090" name="textruta 19"/>
          <p:cNvSpPr txBox="1">
            <a:spLocks noChangeArrowheads="1"/>
          </p:cNvSpPr>
          <p:nvPr/>
        </p:nvSpPr>
        <p:spPr bwMode="auto">
          <a:xfrm>
            <a:off x="3705225" y="2092325"/>
            <a:ext cx="1908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sv-FI"/>
              <a:t>Förvaltningschef</a:t>
            </a:r>
          </a:p>
        </p:txBody>
      </p:sp>
      <p:sp>
        <p:nvSpPr>
          <p:cNvPr id="3091" name="textruta 20"/>
          <p:cNvSpPr txBox="1">
            <a:spLocks noChangeArrowheads="1"/>
          </p:cNvSpPr>
          <p:nvPr/>
        </p:nvSpPr>
        <p:spPr bwMode="auto">
          <a:xfrm>
            <a:off x="5018200" y="3303588"/>
            <a:ext cx="1260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sv-FI" dirty="0"/>
              <a:t>Rektor ÅL</a:t>
            </a:r>
          </a:p>
        </p:txBody>
      </p:sp>
      <p:sp>
        <p:nvSpPr>
          <p:cNvPr id="3092" name="textruta 21"/>
          <p:cNvSpPr txBox="1">
            <a:spLocks noChangeArrowheads="1"/>
          </p:cNvSpPr>
          <p:nvPr/>
        </p:nvSpPr>
        <p:spPr bwMode="auto">
          <a:xfrm flipH="1">
            <a:off x="3063942" y="3305727"/>
            <a:ext cx="1416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sv-FI" dirty="0"/>
              <a:t>Rektor ÅYG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17505" y="4003146"/>
            <a:ext cx="208776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FI" dirty="0"/>
              <a:t>Vik. bitr. rektor </a:t>
            </a:r>
          </a:p>
          <a:p>
            <a:r>
              <a:rPr lang="sv-FI" dirty="0">
                <a:cs typeface="Calibri"/>
              </a:rPr>
              <a:t>Daja Rothberg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2084204" y="3982209"/>
            <a:ext cx="138051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FI" dirty="0"/>
              <a:t>Bitr. rektor </a:t>
            </a:r>
            <a:br>
              <a:rPr lang="sv-FI" dirty="0"/>
            </a:br>
            <a:r>
              <a:rPr lang="sv-FI" dirty="0">
                <a:ea typeface="+mn-lt"/>
                <a:cs typeface="+mn-lt"/>
              </a:rPr>
              <a:t>Kim Gylling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" name="Rektangel med rundade hörn 1"/>
          <p:cNvSpPr/>
          <p:nvPr/>
        </p:nvSpPr>
        <p:spPr>
          <a:xfrm>
            <a:off x="7050350" y="4607374"/>
            <a:ext cx="1626106" cy="1629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FI" dirty="0"/>
              <a:t>Yrkesinriktad </a:t>
            </a:r>
            <a:r>
              <a:rPr lang="sv-FI"/>
              <a:t>specialunder-visning</a:t>
            </a:r>
            <a:endParaRPr lang="en-US"/>
          </a:p>
          <a:p>
            <a:pPr algn="ctr"/>
            <a:r>
              <a:rPr lang="sv-FI"/>
              <a:t>kock och</a:t>
            </a:r>
          </a:p>
          <a:p>
            <a:pPr algn="ctr"/>
            <a:r>
              <a:rPr lang="sv-FI"/>
              <a:t>fastighet.</a:t>
            </a:r>
          </a:p>
          <a:p>
            <a:pPr algn="ctr"/>
            <a:r>
              <a:rPr lang="sv-FI" dirty="0">
                <a:ea typeface="+mn-lt"/>
                <a:cs typeface="+mn-lt"/>
              </a:rPr>
              <a:t>YTP</a:t>
            </a:r>
            <a:endParaRPr lang="sv-FI" dirty="0"/>
          </a:p>
        </p:txBody>
      </p:sp>
      <p:sp>
        <p:nvSpPr>
          <p:cNvPr id="19" name="textruta 18"/>
          <p:cNvSpPr txBox="1"/>
          <p:nvPr/>
        </p:nvSpPr>
        <p:spPr>
          <a:xfrm>
            <a:off x="6948264" y="4014622"/>
            <a:ext cx="18605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/>
              <a:t>Rektor </a:t>
            </a:r>
            <a:br>
              <a:rPr lang="sv-FI"/>
            </a:br>
            <a:r>
              <a:rPr lang="sv-FI"/>
              <a:t>Gitte Holmström </a:t>
            </a:r>
            <a:br>
              <a:rPr lang="sv-FI">
                <a:solidFill>
                  <a:srgbClr val="FF0000"/>
                </a:solidFill>
              </a:rPr>
            </a:br>
            <a:endParaRPr lang="sv-FI">
              <a:solidFill>
                <a:srgbClr val="FF0000"/>
              </a:solidFill>
            </a:endParaRPr>
          </a:p>
        </p:txBody>
      </p:sp>
      <p:sp>
        <p:nvSpPr>
          <p:cNvPr id="24" name="Rektangel med rundade hörn 23"/>
          <p:cNvSpPr/>
          <p:nvPr/>
        </p:nvSpPr>
        <p:spPr>
          <a:xfrm>
            <a:off x="5262705" y="4648786"/>
            <a:ext cx="1490306" cy="16133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sv-FI" dirty="0">
                <a:ea typeface="+mn-lt"/>
                <a:cs typeface="+mn-lt"/>
              </a:rPr>
              <a:t>barnledare, närvårdare </a:t>
            </a:r>
            <a:endParaRPr lang="sv-SE" dirty="0"/>
          </a:p>
        </p:txBody>
      </p:sp>
      <p:sp>
        <p:nvSpPr>
          <p:cNvPr id="20" name="textruta 19"/>
          <p:cNvSpPr txBox="1"/>
          <p:nvPr/>
        </p:nvSpPr>
        <p:spPr>
          <a:xfrm>
            <a:off x="5191583" y="4011443"/>
            <a:ext cx="164137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dirty="0">
                <a:cs typeface="Calibri"/>
              </a:rPr>
              <a:t>Bitr. rektor</a:t>
            </a:r>
          </a:p>
          <a:p>
            <a:r>
              <a:rPr lang="sv-SE" dirty="0">
                <a:cs typeface="Calibri"/>
              </a:rPr>
              <a:t>Erika Eriksson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069C4FEE-4CEC-474E-AABF-EB17C7C457E8}"/>
              </a:ext>
            </a:extLst>
          </p:cNvPr>
          <p:cNvSpPr/>
          <p:nvPr/>
        </p:nvSpPr>
        <p:spPr>
          <a:xfrm>
            <a:off x="3410311" y="256496"/>
            <a:ext cx="2350096" cy="647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v-FI" b="1" dirty="0"/>
              <a:t>Ålands Gymnasium 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BC469800-62F8-42AA-B5A7-8D955C2BE699}"/>
              </a:ext>
            </a:extLst>
          </p:cNvPr>
          <p:cNvSpPr txBox="1"/>
          <p:nvPr/>
        </p:nvSpPr>
        <p:spPr>
          <a:xfrm>
            <a:off x="3564153" y="3961043"/>
            <a:ext cx="150064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FI" dirty="0"/>
              <a:t>Bitr. rektor </a:t>
            </a:r>
            <a:br>
              <a:rPr lang="sv-FI" dirty="0"/>
            </a:br>
            <a:r>
              <a:rPr lang="sv-FI" dirty="0">
                <a:ea typeface="+mn-lt"/>
                <a:cs typeface="+mn-lt"/>
              </a:rPr>
              <a:t>Jerry Rosbäck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D99264AA-2C6F-46B2-9663-2051983B7318}"/>
              </a:ext>
            </a:extLst>
          </p:cNvPr>
          <p:cNvSpPr/>
          <p:nvPr/>
        </p:nvSpPr>
        <p:spPr>
          <a:xfrm>
            <a:off x="983958" y="592946"/>
            <a:ext cx="2003717" cy="11672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sv-FI" sz="1200" dirty="0"/>
            </a:br>
            <a:r>
              <a:rPr lang="sv-FI" sz="1200" dirty="0">
                <a:solidFill>
                  <a:schemeClr val="tx1"/>
                </a:solidFill>
              </a:rPr>
              <a:t>Jonas Eriksson, ordf.</a:t>
            </a:r>
            <a:br>
              <a:rPr lang="sv-FI" sz="1200" dirty="0">
                <a:solidFill>
                  <a:schemeClr val="tx1"/>
                </a:solidFill>
              </a:rPr>
            </a:br>
            <a:r>
              <a:rPr lang="sv-FI" sz="1200" dirty="0">
                <a:solidFill>
                  <a:schemeClr val="tx1"/>
                </a:solidFill>
              </a:rPr>
              <a:t>Fredrik Häggblom, vice ordf.</a:t>
            </a:r>
            <a:br>
              <a:rPr lang="sv-FI" sz="1200" dirty="0">
                <a:solidFill>
                  <a:schemeClr val="tx1"/>
                </a:solidFill>
              </a:rPr>
            </a:br>
            <a:r>
              <a:rPr lang="sv-FI" sz="1200" dirty="0">
                <a:solidFill>
                  <a:schemeClr val="tx1"/>
                </a:solidFill>
              </a:rPr>
              <a:t>Liz Mattsson</a:t>
            </a:r>
            <a:br>
              <a:rPr lang="sv-FI" sz="1200" dirty="0">
                <a:solidFill>
                  <a:schemeClr val="tx1"/>
                </a:solidFill>
              </a:rPr>
            </a:br>
            <a:r>
              <a:rPr lang="sv-FI" sz="1200" dirty="0">
                <a:solidFill>
                  <a:schemeClr val="tx1"/>
                </a:solidFill>
              </a:rPr>
              <a:t>Annika Karlsson</a:t>
            </a:r>
            <a:br>
              <a:rPr lang="sv-FI" sz="1200" dirty="0">
                <a:solidFill>
                  <a:schemeClr val="tx1"/>
                </a:solidFill>
              </a:rPr>
            </a:br>
            <a:r>
              <a:rPr lang="sv-FI" sz="1200" dirty="0">
                <a:solidFill>
                  <a:schemeClr val="tx1"/>
                </a:solidFill>
              </a:rPr>
              <a:t>Stellan Egeland</a:t>
            </a:r>
            <a:br>
              <a:rPr lang="sv-FI" sz="1200" dirty="0">
                <a:solidFill>
                  <a:schemeClr val="tx1"/>
                </a:solidFill>
              </a:rPr>
            </a:br>
            <a:r>
              <a:rPr lang="sv-FI" sz="1200" dirty="0">
                <a:solidFill>
                  <a:schemeClr val="tx1"/>
                </a:solidFill>
              </a:rPr>
              <a:t>Kerstin Renfors</a:t>
            </a:r>
            <a:br>
              <a:rPr lang="sv-FI" dirty="0">
                <a:solidFill>
                  <a:schemeClr val="tx1"/>
                </a:solidFill>
              </a:rPr>
            </a:br>
            <a:endParaRPr lang="sv-FI" dirty="0"/>
          </a:p>
        </p:txBody>
      </p:sp>
      <p:cxnSp>
        <p:nvCxnSpPr>
          <p:cNvPr id="22" name="Rak pilkoppling 21">
            <a:extLst>
              <a:ext uri="{FF2B5EF4-FFF2-40B4-BE49-F238E27FC236}">
                <a16:creationId xmlns:a16="http://schemas.microsoft.com/office/drawing/2014/main" id="{3169195D-8B6F-465A-87F0-1070CF9ABFD9}"/>
              </a:ext>
            </a:extLst>
          </p:cNvPr>
          <p:cNvCxnSpPr/>
          <p:nvPr/>
        </p:nvCxnSpPr>
        <p:spPr>
          <a:xfrm flipH="1" flipV="1">
            <a:off x="3052614" y="1344056"/>
            <a:ext cx="357697" cy="59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81142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MERKONOMLÄRARE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4F3D-8BF8-4F7B-B02B-7F51463632F4}" type="datetime1">
              <a:rPr lang="sv-SE" smtClean="0"/>
              <a:t>2023-09-08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710B673-2C75-44A1-B7B1-0A95240797A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92658" y="2829947"/>
            <a:ext cx="1689194" cy="2193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D3CB7D32-0EBF-478C-95E1-7653F4585BA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1" t="2666" r="6179" b="17702"/>
          <a:stretch/>
        </p:blipFill>
        <p:spPr bwMode="auto">
          <a:xfrm>
            <a:off x="617981" y="2112759"/>
            <a:ext cx="1685567" cy="19098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latshållare för innehåll 12" descr="En bild som visar person, utomhus, Människoansikte, klädsel&#10;&#10;Automatiskt genererad beskrivning">
            <a:extLst>
              <a:ext uri="{FF2B5EF4-FFF2-40B4-BE49-F238E27FC236}">
                <a16:creationId xmlns:a16="http://schemas.microsoft.com/office/drawing/2014/main" id="{442EF5D5-3FAA-C8EC-E6A7-848DD5BD2E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1"/>
          <a:stretch/>
        </p:blipFill>
        <p:spPr>
          <a:xfrm>
            <a:off x="3908472" y="2823513"/>
            <a:ext cx="1843590" cy="2199512"/>
          </a:xfr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EACB5CCB-646B-417C-8BE6-A0E9748E5623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" t="6399" r="4872" b="3492"/>
          <a:stretch/>
        </p:blipFill>
        <p:spPr bwMode="auto">
          <a:xfrm>
            <a:off x="2232488" y="2829947"/>
            <a:ext cx="1685568" cy="21680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BFA2962A-3F8C-4CA0-B98C-ECEC34ACA73C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9" r="2950" b="6835"/>
          <a:stretch/>
        </p:blipFill>
        <p:spPr bwMode="auto">
          <a:xfrm>
            <a:off x="7181852" y="2829948"/>
            <a:ext cx="1475182" cy="21930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DC35D975-F1CE-4DF0-8D5D-F72B0A6744BD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4" t="8805" r="14030" b="1330"/>
          <a:stretch/>
        </p:blipFill>
        <p:spPr bwMode="auto">
          <a:xfrm>
            <a:off x="604635" y="4022650"/>
            <a:ext cx="1647647" cy="19098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5999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FI" dirty="0"/>
              <a:t>Affärsverksamhet - merkonom</a:t>
            </a:r>
            <a:br>
              <a:rPr lang="sv-FI" dirty="0"/>
            </a:br>
            <a:r>
              <a:rPr lang="sv-FI" dirty="0"/>
              <a:t>Examensdelar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fontScale="92500" lnSpcReduction="20000"/>
          </a:bodyPr>
          <a:lstStyle/>
          <a:p>
            <a:r>
              <a:rPr lang="sv-FI" dirty="0"/>
              <a:t>Kundservice 20 kp – åk 1</a:t>
            </a:r>
          </a:p>
          <a:p>
            <a:r>
              <a:rPr lang="sv-FI" dirty="0"/>
              <a:t>Arbete i en arbetsgemenskap 15 kp – åk 1</a:t>
            </a:r>
          </a:p>
          <a:p>
            <a:r>
              <a:rPr lang="sv-FI" dirty="0"/>
              <a:t>Företagsadministration 10 kp (HUTH) – åk 1</a:t>
            </a:r>
          </a:p>
          <a:p>
            <a:r>
              <a:rPr lang="sv-FI" dirty="0"/>
              <a:t>Resultatinriktad verksamhet 20 kp</a:t>
            </a:r>
          </a:p>
          <a:p>
            <a:r>
              <a:rPr lang="sv-FI" dirty="0"/>
              <a:t>Arbete som kräver spetskompetens 15 kp</a:t>
            </a:r>
          </a:p>
          <a:p>
            <a:r>
              <a:rPr lang="sv-FI" dirty="0"/>
              <a:t>Projektarbete 15 kp (HUTH)</a:t>
            </a:r>
          </a:p>
          <a:p>
            <a:r>
              <a:rPr lang="sv-FI" dirty="0"/>
              <a:t>Bokföring 30 kp</a:t>
            </a:r>
          </a:p>
          <a:p>
            <a:r>
              <a:rPr lang="sv-FI" dirty="0"/>
              <a:t>Planering av företagsverksamhet 15 kp</a:t>
            </a:r>
          </a:p>
          <a:p>
            <a:r>
              <a:rPr lang="sv-FI" dirty="0"/>
              <a:t>Förberedelse för arbetsplatshandledning 5 kp </a:t>
            </a:r>
          </a:p>
          <a:p>
            <a:r>
              <a:rPr lang="sv-FI" dirty="0"/>
              <a:t>GEM 35 kp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4F3D-8BF8-4F7B-B02B-7F51463632F4}" type="datetime1">
              <a:rPr lang="sv-SE" smtClean="0"/>
              <a:t>2023-09-08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194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Läroplan - examensdelar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85000" lnSpcReduction="10000"/>
          </a:bodyPr>
          <a:lstStyle/>
          <a:p>
            <a:r>
              <a:rPr lang="sv-FI" dirty="0"/>
              <a:t>Yrkesinriktade studier 145 kp och GEM gemensamma examensdelar 35 kp</a:t>
            </a:r>
          </a:p>
          <a:p>
            <a:r>
              <a:rPr lang="sv-FI" dirty="0"/>
              <a:t>HUTH – 120 kp yrkesämnen och 60 sp HUTH</a:t>
            </a:r>
            <a:br>
              <a:rPr lang="sv-FI" dirty="0"/>
            </a:br>
            <a:r>
              <a:rPr lang="sv-FI" dirty="0"/>
              <a:t>(Högskoleförberedande utbildningshelhet)</a:t>
            </a:r>
            <a:br>
              <a:rPr lang="sv-FI" dirty="0"/>
            </a:br>
            <a:endParaRPr lang="sv-FI" dirty="0"/>
          </a:p>
          <a:p>
            <a:r>
              <a:rPr lang="sv-FI" dirty="0"/>
              <a:t>OBS – alla får grundläggande behörighet till vidarestudier.  </a:t>
            </a:r>
            <a:r>
              <a:rPr lang="sv-FI" dirty="0" err="1"/>
              <a:t>Huth</a:t>
            </a:r>
            <a:r>
              <a:rPr lang="sv-FI" dirty="0"/>
              <a:t> ger dock mer behörigheter. I Sverige kan krävas kompletterande studier. </a:t>
            </a:r>
          </a:p>
          <a:p>
            <a:r>
              <a:rPr lang="sv-FI" dirty="0"/>
              <a:t>Krossutbildning </a:t>
            </a:r>
          </a:p>
          <a:p>
            <a:r>
              <a:rPr lang="sv-FI" dirty="0"/>
              <a:t>OBS – 3 eller 4 år – individuella studieplaner</a:t>
            </a:r>
          </a:p>
          <a:p>
            <a:pPr marL="0" indent="0">
              <a:buNone/>
            </a:pPr>
            <a:endParaRPr lang="sv-FI" dirty="0"/>
          </a:p>
          <a:p>
            <a:r>
              <a:rPr lang="sv-FI" dirty="0"/>
              <a:t>Information finns på Wilma och Studnet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4F3D-8BF8-4F7B-B02B-7F51463632F4}" type="datetime1">
              <a:rPr lang="sv-SE" smtClean="0"/>
              <a:t>2023-09-08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823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63527" y="307954"/>
            <a:ext cx="8229600" cy="1600200"/>
          </a:xfrm>
        </p:spPr>
        <p:txBody>
          <a:bodyPr>
            <a:normAutofit/>
          </a:bodyPr>
          <a:lstStyle/>
          <a:p>
            <a:r>
              <a:rPr lang="sv-SE" dirty="0"/>
              <a:t>Studiernas uppbyggnad</a:t>
            </a:r>
            <a:br>
              <a:rPr lang="sv-SE" dirty="0"/>
            </a:br>
            <a:endParaRPr lang="sv-SE" sz="31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41608" y="1570814"/>
            <a:ext cx="6860784" cy="2812102"/>
          </a:xfrm>
        </p:spPr>
        <p:txBody>
          <a:bodyPr>
            <a:normAutofit fontScale="77500" lnSpcReduction="20000"/>
          </a:bodyPr>
          <a:lstStyle/>
          <a:p>
            <a:r>
              <a:rPr lang="sv-SE" dirty="0"/>
              <a:t>5 perioder/läsår, ca 8 veckor/period</a:t>
            </a:r>
          </a:p>
          <a:p>
            <a:r>
              <a:rPr lang="sv-SE" dirty="0"/>
              <a:t>Totalt 15 perioder/ 3 år </a:t>
            </a:r>
            <a:br>
              <a:rPr lang="sv-SE" dirty="0"/>
            </a:br>
            <a:r>
              <a:rPr lang="sv-SE" dirty="0"/>
              <a:t>= 10 perioder yrkesämnen,  5 perioder gemensamma ämnen/yrkesämnen </a:t>
            </a:r>
            <a:br>
              <a:rPr lang="sv-SE" dirty="0"/>
            </a:br>
            <a:r>
              <a:rPr lang="sv-SE" dirty="0"/>
              <a:t>eller HUTH</a:t>
            </a:r>
          </a:p>
          <a:p>
            <a:r>
              <a:rPr lang="sv-SE" dirty="0"/>
              <a:t>GEM Östra Skolgatan /HUTH Ålands Lyceum</a:t>
            </a:r>
          </a:p>
          <a:p>
            <a:r>
              <a:rPr lang="sv-SE" dirty="0"/>
              <a:t>Tre år =  180 kompetenspoäng varav 145 kp är yrkesämnen och 35 kp GEM.</a:t>
            </a:r>
          </a:p>
          <a:p>
            <a:r>
              <a:rPr lang="sv-SE" dirty="0"/>
              <a:t>1 kp = 20 lektioner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1729242" y="4608034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Exempelvis</a:t>
            </a:r>
          </a:p>
          <a:p>
            <a:r>
              <a:rPr lang="sv-SE" dirty="0"/>
              <a:t>Period 1	      Period 2       Period 3           Period 4        Period 5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1082255" y="5170492"/>
            <a:ext cx="64294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dirty="0"/>
              <a:t>År 1</a:t>
            </a:r>
          </a:p>
          <a:p>
            <a:pPr>
              <a:lnSpc>
                <a:spcPct val="150000"/>
              </a:lnSpc>
            </a:pPr>
            <a:r>
              <a:rPr lang="sv-SE" dirty="0"/>
              <a:t>År 2</a:t>
            </a:r>
          </a:p>
          <a:p>
            <a:pPr>
              <a:lnSpc>
                <a:spcPct val="150000"/>
              </a:lnSpc>
            </a:pPr>
            <a:r>
              <a:rPr lang="sv-SE" dirty="0"/>
              <a:t>År 3</a:t>
            </a:r>
          </a:p>
        </p:txBody>
      </p:sp>
      <p:graphicFrame>
        <p:nvGraphicFramePr>
          <p:cNvPr id="7" name="Google Shape;190;p24">
            <a:extLst>
              <a:ext uri="{FF2B5EF4-FFF2-40B4-BE49-F238E27FC236}">
                <a16:creationId xmlns:a16="http://schemas.microsoft.com/office/drawing/2014/main" id="{D837F7D0-D054-48D8-8BB4-9E4A0C5324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7366130"/>
              </p:ext>
            </p:extLst>
          </p:nvPr>
        </p:nvGraphicFramePr>
        <p:xfrm>
          <a:off x="1725197" y="5230708"/>
          <a:ext cx="6096000" cy="131139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23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FI" sz="1200" b="1" dirty="0">
                          <a:solidFill>
                            <a:schemeClr val="dk1"/>
                          </a:solidFill>
                        </a:rPr>
                        <a:t>YÄ</a:t>
                      </a:r>
                      <a:endParaRPr sz="1200" b="1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B0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FI" sz="1200" b="1" dirty="0">
                          <a:solidFill>
                            <a:schemeClr val="dk1"/>
                          </a:solidFill>
                        </a:rPr>
                        <a:t>YÄ</a:t>
                      </a:r>
                      <a:endParaRPr sz="1200" b="1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B0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sv-FI" sz="1200" b="1" dirty="0">
                          <a:solidFill>
                            <a:schemeClr val="dk1"/>
                          </a:solidFill>
                        </a:rPr>
                        <a:t>GEM+YÄ</a:t>
                      </a:r>
                      <a:br>
                        <a:rPr lang="sv-FI" sz="1200" b="1" dirty="0">
                          <a:solidFill>
                            <a:schemeClr val="dk1"/>
                          </a:solidFill>
                        </a:rPr>
                      </a:br>
                      <a:r>
                        <a:rPr lang="sv-FI" sz="1200" b="1" dirty="0">
                          <a:solidFill>
                            <a:schemeClr val="dk1"/>
                          </a:solidFill>
                        </a:rPr>
                        <a:t>/HUTH</a:t>
                      </a:r>
                      <a:endParaRPr sz="12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B0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FI" sz="1200" b="1" dirty="0">
                          <a:solidFill>
                            <a:schemeClr val="dk1"/>
                          </a:solidFill>
                        </a:rPr>
                        <a:t>YÄ</a:t>
                      </a:r>
                      <a:endParaRPr sz="1200" b="1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B0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sv-FI" sz="1100" b="1" dirty="0">
                          <a:solidFill>
                            <a:schemeClr val="dk1"/>
                          </a:solidFill>
                        </a:rPr>
                        <a:t>GEM+YÄ</a:t>
                      </a:r>
                      <a:br>
                        <a:rPr lang="sv-FI" sz="1100" b="1" dirty="0">
                          <a:solidFill>
                            <a:schemeClr val="dk1"/>
                          </a:solidFill>
                        </a:rPr>
                      </a:br>
                      <a:r>
                        <a:rPr lang="sv-FI" sz="1100" b="1" dirty="0">
                          <a:solidFill>
                            <a:schemeClr val="dk1"/>
                          </a:solidFill>
                        </a:rPr>
                        <a:t>/HUTH</a:t>
                      </a:r>
                      <a:endParaRPr lang="sv-FI" sz="11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B0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FI" sz="1200" b="1" dirty="0">
                          <a:solidFill>
                            <a:schemeClr val="dk1"/>
                          </a:solidFill>
                        </a:rPr>
                        <a:t>YÄ</a:t>
                      </a:r>
                      <a:endParaRPr sz="1200" b="1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sv-FI" sz="1100" b="1" dirty="0">
                          <a:solidFill>
                            <a:schemeClr val="dk1"/>
                          </a:solidFill>
                        </a:rPr>
                        <a:t>GEM+YÄ</a:t>
                      </a:r>
                      <a:br>
                        <a:rPr lang="sv-FI" sz="1100" b="1" dirty="0">
                          <a:solidFill>
                            <a:schemeClr val="dk1"/>
                          </a:solidFill>
                        </a:rPr>
                      </a:br>
                      <a:r>
                        <a:rPr lang="sv-FI" sz="1100" b="1" dirty="0">
                          <a:solidFill>
                            <a:schemeClr val="dk1"/>
                          </a:solidFill>
                        </a:rPr>
                        <a:t>/HUTH</a:t>
                      </a:r>
                      <a:endParaRPr lang="sv-FI" sz="11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FI" sz="1200" b="1" dirty="0">
                          <a:solidFill>
                            <a:schemeClr val="dk1"/>
                          </a:solidFill>
                        </a:rPr>
                        <a:t>YÄ</a:t>
                      </a:r>
                      <a:endParaRPr sz="1200" b="1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sv-FI" sz="1100" b="1" dirty="0">
                          <a:solidFill>
                            <a:schemeClr val="dk1"/>
                          </a:solidFill>
                        </a:rPr>
                        <a:t>GEM+YÄ</a:t>
                      </a:r>
                      <a:br>
                        <a:rPr lang="sv-FI" sz="1100" b="1" dirty="0">
                          <a:solidFill>
                            <a:schemeClr val="dk1"/>
                          </a:solidFill>
                        </a:rPr>
                      </a:br>
                      <a:r>
                        <a:rPr lang="sv-FI" sz="1100" b="1" dirty="0">
                          <a:solidFill>
                            <a:schemeClr val="dk1"/>
                          </a:solidFill>
                        </a:rPr>
                        <a:t>/HUTH</a:t>
                      </a:r>
                      <a:endParaRPr lang="sv-FI" sz="11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FI" sz="1200" b="1" dirty="0">
                          <a:solidFill>
                            <a:schemeClr val="dk1"/>
                          </a:solidFill>
                        </a:rPr>
                        <a:t>YÄ</a:t>
                      </a:r>
                      <a:endParaRPr sz="1200" b="1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3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sv-FI" sz="1100" b="1" dirty="0">
                          <a:solidFill>
                            <a:schemeClr val="dk1"/>
                          </a:solidFill>
                        </a:rPr>
                        <a:t>GEM+YÄ</a:t>
                      </a:r>
                      <a:br>
                        <a:rPr lang="sv-FI" sz="1100" b="1" dirty="0">
                          <a:solidFill>
                            <a:schemeClr val="dk1"/>
                          </a:solidFill>
                        </a:rPr>
                      </a:br>
                      <a:r>
                        <a:rPr lang="sv-FI" sz="1100" b="1">
                          <a:solidFill>
                            <a:schemeClr val="dk1"/>
                          </a:solidFill>
                        </a:rPr>
                        <a:t>/HUTH</a:t>
                      </a:r>
                      <a:endParaRPr lang="sv-FI" sz="11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FI" sz="1200" b="1" dirty="0">
                          <a:solidFill>
                            <a:schemeClr val="dk1"/>
                          </a:solidFill>
                        </a:rPr>
                        <a:t>YÄ</a:t>
                      </a:r>
                      <a:endParaRPr sz="1200" b="1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FI" sz="1200" b="1" dirty="0">
                          <a:solidFill>
                            <a:schemeClr val="dk1"/>
                          </a:solidFill>
                        </a:rPr>
                        <a:t>YÄ</a:t>
                      </a:r>
                      <a:endParaRPr sz="1200" b="1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FI" sz="1200" b="1" dirty="0">
                          <a:solidFill>
                            <a:schemeClr val="dk1"/>
                          </a:solidFill>
                        </a:rPr>
                        <a:t>YÄ</a:t>
                      </a:r>
                      <a:endParaRPr sz="1200" b="1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FI" sz="1200" b="1" dirty="0">
                          <a:solidFill>
                            <a:schemeClr val="dk1"/>
                          </a:solidFill>
                        </a:rPr>
                        <a:t>YÄ</a:t>
                      </a:r>
                      <a:endParaRPr sz="1200" b="1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655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Gemensamma ämnen= GEM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v-SE" dirty="0"/>
              <a:t>Tre examensdelar, totalt 35 kp</a:t>
            </a:r>
          </a:p>
          <a:p>
            <a:r>
              <a:rPr lang="sv-SE" b="1" dirty="0"/>
              <a:t>Kunnande i kommunikation och interaktion</a:t>
            </a:r>
            <a:br>
              <a:rPr lang="sv-SE" dirty="0"/>
            </a:br>
            <a:r>
              <a:rPr lang="sv-SE" dirty="0"/>
              <a:t>-svenska, engelska, B-språk finska/spanska, digitala miljöer</a:t>
            </a:r>
          </a:p>
          <a:p>
            <a:r>
              <a:rPr lang="sv-SE" b="1" dirty="0"/>
              <a:t>Kunnande i matematik och naturvetenskaper</a:t>
            </a:r>
            <a:br>
              <a:rPr lang="sv-SE" dirty="0"/>
            </a:br>
            <a:r>
              <a:rPr lang="sv-SE" dirty="0"/>
              <a:t>- Matematik, fysik, kemi</a:t>
            </a:r>
          </a:p>
          <a:p>
            <a:r>
              <a:rPr lang="sv-SE" b="1" dirty="0"/>
              <a:t>Kunnande som behövs i samhället och arbetslivet</a:t>
            </a:r>
            <a:br>
              <a:rPr lang="sv-SE" dirty="0"/>
            </a:br>
            <a:r>
              <a:rPr lang="sv-SE" dirty="0"/>
              <a:t>- Samhällslära, arbetslivet, Studie-och karriärplanering, företagsamhet, upprätthållande av arbetsförmåga och välbefinnande (idrott-hälsa), </a:t>
            </a:r>
            <a:br>
              <a:rPr lang="sv-SE" dirty="0"/>
            </a:br>
            <a:r>
              <a:rPr lang="sv-SE" dirty="0"/>
              <a:t>hållbar utveckling </a:t>
            </a:r>
          </a:p>
          <a:p>
            <a:r>
              <a:rPr lang="sv-SE" b="1" dirty="0"/>
              <a:t>Gem-kurserna bedöms enligt skala 1-5</a:t>
            </a:r>
            <a:r>
              <a:rPr lang="sv-SE" dirty="0"/>
              <a:t>. </a:t>
            </a:r>
            <a:br>
              <a:rPr lang="sv-SE" dirty="0"/>
            </a:br>
            <a:r>
              <a:rPr lang="sv-SE" dirty="0"/>
              <a:t>- Varje kurs för sig bedöms för sig, efter alla kurser räknas medelvitsord+timaktivitet till ett slutvitsord för kursen. </a:t>
            </a:r>
            <a:br>
              <a:rPr lang="sv-SE" dirty="0"/>
            </a:br>
            <a:r>
              <a:rPr lang="sv-SE" dirty="0"/>
              <a:t>-Hela examensdelarna bedöms med godkänd eller underkänt.</a:t>
            </a:r>
            <a:br>
              <a:rPr lang="sv-SE" dirty="0"/>
            </a:b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1682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Speciallärarna informerar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5536" y="2403827"/>
            <a:ext cx="8229600" cy="3921299"/>
          </a:xfrm>
        </p:spPr>
        <p:txBody>
          <a:bodyPr/>
          <a:lstStyle/>
          <a:p>
            <a:r>
              <a:rPr lang="sv-FI" dirty="0"/>
              <a:t>Screening har nyligen gjorts på alla nya studerande.</a:t>
            </a:r>
          </a:p>
          <a:p>
            <a:r>
              <a:rPr lang="sv-FI" dirty="0"/>
              <a:t>Överföringsblanketter</a:t>
            </a:r>
          </a:p>
          <a:p>
            <a:r>
              <a:rPr lang="sv-FI" dirty="0"/>
              <a:t>Intyg</a:t>
            </a:r>
          </a:p>
          <a:p>
            <a:r>
              <a:rPr lang="sv-FI" dirty="0"/>
              <a:t>Åtgärdsprogram</a:t>
            </a: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4F3D-8BF8-4F7B-B02B-7F51463632F4}" type="datetime1">
              <a:rPr lang="sv-SE" smtClean="0"/>
              <a:t>2023-09-08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4124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8E91AA89-4A8E-42E8-B9DD-3D277E33D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046"/>
            <a:ext cx="8229600" cy="1143000"/>
          </a:xfrm>
        </p:spPr>
        <p:txBody>
          <a:bodyPr/>
          <a:lstStyle/>
          <a:p>
            <a:r>
              <a:rPr lang="sv-FI" dirty="0"/>
              <a:t>Stödåtgärder GEM-kurser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7C9DF8C-8AA8-456E-A0A6-167FC7DD2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418" y="1530927"/>
            <a:ext cx="4040188" cy="639762"/>
          </a:xfrm>
        </p:spPr>
        <p:txBody>
          <a:bodyPr>
            <a:noAutofit/>
          </a:bodyPr>
          <a:lstStyle/>
          <a:p>
            <a:r>
              <a:rPr lang="sv-FI" sz="2800" dirty="0" err="1"/>
              <a:t>Drop</a:t>
            </a:r>
            <a:r>
              <a:rPr lang="sv-FI" sz="2800" dirty="0"/>
              <a:t> in stöd, tisdagar kl. 14.15-16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7C1DFA82-E407-4F42-B31F-39FFFDF4D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7975" y="2405062"/>
            <a:ext cx="4040188" cy="3951288"/>
          </a:xfrm>
        </p:spPr>
        <p:txBody>
          <a:bodyPr>
            <a:normAutofit fontScale="25000" lnSpcReduction="20000"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sv-FI" sz="8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Ges i svenska, engelska och matematik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sv-FI" sz="8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studerande får hjälp under pågående kurser med svåra uppgifter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sv-FI" sz="88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sv-FI" sz="8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räna inför prov 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sv-FI" sz="8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Delta i för att göra uppgifter om man vet med sig att man inte får något gjort hemma.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sv-FI" sz="8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Ingen föranmälning behövs</a:t>
            </a:r>
            <a:endParaRPr lang="sv-FI" sz="8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FI" dirty="0"/>
          </a:p>
          <a:p>
            <a:endParaRPr lang="sv-FI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F2BE1522-151F-410E-891C-7413CB4F9B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54588" y="1535113"/>
            <a:ext cx="4189412" cy="639762"/>
          </a:xfrm>
        </p:spPr>
        <p:txBody>
          <a:bodyPr>
            <a:noAutofit/>
          </a:bodyPr>
          <a:lstStyle/>
          <a:p>
            <a:r>
              <a:rPr lang="sv-FI" sz="2800" dirty="0"/>
              <a:t>Schemalagt stöd, tisdagar kl. 14.15-16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E5D08F83-6658-4088-A056-1187B19A8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462502"/>
            <a:ext cx="4041775" cy="3951288"/>
          </a:xfrm>
        </p:spPr>
        <p:txBody>
          <a:bodyPr>
            <a:normAutofit fontScale="25000" lnSpcReduction="20000"/>
          </a:bodyPr>
          <a:lstStyle/>
          <a:p>
            <a:r>
              <a:rPr lang="sv-FI" sz="8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För studerande som redan fått U i någon kurs.</a:t>
            </a:r>
          </a:p>
          <a:p>
            <a:r>
              <a:rPr lang="sv-FI" sz="8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schemaläggs i den studerandes schema. </a:t>
            </a:r>
          </a:p>
          <a:p>
            <a:r>
              <a:rPr lang="sv-FI" sz="88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Är obligatoriskt </a:t>
            </a:r>
            <a:r>
              <a:rPr lang="sv-FI" sz="8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när man har U i någon kurs tills man uppnått godkänd kurs. </a:t>
            </a:r>
          </a:p>
          <a:p>
            <a:r>
              <a:rPr lang="sv-FI" sz="88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sv-FI" sz="8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lla ämnen har ej stöd </a:t>
            </a:r>
            <a:r>
              <a:rPr lang="sv-FI" sz="88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kontinuerligt, är beroende av antal studerande som är i behov av stöd.</a:t>
            </a:r>
            <a:endParaRPr lang="sv-FI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859039C-C04B-4903-9EB5-6B36B7110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4F3D-8BF8-4F7B-B02B-7F51463632F4}" type="datetime1">
              <a:rPr lang="sv-SE" smtClean="0"/>
              <a:t>2023-09-08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060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Omtentamen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165923"/>
          </a:xfrm>
        </p:spPr>
        <p:txBody>
          <a:bodyPr>
            <a:normAutofit fontScale="92500" lnSpcReduction="10000"/>
          </a:bodyPr>
          <a:lstStyle/>
          <a:p>
            <a:r>
              <a:rPr lang="sv-FI" dirty="0"/>
              <a:t>Underkänt prov kan skrivas om vid två följande omtentamenstillfällen. </a:t>
            </a:r>
          </a:p>
          <a:p>
            <a:r>
              <a:rPr lang="sv-FI" dirty="0"/>
              <a:t>Studerande följer med sina studieresultat/ underkänd/avbruten kurs. </a:t>
            </a:r>
          </a:p>
          <a:p>
            <a:r>
              <a:rPr lang="sv-FI" dirty="0"/>
              <a:t>Rätt att godkänt  höja vitsord en gång.</a:t>
            </a:r>
          </a:p>
          <a:p>
            <a:r>
              <a:rPr lang="sv-FI" dirty="0"/>
              <a:t>Omtentamen varannan onsdag </a:t>
            </a:r>
            <a:br>
              <a:rPr lang="sv-FI" dirty="0"/>
            </a:br>
            <a:r>
              <a:rPr lang="sv-FI" dirty="0"/>
              <a:t>(udda veckor) kl. 14.15 – 16, Östra skolgatan 2.</a:t>
            </a:r>
          </a:p>
          <a:p>
            <a:r>
              <a:rPr lang="sv-FI" dirty="0"/>
              <a:t>Anmälan till omtentamen lämnas in till kansliet en vecka före. Blankett finns på Studnet eller kansliet.</a:t>
            </a:r>
          </a:p>
          <a:p>
            <a:r>
              <a:rPr lang="sv-FI" dirty="0"/>
              <a:t>Studerande ska även tala med berörd lärare.</a:t>
            </a:r>
          </a:p>
          <a:p>
            <a:pPr marL="0" indent="0">
              <a:buNone/>
            </a:pPr>
            <a:endParaRPr lang="sv-FI" dirty="0"/>
          </a:p>
          <a:p>
            <a:pPr marL="0" indent="0">
              <a:buNone/>
            </a:pP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15762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0F2E24-D3A0-4011-94FE-969BA8101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Lärande i arbete (LIA)</a:t>
            </a:r>
            <a:endParaRPr lang="sv-FI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30064E5-28A8-4E0C-AF59-107B44556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minst 30 kp, ca ett halvt år av en utbildning på 180 kp</a:t>
            </a:r>
          </a:p>
          <a:p>
            <a:r>
              <a:rPr lang="sv-SE" dirty="0"/>
              <a:t>ser olika ut i olika program</a:t>
            </a:r>
          </a:p>
          <a:p>
            <a:r>
              <a:rPr lang="sv-SE" dirty="0"/>
              <a:t>studerande ordnar i första hand sin LIA-plats</a:t>
            </a:r>
          </a:p>
          <a:p>
            <a:r>
              <a:rPr lang="sv-SE" dirty="0"/>
              <a:t>arbetsplatsens arbetstider och regler gäller</a:t>
            </a:r>
          </a:p>
          <a:p>
            <a:r>
              <a:rPr lang="sv-SE" dirty="0"/>
              <a:t>sjukfrånvaro meddelas både till LIA-platsen och till skolan</a:t>
            </a:r>
          </a:p>
          <a:p>
            <a:r>
              <a:rPr lang="sv-SE" dirty="0"/>
              <a:t>studerande får praktisk erfarenhet, får kontakter och skapar sitt rykte.</a:t>
            </a:r>
            <a:endParaRPr lang="sv-FI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A0DBBA8-D4CD-422E-B328-F7A9F5617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4F3D-8BF8-4F7B-B02B-7F51463632F4}" type="datetime1">
              <a:rPr lang="sv-SE" smtClean="0"/>
              <a:t>2023-09-08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05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F7DAB84E-10B0-49AA-84A8-F7D9DF1DE706}"/>
              </a:ext>
            </a:extLst>
          </p:cNvPr>
          <p:cNvSpPr txBox="1">
            <a:spLocks/>
          </p:cNvSpPr>
          <p:nvPr/>
        </p:nvSpPr>
        <p:spPr>
          <a:xfrm>
            <a:off x="-241182" y="620688"/>
            <a:ext cx="9143999" cy="53781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v-SE" sz="3600" dirty="0">
                <a:solidFill>
                  <a:schemeClr val="bg1"/>
                </a:solidFill>
              </a:rPr>
              <a:t>Innan </a:t>
            </a:r>
            <a:r>
              <a:rPr lang="sv-SE" sz="3600" dirty="0" err="1">
                <a:solidFill>
                  <a:schemeClr val="bg1"/>
                </a:solidFill>
              </a:rPr>
              <a:t>LIAn</a:t>
            </a:r>
            <a:r>
              <a:rPr lang="sv-SE" sz="3600" dirty="0">
                <a:solidFill>
                  <a:schemeClr val="bg1"/>
                </a:solidFill>
              </a:rPr>
              <a:t> börjar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8D43119-47B3-40CF-9AD6-68C48AA970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1858714"/>
              </p:ext>
            </p:extLst>
          </p:nvPr>
        </p:nvGraphicFramePr>
        <p:xfrm>
          <a:off x="648783" y="1875333"/>
          <a:ext cx="8254034" cy="3556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396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Strandgatan 1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105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>
                <a:latin typeface="Perpetua"/>
              </a:rPr>
              <a:t>Förutom ungdomsutbildningarna IT-stödperson, kock, merkonom och servitör har vi även vuxenutbildningar </a:t>
            </a:r>
            <a:endParaRPr lang="sv-SE" dirty="0"/>
          </a:p>
          <a:p>
            <a:r>
              <a:rPr lang="sv-SE" dirty="0"/>
              <a:t>Hygienpass och serveringspass</a:t>
            </a:r>
          </a:p>
          <a:p>
            <a:r>
              <a:rPr lang="sv-SE" dirty="0"/>
              <a:t>På beställning, kortare kompetenshöjande kurser</a:t>
            </a:r>
            <a:br>
              <a:rPr lang="sv-SE" dirty="0"/>
            </a:br>
            <a:r>
              <a:rPr lang="sv-SE" dirty="0"/>
              <a:t>(t ex AMS-kurser)</a:t>
            </a:r>
          </a:p>
          <a:p>
            <a:r>
              <a:rPr lang="sv-SE" dirty="0"/>
              <a:t>Övningsrestaurang Hjorten </a:t>
            </a:r>
          </a:p>
          <a:p>
            <a:r>
              <a:rPr lang="sv-SE" dirty="0"/>
              <a:t>Uthyrningsverksamhet och catering (seminarier, möten mm)</a:t>
            </a:r>
          </a:p>
          <a:p>
            <a:r>
              <a:rPr lang="sv-SE" dirty="0"/>
              <a:t>Projektverksamhet (Skördefest, seminarier, undersökningar, servering, catering mm)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4F3D-8BF8-4F7B-B02B-7F51463632F4}" type="datetime1">
              <a:rPr lang="sv-SE" smtClean="0"/>
              <a:t>2023-09-08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110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20E069-ADDC-75DE-C93D-0950C3C12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Upplägg LIA</a:t>
            </a:r>
            <a:endParaRPr lang="sv-AX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58AFB66-A5BD-A338-2C48-9325554AD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Första året: lära känna, få en inblick i, kunna identifiera sig med yrkesrollen.</a:t>
            </a:r>
          </a:p>
          <a:p>
            <a:r>
              <a:rPr lang="sv-SE" dirty="0"/>
              <a:t>Andra året:  öva rutinarbete, klara av basuppgifter, vidareutveckla yrkeskunskaper, bereda väg för sommarjobb.</a:t>
            </a:r>
          </a:p>
          <a:p>
            <a:r>
              <a:rPr lang="sv-SE" dirty="0"/>
              <a:t>Tredje året: möjlighet till specialisering, vara självgående, ett stadigvarande arbete efter avklarade studier? </a:t>
            </a:r>
          </a:p>
          <a:p>
            <a:endParaRPr lang="sv-AX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9BF32BD-B084-C4DD-03F3-A1C53941E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4F3D-8BF8-4F7B-B02B-7F51463632F4}" type="datetime1">
              <a:rPr lang="sv-SE" smtClean="0"/>
              <a:t>2023-09-08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60297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F4C65F2-512A-1BB0-D2D6-67DF506A6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För </a:t>
            </a:r>
            <a:r>
              <a:rPr lang="en-US" dirty="0" err="1"/>
              <a:t>mer</a:t>
            </a:r>
            <a:r>
              <a:rPr lang="en-US" dirty="0"/>
              <a:t> information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E6A2D36-F2A2-9B16-F90D-487BEE56E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92140"/>
            <a:ext cx="8229600" cy="2942082"/>
          </a:xfrm>
          <a:prstGeom prst="rect">
            <a:avLst/>
          </a:prstGeom>
          <a:noFill/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5993D67-AB62-3C59-2156-3361FF9ED8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1954573-6BCA-4C95-8F86-F3CE428A4A0A}" type="datetime1">
              <a:rPr lang="sv-SE" smtClean="0"/>
              <a:pPr>
                <a:spcAft>
                  <a:spcPts val="600"/>
                </a:spcAft>
              </a:pPr>
              <a:t>2023-09-08</a:t>
            </a:fld>
            <a:endParaRPr lang="sv-S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Pennanteckning 3">
                <a:extLst>
                  <a:ext uri="{FF2B5EF4-FFF2-40B4-BE49-F238E27FC236}">
                    <a16:creationId xmlns:a16="http://schemas.microsoft.com/office/drawing/2014/main" id="{D471BF8A-1AE1-E919-9C16-C5F5F603F7A0}"/>
                  </a:ext>
                </a:extLst>
              </p14:cNvPr>
              <p14:cNvContentPartPr/>
              <p14:nvPr/>
            </p14:nvContentPartPr>
            <p14:xfrm>
              <a:off x="4900464" y="3409848"/>
              <a:ext cx="944640" cy="405360"/>
            </p14:xfrm>
          </p:contentPart>
        </mc:Choice>
        <mc:Fallback xmlns="">
          <p:pic>
            <p:nvPicPr>
              <p:cNvPr id="4" name="Pennanteckning 3">
                <a:extLst>
                  <a:ext uri="{FF2B5EF4-FFF2-40B4-BE49-F238E27FC236}">
                    <a16:creationId xmlns:a16="http://schemas.microsoft.com/office/drawing/2014/main" id="{D471BF8A-1AE1-E919-9C16-C5F5F603F7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91464" y="3400848"/>
                <a:ext cx="962280" cy="42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38686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Yrkesprov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r>
              <a:rPr lang="sv-FI" dirty="0"/>
              <a:t>En examensdel avslutas med ett yrkesprov som kan göras ute på en arbetsplats (LIA) eller i skolan.</a:t>
            </a:r>
            <a:br>
              <a:rPr lang="sv-FI" dirty="0"/>
            </a:br>
            <a:endParaRPr lang="sv-FI" dirty="0"/>
          </a:p>
          <a:p>
            <a:r>
              <a:rPr lang="sv-FI" dirty="0"/>
              <a:t>Yrkesämnenas bedömning sker genom yrkesprov (kan se lite olika ut mellan olika utbildningar).</a:t>
            </a:r>
            <a:br>
              <a:rPr lang="sv-FI" dirty="0"/>
            </a:br>
            <a:endParaRPr lang="sv-FI" dirty="0"/>
          </a:p>
          <a:p>
            <a:r>
              <a:rPr lang="sv-FI" dirty="0"/>
              <a:t>Bedömningen sker av en yrkesmänniska och en lärare. (1-5)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4F3D-8BF8-4F7B-B02B-7F51463632F4}" type="datetime1">
              <a:rPr lang="sv-SE" smtClean="0"/>
              <a:t>2023-09-08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024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600200"/>
          </a:xfrm>
        </p:spPr>
        <p:txBody>
          <a:bodyPr/>
          <a:lstStyle/>
          <a:p>
            <a:r>
              <a:rPr lang="sv-FI" dirty="0"/>
              <a:t>Kontaktuppgifter</a:t>
            </a:r>
            <a:br>
              <a:rPr lang="sv-FI" dirty="0"/>
            </a:b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89264" y="2060848"/>
            <a:ext cx="8229600" cy="43204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v-FI" sz="3400" dirty="0"/>
              <a:t>Kansliet 018-536600, Kerstin Welander</a:t>
            </a:r>
          </a:p>
          <a:p>
            <a:pPr marL="0" indent="0">
              <a:buNone/>
            </a:pPr>
            <a:endParaRPr lang="sv-FI" sz="2900" dirty="0"/>
          </a:p>
          <a:p>
            <a:pPr marL="0" indent="0">
              <a:buNone/>
            </a:pPr>
            <a:r>
              <a:rPr lang="sv-FI" sz="2900" dirty="0"/>
              <a:t>Vik bitr. rektor Daja Rothberg telefon: 040 5047597 </a:t>
            </a:r>
          </a:p>
          <a:p>
            <a:pPr marL="0" indent="0">
              <a:buNone/>
            </a:pPr>
            <a:r>
              <a:rPr lang="sv-FI" sz="2900" dirty="0">
                <a:hlinkClick r:id="rId3"/>
              </a:rPr>
              <a:t>daja.rothberg@gymnasium.ax</a:t>
            </a:r>
            <a:endParaRPr lang="sv-FI" sz="2900" dirty="0"/>
          </a:p>
          <a:p>
            <a:pPr marL="0" indent="0">
              <a:buNone/>
            </a:pPr>
            <a:endParaRPr lang="sv-FI" sz="2900" dirty="0"/>
          </a:p>
          <a:p>
            <a:pPr marL="0" indent="0">
              <a:buNone/>
            </a:pPr>
            <a:r>
              <a:rPr lang="sv-FI" sz="2900" dirty="0"/>
              <a:t>Studiehandledare Gabriella Husell, tfn 0457 345 0168</a:t>
            </a:r>
          </a:p>
          <a:p>
            <a:pPr marL="0" indent="0">
              <a:buNone/>
            </a:pPr>
            <a:r>
              <a:rPr lang="sv-FI" sz="2900" dirty="0">
                <a:hlinkClick r:id="rId4"/>
              </a:rPr>
              <a:t>gabriella.husell@gymnasium.ax</a:t>
            </a:r>
            <a:r>
              <a:rPr lang="sv-FI" sz="2900" dirty="0"/>
              <a:t> </a:t>
            </a:r>
          </a:p>
          <a:p>
            <a:pPr marL="0" indent="0">
              <a:buNone/>
            </a:pPr>
            <a:endParaRPr lang="sv-FI" sz="2900" dirty="0"/>
          </a:p>
          <a:p>
            <a:pPr marL="0" indent="0">
              <a:buNone/>
            </a:pPr>
            <a:r>
              <a:rPr lang="sv-FI" sz="2900" dirty="0"/>
              <a:t>Skolvärd Cecilia Jansson, telefon: 0457 345 2523</a:t>
            </a:r>
          </a:p>
          <a:p>
            <a:pPr marL="0" indent="0">
              <a:buNone/>
            </a:pPr>
            <a:r>
              <a:rPr lang="sv-FI" sz="2900" dirty="0">
                <a:hlinkClick r:id="rId5"/>
              </a:rPr>
              <a:t>cecilia.jansson@gymnasium.ax</a:t>
            </a:r>
            <a:r>
              <a:rPr lang="sv-FI" sz="2900" dirty="0"/>
              <a:t> </a:t>
            </a:r>
          </a:p>
          <a:p>
            <a:pPr marL="0" indent="0">
              <a:buNone/>
            </a:pPr>
            <a:endParaRPr lang="sv-FI" sz="2900" dirty="0"/>
          </a:p>
          <a:p>
            <a:pPr marL="0" indent="0">
              <a:buNone/>
            </a:pPr>
            <a:r>
              <a:rPr lang="sv-FI" sz="2900" dirty="0"/>
              <a:t>Vik. speciallärare Petra Johansson-</a:t>
            </a:r>
            <a:r>
              <a:rPr lang="sv-FI" sz="2900" dirty="0" err="1"/>
              <a:t>Pirholt</a:t>
            </a:r>
            <a:r>
              <a:rPr lang="sv-FI" sz="2900" dirty="0"/>
              <a:t>/ Anki </a:t>
            </a:r>
            <a:r>
              <a:rPr lang="sv-FI" sz="2900" dirty="0" err="1"/>
              <a:t>Kjeldsen</a:t>
            </a:r>
            <a:r>
              <a:rPr lang="sv-FI" sz="2900" dirty="0"/>
              <a:t> </a:t>
            </a:r>
          </a:p>
          <a:p>
            <a:pPr marL="0" indent="0">
              <a:buNone/>
            </a:pPr>
            <a:endParaRPr lang="sv-FI" sz="2400" dirty="0"/>
          </a:p>
          <a:p>
            <a:pPr marL="0" indent="0">
              <a:buNone/>
            </a:pPr>
            <a:endParaRPr lang="sv-FI" sz="2400" dirty="0"/>
          </a:p>
          <a:p>
            <a:pPr marL="0" indent="0">
              <a:buNone/>
            </a:pPr>
            <a:endParaRPr lang="sv-FI" sz="2400" dirty="0"/>
          </a:p>
          <a:p>
            <a:pPr marL="0" indent="0">
              <a:buNone/>
            </a:pPr>
            <a:endParaRPr lang="sv-FI" sz="2400" dirty="0"/>
          </a:p>
          <a:p>
            <a:pPr marL="0" indent="0">
              <a:buNone/>
            </a:pPr>
            <a:endParaRPr lang="sv-FI" sz="2400" dirty="0"/>
          </a:p>
        </p:txBody>
      </p:sp>
    </p:spTree>
    <p:extLst>
      <p:ext uri="{BB962C8B-B14F-4D97-AF65-F5344CB8AC3E}">
        <p14:creationId xmlns:p14="http://schemas.microsoft.com/office/powerpoint/2010/main" val="289488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med rundade hörn 11"/>
          <p:cNvSpPr/>
          <p:nvPr/>
        </p:nvSpPr>
        <p:spPr>
          <a:xfrm>
            <a:off x="467544" y="3356992"/>
            <a:ext cx="8568952" cy="1800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sv-SE" b="1" dirty="0">
                <a:solidFill>
                  <a:srgbClr val="0070C0"/>
                </a:solidFill>
              </a:rPr>
              <a:t>ÅLANDS</a:t>
            </a:r>
          </a:p>
          <a:p>
            <a:pPr algn="ctr"/>
            <a:r>
              <a:rPr lang="sv-SE" b="1" dirty="0">
                <a:solidFill>
                  <a:srgbClr val="0070C0"/>
                </a:solidFill>
              </a:rPr>
              <a:t>GYMNASIUM</a:t>
            </a:r>
          </a:p>
        </p:txBody>
      </p:sp>
      <p:sp>
        <p:nvSpPr>
          <p:cNvPr id="6" name="Rektangel med rundade hörn 5"/>
          <p:cNvSpPr/>
          <p:nvPr/>
        </p:nvSpPr>
        <p:spPr>
          <a:xfrm>
            <a:off x="467544" y="6165304"/>
            <a:ext cx="849694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GRUNDSKOLA</a:t>
            </a:r>
          </a:p>
        </p:txBody>
      </p:sp>
      <p:sp>
        <p:nvSpPr>
          <p:cNvPr id="7" name="Upp 6"/>
          <p:cNvSpPr/>
          <p:nvPr/>
        </p:nvSpPr>
        <p:spPr>
          <a:xfrm>
            <a:off x="1043608" y="4941168"/>
            <a:ext cx="648072" cy="11521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Upp 7"/>
          <p:cNvSpPr/>
          <p:nvPr/>
        </p:nvSpPr>
        <p:spPr>
          <a:xfrm>
            <a:off x="6804248" y="4941168"/>
            <a:ext cx="648072" cy="11521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9" name="Upp 8"/>
          <p:cNvSpPr/>
          <p:nvPr/>
        </p:nvSpPr>
        <p:spPr>
          <a:xfrm>
            <a:off x="2627784" y="4941168"/>
            <a:ext cx="648072" cy="11521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1" name="Rektangel med rundade hörn 10"/>
          <p:cNvSpPr/>
          <p:nvPr/>
        </p:nvSpPr>
        <p:spPr>
          <a:xfrm>
            <a:off x="5796136" y="3789040"/>
            <a:ext cx="273630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ÅLANDS LYCEUM</a:t>
            </a:r>
          </a:p>
        </p:txBody>
      </p:sp>
      <p:grpSp>
        <p:nvGrpSpPr>
          <p:cNvPr id="2" name="Grupp 44"/>
          <p:cNvGrpSpPr/>
          <p:nvPr/>
        </p:nvGrpSpPr>
        <p:grpSpPr>
          <a:xfrm>
            <a:off x="747589" y="3753036"/>
            <a:ext cx="3168352" cy="1008112"/>
            <a:chOff x="747589" y="3969060"/>
            <a:chExt cx="3168352" cy="1008112"/>
          </a:xfrm>
        </p:grpSpPr>
        <p:sp>
          <p:nvSpPr>
            <p:cNvPr id="10" name="Rektangel med rundade hörn 9"/>
            <p:cNvSpPr/>
            <p:nvPr/>
          </p:nvSpPr>
          <p:spPr>
            <a:xfrm>
              <a:off x="747589" y="3969060"/>
              <a:ext cx="3168352" cy="10081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sv-SE" dirty="0">
                  <a:solidFill>
                    <a:srgbClr val="FFC000"/>
                  </a:solidFill>
                </a:rPr>
                <a:t>ÅLANDS YRKESGYMNASIUM</a:t>
              </a:r>
            </a:p>
          </p:txBody>
        </p:sp>
        <p:sp>
          <p:nvSpPr>
            <p:cNvPr id="13" name="Rektangel med rundade hörn 12"/>
            <p:cNvSpPr/>
            <p:nvPr/>
          </p:nvSpPr>
          <p:spPr>
            <a:xfrm>
              <a:off x="790786" y="4005064"/>
              <a:ext cx="1296938" cy="504056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200" dirty="0">
                  <a:solidFill>
                    <a:schemeClr val="tx1"/>
                  </a:solidFill>
                </a:rPr>
                <a:t>Gemensamma ämnen</a:t>
              </a:r>
            </a:p>
          </p:txBody>
        </p:sp>
        <p:sp>
          <p:nvSpPr>
            <p:cNvPr id="14" name="Rektangel med rundade hörn 13"/>
            <p:cNvSpPr/>
            <p:nvPr/>
          </p:nvSpPr>
          <p:spPr>
            <a:xfrm>
              <a:off x="2087724" y="4005064"/>
              <a:ext cx="1728192" cy="50405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200" dirty="0">
                  <a:solidFill>
                    <a:schemeClr val="tx1"/>
                  </a:solidFill>
                </a:rPr>
                <a:t>Högskoleförberedande utbildningshelhet HUTH</a:t>
              </a:r>
            </a:p>
          </p:txBody>
        </p:sp>
      </p:grpSp>
      <p:sp>
        <p:nvSpPr>
          <p:cNvPr id="15" name="Rektangel 14"/>
          <p:cNvSpPr/>
          <p:nvPr/>
        </p:nvSpPr>
        <p:spPr>
          <a:xfrm>
            <a:off x="252945" y="2061642"/>
            <a:ext cx="16561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Gymnasieexamen med yrkesinriktning</a:t>
            </a:r>
          </a:p>
        </p:txBody>
      </p:sp>
      <p:sp>
        <p:nvSpPr>
          <p:cNvPr id="17" name="Rektangel 16"/>
          <p:cNvSpPr/>
          <p:nvPr/>
        </p:nvSpPr>
        <p:spPr>
          <a:xfrm>
            <a:off x="3923928" y="2060848"/>
            <a:ext cx="1764196" cy="1116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Gymnasieexamen</a:t>
            </a:r>
            <a:r>
              <a:rPr lang="sv-SE" sz="1400" dirty="0">
                <a:solidFill>
                  <a:schemeClr val="tx1"/>
                </a:solidFill>
              </a:rPr>
              <a:t> </a:t>
            </a:r>
            <a:r>
              <a:rPr lang="sv-SE" sz="1400" dirty="0">
                <a:solidFill>
                  <a:schemeClr val="bg1"/>
                </a:solidFill>
              </a:rPr>
              <a:t>med</a:t>
            </a:r>
            <a:r>
              <a:rPr lang="sv-SE" sz="1400" dirty="0">
                <a:solidFill>
                  <a:schemeClr val="tx1"/>
                </a:solidFill>
              </a:rPr>
              <a:t> </a:t>
            </a:r>
            <a:r>
              <a:rPr lang="sv-SE" sz="1400" dirty="0">
                <a:solidFill>
                  <a:schemeClr val="bg1"/>
                </a:solidFill>
              </a:rPr>
              <a:t>yrkesinriktning</a:t>
            </a:r>
            <a:r>
              <a:rPr lang="sv-SE" sz="1400" dirty="0">
                <a:solidFill>
                  <a:schemeClr val="tx1"/>
                </a:solidFill>
              </a:rPr>
              <a:t> </a:t>
            </a:r>
            <a:r>
              <a:rPr lang="sv-SE" sz="1400" dirty="0">
                <a:solidFill>
                  <a:schemeClr val="bg1"/>
                </a:solidFill>
              </a:rPr>
              <a:t>och</a:t>
            </a:r>
            <a:r>
              <a:rPr lang="sv-SE" sz="1400" dirty="0">
                <a:solidFill>
                  <a:schemeClr val="tx1"/>
                </a:solidFill>
              </a:rPr>
              <a:t> </a:t>
            </a:r>
            <a:r>
              <a:rPr lang="sv-SE" sz="1400" dirty="0">
                <a:solidFill>
                  <a:schemeClr val="bg1"/>
                </a:solidFill>
              </a:rPr>
              <a:t>studentexamen</a:t>
            </a:r>
          </a:p>
        </p:txBody>
      </p:sp>
      <p:sp>
        <p:nvSpPr>
          <p:cNvPr id="18" name="Rektangel 17"/>
          <p:cNvSpPr/>
          <p:nvPr/>
        </p:nvSpPr>
        <p:spPr>
          <a:xfrm>
            <a:off x="6444208" y="2060848"/>
            <a:ext cx="14401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Student-</a:t>
            </a: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examen</a:t>
            </a:r>
          </a:p>
        </p:txBody>
      </p:sp>
      <p:sp>
        <p:nvSpPr>
          <p:cNvPr id="19" name="Ellips 18"/>
          <p:cNvSpPr/>
          <p:nvPr/>
        </p:nvSpPr>
        <p:spPr>
          <a:xfrm>
            <a:off x="179512" y="260648"/>
            <a:ext cx="2700300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Behörighet för högskole-/universitetsstudier i Finland</a:t>
            </a:r>
          </a:p>
        </p:txBody>
      </p:sp>
      <p:sp>
        <p:nvSpPr>
          <p:cNvPr id="20" name="Ellips 19"/>
          <p:cNvSpPr/>
          <p:nvPr/>
        </p:nvSpPr>
        <p:spPr>
          <a:xfrm>
            <a:off x="3034020" y="188640"/>
            <a:ext cx="2303462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Behörighet för universitets-/högskolestudier</a:t>
            </a:r>
            <a:br>
              <a:rPr lang="sv-SE" sz="1400" dirty="0">
                <a:solidFill>
                  <a:schemeClr val="bg1"/>
                </a:solidFill>
              </a:rPr>
            </a:br>
            <a:r>
              <a:rPr lang="sv-SE" sz="1400" dirty="0">
                <a:solidFill>
                  <a:schemeClr val="bg1"/>
                </a:solidFill>
              </a:rPr>
              <a:t> i Sverige </a:t>
            </a:r>
            <a:br>
              <a:rPr lang="sv-SE" sz="1400" dirty="0">
                <a:solidFill>
                  <a:schemeClr val="bg1"/>
                </a:solidFill>
              </a:rPr>
            </a:br>
            <a:r>
              <a:rPr lang="sv-SE" sz="1200" dirty="0">
                <a:solidFill>
                  <a:schemeClr val="bg1"/>
                </a:solidFill>
              </a:rPr>
              <a:t>(kan dock finnas behov av kompletteringar)</a:t>
            </a:r>
          </a:p>
        </p:txBody>
      </p:sp>
      <p:sp>
        <p:nvSpPr>
          <p:cNvPr id="21" name="Ellips 20"/>
          <p:cNvSpPr/>
          <p:nvPr/>
        </p:nvSpPr>
        <p:spPr>
          <a:xfrm>
            <a:off x="6156176" y="260648"/>
            <a:ext cx="2088232" cy="13681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Behörighet för högskolestudier i hela världen</a:t>
            </a:r>
          </a:p>
          <a:p>
            <a:pPr algn="ctr"/>
            <a:r>
              <a:rPr lang="sv-SE" sz="1200" dirty="0">
                <a:solidFill>
                  <a:schemeClr val="tx1"/>
                </a:solidFill>
              </a:rPr>
              <a:t>(kan dock finnas behov av kompletteringar)</a:t>
            </a:r>
          </a:p>
        </p:txBody>
      </p:sp>
      <p:cxnSp>
        <p:nvCxnSpPr>
          <p:cNvPr id="52" name="Rak pil 51"/>
          <p:cNvCxnSpPr>
            <a:endCxn id="21" idx="4"/>
          </p:cNvCxnSpPr>
          <p:nvPr/>
        </p:nvCxnSpPr>
        <p:spPr>
          <a:xfrm flipV="1">
            <a:off x="7182290" y="1628800"/>
            <a:ext cx="18002" cy="4320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k pil 53"/>
          <p:cNvCxnSpPr>
            <a:stCxn id="11" idx="0"/>
            <a:endCxn id="18" idx="2"/>
          </p:cNvCxnSpPr>
          <p:nvPr/>
        </p:nvCxnSpPr>
        <p:spPr>
          <a:xfrm rot="5400000" flipH="1" flipV="1">
            <a:off x="6552220" y="3176972"/>
            <a:ext cx="122413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ak pil 57"/>
          <p:cNvCxnSpPr/>
          <p:nvPr/>
        </p:nvCxnSpPr>
        <p:spPr>
          <a:xfrm rot="5400000" flipH="1" flipV="1">
            <a:off x="1115616" y="1844824"/>
            <a:ext cx="43204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ak pil 58"/>
          <p:cNvCxnSpPr>
            <a:stCxn id="27" idx="0"/>
            <a:endCxn id="19" idx="5"/>
          </p:cNvCxnSpPr>
          <p:nvPr/>
        </p:nvCxnSpPr>
        <p:spPr>
          <a:xfrm flipH="1" flipV="1">
            <a:off x="2484362" y="1428439"/>
            <a:ext cx="467458" cy="63240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ak pil 59"/>
          <p:cNvCxnSpPr/>
          <p:nvPr/>
        </p:nvCxnSpPr>
        <p:spPr>
          <a:xfrm flipV="1">
            <a:off x="3079402" y="1438557"/>
            <a:ext cx="340470" cy="62308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ak pil 60"/>
          <p:cNvCxnSpPr/>
          <p:nvPr/>
        </p:nvCxnSpPr>
        <p:spPr>
          <a:xfrm flipV="1">
            <a:off x="5076056" y="1268760"/>
            <a:ext cx="1224136" cy="7920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ak pil 71"/>
          <p:cNvCxnSpPr/>
          <p:nvPr/>
        </p:nvCxnSpPr>
        <p:spPr>
          <a:xfrm rot="5400000" flipH="1" flipV="1">
            <a:off x="863985" y="3248583"/>
            <a:ext cx="936104" cy="7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ak pil 72"/>
          <p:cNvCxnSpPr/>
          <p:nvPr/>
        </p:nvCxnSpPr>
        <p:spPr>
          <a:xfrm rot="5400000" flipH="1" flipV="1">
            <a:off x="2448161" y="3248583"/>
            <a:ext cx="936104" cy="7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ktangel 26"/>
          <p:cNvSpPr/>
          <p:nvPr/>
        </p:nvSpPr>
        <p:spPr>
          <a:xfrm>
            <a:off x="2087724" y="2060848"/>
            <a:ext cx="172819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Gymnasieexamen</a:t>
            </a:r>
            <a:r>
              <a:rPr lang="sv-SE" sz="1400" dirty="0">
                <a:solidFill>
                  <a:schemeClr val="tx1"/>
                </a:solidFill>
              </a:rPr>
              <a:t> </a:t>
            </a:r>
            <a:r>
              <a:rPr lang="sv-SE" sz="1400" dirty="0">
                <a:solidFill>
                  <a:schemeClr val="bg1"/>
                </a:solidFill>
              </a:rPr>
              <a:t>med</a:t>
            </a:r>
            <a:r>
              <a:rPr lang="sv-SE" sz="1400" dirty="0">
                <a:solidFill>
                  <a:schemeClr val="tx1"/>
                </a:solidFill>
              </a:rPr>
              <a:t> </a:t>
            </a:r>
            <a:r>
              <a:rPr lang="sv-SE" sz="1400" dirty="0">
                <a:solidFill>
                  <a:schemeClr val="bg1"/>
                </a:solidFill>
              </a:rPr>
              <a:t>yrkesinriktning</a:t>
            </a:r>
          </a:p>
        </p:txBody>
      </p:sp>
      <p:cxnSp>
        <p:nvCxnSpPr>
          <p:cNvPr id="37" name="Rak pil 36"/>
          <p:cNvCxnSpPr/>
          <p:nvPr/>
        </p:nvCxnSpPr>
        <p:spPr>
          <a:xfrm flipV="1">
            <a:off x="2915816" y="2996952"/>
            <a:ext cx="1008112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ak pilkoppling 3"/>
          <p:cNvCxnSpPr/>
          <p:nvPr/>
        </p:nvCxnSpPr>
        <p:spPr>
          <a:xfrm flipV="1">
            <a:off x="1403648" y="1438557"/>
            <a:ext cx="1675754" cy="6222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pil 60">
            <a:extLst>
              <a:ext uri="{FF2B5EF4-FFF2-40B4-BE49-F238E27FC236}">
                <a16:creationId xmlns:a16="http://schemas.microsoft.com/office/drawing/2014/main" id="{E80D3D3B-02BB-4C4E-ADC9-016A7A804D30}"/>
              </a:ext>
            </a:extLst>
          </p:cNvPr>
          <p:cNvCxnSpPr>
            <a:cxnSpLocks/>
          </p:cNvCxnSpPr>
          <p:nvPr/>
        </p:nvCxnSpPr>
        <p:spPr>
          <a:xfrm flipH="1" flipV="1">
            <a:off x="5225049" y="1279963"/>
            <a:ext cx="1579199" cy="88889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pil 60">
            <a:extLst>
              <a:ext uri="{FF2B5EF4-FFF2-40B4-BE49-F238E27FC236}">
                <a16:creationId xmlns:a16="http://schemas.microsoft.com/office/drawing/2014/main" id="{6BE9B879-E906-45B0-A711-788ABA99DE69}"/>
              </a:ext>
            </a:extLst>
          </p:cNvPr>
          <p:cNvCxnSpPr>
            <a:cxnSpLocks/>
          </p:cNvCxnSpPr>
          <p:nvPr/>
        </p:nvCxnSpPr>
        <p:spPr>
          <a:xfrm flipH="1" flipV="1">
            <a:off x="2785475" y="1268760"/>
            <a:ext cx="3833777" cy="8640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9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v-FI" dirty="0"/>
              <a:t>HUTH </a:t>
            </a:r>
            <a:br>
              <a:rPr lang="sv-FI" dirty="0"/>
            </a:br>
            <a:r>
              <a:rPr lang="sv-FI" sz="3600" dirty="0"/>
              <a:t>(högskoleförberedande utbildningshelhet)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321497"/>
            <a:ext cx="8229600" cy="4536503"/>
          </a:xfrm>
        </p:spPr>
        <p:txBody>
          <a:bodyPr/>
          <a:lstStyle/>
          <a:p>
            <a:pPr>
              <a:defRPr/>
            </a:pPr>
            <a:r>
              <a:rPr lang="sv-FI" dirty="0"/>
              <a:t>Fr.o.m. ht 2011 kan åk 1 välja ett paket med gemensamma ämnen enligt Ålands lyceums läroplan. Ersätter de flesta gemensamma och valbara ämnen i den vanliga läroplanen. Hoppar man av ett ämne så hoppar man av </a:t>
            </a:r>
            <a:r>
              <a:rPr lang="sv-FI" u="sng" dirty="0"/>
              <a:t>hela</a:t>
            </a:r>
            <a:r>
              <a:rPr lang="sv-FI" dirty="0"/>
              <a:t> paketet.</a:t>
            </a:r>
          </a:p>
          <a:p>
            <a:pPr>
              <a:defRPr/>
            </a:pPr>
            <a:r>
              <a:rPr lang="sv-FI" dirty="0"/>
              <a:t>För att få välja HUTH krävs minst 7,0 i medelvitsord i svenska, engelska, matematik, historia och samhällskunskap.</a:t>
            </a:r>
          </a:p>
          <a:p>
            <a:pPr>
              <a:defRPr/>
            </a:pPr>
            <a:r>
              <a:rPr lang="sv-FI" dirty="0"/>
              <a:t>Möjlighet att skriva studentprov och ta studentexamen.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825A5BDC-3696-4574-B20C-B1D4D83DB3DF}"/>
              </a:ext>
            </a:extLst>
          </p:cNvPr>
          <p:cNvSpPr txBox="1"/>
          <p:nvPr/>
        </p:nvSpPr>
        <p:spPr>
          <a:xfrm>
            <a:off x="462569" y="188640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2000" b="1" dirty="0">
                <a:solidFill>
                  <a:srgbClr val="FF0000"/>
                </a:solidFill>
              </a:rPr>
              <a:t>Del 2: </a:t>
            </a:r>
          </a:p>
        </p:txBody>
      </p:sp>
    </p:spTree>
    <p:extLst>
      <p:ext uri="{BB962C8B-B14F-4D97-AF65-F5344CB8AC3E}">
        <p14:creationId xmlns:p14="http://schemas.microsoft.com/office/powerpoint/2010/main" val="177427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HUTH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561259"/>
          </a:xfrm>
        </p:spPr>
        <p:txBody>
          <a:bodyPr/>
          <a:lstStyle/>
          <a:p>
            <a:r>
              <a:rPr lang="sv-SE" dirty="0"/>
              <a:t>HUTH-studierna ger möjlighet till särskilda behörigheter som kan krävas för studier i Sverige, utöver den grundläggande behörighet som yrkesexamen ger. </a:t>
            </a:r>
            <a:br>
              <a:rPr lang="sv-SE" dirty="0"/>
            </a:br>
            <a:endParaRPr lang="sv-SE" dirty="0"/>
          </a:p>
          <a:p>
            <a:r>
              <a:rPr lang="sv-SE" dirty="0"/>
              <a:t>Totalt 5 perioder HUTH under de 3 studieåren = 1/3 del av skolgången. 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4F3D-8BF8-4F7B-B02B-7F51463632F4}" type="datetime1">
              <a:rPr lang="sv-SE" smtClean="0"/>
              <a:t>2023-09-08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785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HUTH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sv-FI" dirty="0"/>
              <a:t>HUTH-kurserna läses vid Ålands lyceum.</a:t>
            </a:r>
          </a:p>
          <a:p>
            <a:r>
              <a:rPr lang="sv-FI" dirty="0"/>
              <a:t>HUTH-studierna innebär en hög studietakt och förutsätter motivation för teoretiska studier.</a:t>
            </a:r>
          </a:p>
          <a:p>
            <a:r>
              <a:rPr lang="sv-FI" dirty="0"/>
              <a:t>HUTH-studerande måste delta i utvärderingar under provperioden och efter provperioden.</a:t>
            </a:r>
          </a:p>
          <a:p>
            <a:r>
              <a:rPr lang="sv-FI" dirty="0"/>
              <a:t>Studerande måste följa de regler som finns angivna i HUTH-studieguiden.</a:t>
            </a:r>
          </a:p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94708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600200"/>
          </a:xfrm>
        </p:spPr>
        <p:txBody>
          <a:bodyPr>
            <a:normAutofit/>
          </a:bodyPr>
          <a:lstStyle/>
          <a:p>
            <a:r>
              <a:rPr lang="sv-SE" sz="4000" dirty="0"/>
              <a:t>HUTH-studier </a:t>
            </a:r>
            <a:br>
              <a:rPr lang="sv-SE" sz="4000" dirty="0"/>
            </a:br>
            <a:r>
              <a:rPr lang="sv-SE" sz="4000" dirty="0"/>
              <a:t>enligt Ålands lyceums läroplan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sv-SE" sz="2000" dirty="0"/>
              <a:t>Ersätter studier i de obligatoriska gemensamma ämnena svenska, engelska, matematik, fysik, kemi och samhällskunskap samt valbara ämnen.</a:t>
            </a:r>
          </a:p>
          <a:p>
            <a:r>
              <a:rPr lang="sv-SE" sz="2000" dirty="0"/>
              <a:t>Utbildningshelheten består i nuläget av 60 studiepoäng (sp) plus några kurser på ÅYG</a:t>
            </a:r>
            <a:br>
              <a:rPr lang="sv-SE" sz="2000" dirty="0"/>
            </a:br>
            <a:r>
              <a:rPr lang="sv-SE" sz="2000" dirty="0"/>
              <a:t>Nytt! Reform har genomförs inför studentskrivningarna våren 2022 med införande av fem obligatoriska prov. </a:t>
            </a:r>
          </a:p>
          <a:p>
            <a:pPr lvl="1"/>
            <a:r>
              <a:rPr lang="sv-SE" sz="2000" dirty="0"/>
              <a:t>9 moduler svenska- 14 sp</a:t>
            </a:r>
          </a:p>
          <a:p>
            <a:pPr lvl="1"/>
            <a:r>
              <a:rPr lang="sv-SE" sz="2000" dirty="0"/>
              <a:t>7 moduler engelska- 14 sp</a:t>
            </a:r>
          </a:p>
          <a:p>
            <a:pPr lvl="1"/>
            <a:r>
              <a:rPr lang="sv-SE" sz="2000" dirty="0"/>
              <a:t>9 moduler matematik-16sp </a:t>
            </a:r>
          </a:p>
          <a:p>
            <a:pPr lvl="1"/>
            <a:r>
              <a:rPr lang="sv-SE" sz="2000" dirty="0"/>
              <a:t>4 moduler samhällskunskap- 8 sp </a:t>
            </a:r>
          </a:p>
          <a:p>
            <a:pPr lvl="1"/>
            <a:r>
              <a:rPr lang="sv-SE" sz="2000" dirty="0"/>
              <a:t>3 moduler geografi -  6sp</a:t>
            </a:r>
            <a:br>
              <a:rPr lang="sv-SE" sz="2000" dirty="0"/>
            </a:br>
            <a:r>
              <a:rPr lang="sv-SE" sz="2000" dirty="0"/>
              <a:t>kurser fysik- 1sp</a:t>
            </a:r>
          </a:p>
          <a:p>
            <a:pPr lvl="1"/>
            <a:r>
              <a:rPr lang="sv-SE" sz="2000" dirty="0"/>
              <a:t>2 moduler fysik och  kemi -  1 sp </a:t>
            </a:r>
          </a:p>
          <a:p>
            <a:pPr marL="457200" lvl="1" indent="0">
              <a:buNone/>
            </a:pPr>
            <a:endParaRPr lang="sv-SE" sz="2000" dirty="0"/>
          </a:p>
          <a:p>
            <a:r>
              <a:rPr lang="sv-SE" sz="2000" dirty="0"/>
              <a:t>I nuläget ger utbildningshelheten HUTH följande behörigheter: </a:t>
            </a:r>
            <a:br>
              <a:rPr lang="sv-SE" sz="2000" dirty="0"/>
            </a:br>
            <a:r>
              <a:rPr lang="sv-SE" sz="2000" dirty="0" err="1"/>
              <a:t>Sv</a:t>
            </a:r>
            <a:r>
              <a:rPr lang="sv-SE" sz="2000" dirty="0"/>
              <a:t> 3, Eng 6, Ma 3b, </a:t>
            </a:r>
            <a:r>
              <a:rPr lang="sv-SE" sz="2000" dirty="0" err="1"/>
              <a:t>Sh</a:t>
            </a:r>
            <a:r>
              <a:rPr lang="sv-SE" sz="2000" dirty="0"/>
              <a:t> 2, </a:t>
            </a:r>
            <a:r>
              <a:rPr lang="sv-SE" sz="2000" dirty="0" err="1"/>
              <a:t>Nk</a:t>
            </a:r>
            <a:r>
              <a:rPr lang="sv-SE" sz="2000" dirty="0"/>
              <a:t> 2.</a:t>
            </a:r>
          </a:p>
        </p:txBody>
      </p:sp>
    </p:spTree>
    <p:extLst>
      <p:ext uri="{BB962C8B-B14F-4D97-AF65-F5344CB8AC3E}">
        <p14:creationId xmlns:p14="http://schemas.microsoft.com/office/powerpoint/2010/main" val="80505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FI" dirty="0"/>
              <a:t>Omtagning - HUTH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6"/>
          </a:xfrm>
        </p:spPr>
        <p:txBody>
          <a:bodyPr>
            <a:normAutofit lnSpcReduction="10000"/>
          </a:bodyPr>
          <a:lstStyle/>
          <a:p>
            <a:r>
              <a:rPr lang="sv-FI" dirty="0"/>
              <a:t>Studerande har rätt att delta i </a:t>
            </a:r>
            <a:r>
              <a:rPr lang="sv-FI" b="1" i="1" dirty="0"/>
              <a:t>ett</a:t>
            </a:r>
            <a:r>
              <a:rPr lang="sv-FI" dirty="0"/>
              <a:t> omtagningsprov för att höja underkänt kursvitsord (inte provvitsord). Skall då delta i </a:t>
            </a:r>
            <a:r>
              <a:rPr lang="sv-FI" b="1" dirty="0"/>
              <a:t>närmast följande omtagningstillfälle</a:t>
            </a:r>
            <a:r>
              <a:rPr lang="sv-FI" dirty="0"/>
              <a:t>, i annat fall har studerande förverkat sin rätt till omtagning.</a:t>
            </a:r>
          </a:p>
          <a:p>
            <a:r>
              <a:rPr lang="sv-FI" dirty="0"/>
              <a:t>Studerande som varit </a:t>
            </a:r>
            <a:r>
              <a:rPr lang="sv-FI" b="1" i="1" dirty="0"/>
              <a:t>sjuk</a:t>
            </a:r>
            <a:r>
              <a:rPr lang="sv-FI" dirty="0"/>
              <a:t> vid kursprov, uppsats m.m. har rätt till utvärdering vid följande omtagning. Sjukdomen ska styrkas med </a:t>
            </a:r>
            <a:r>
              <a:rPr lang="sv-FI" b="1" dirty="0"/>
              <a:t>intyg av vårdnadshavare </a:t>
            </a:r>
            <a:r>
              <a:rPr lang="sv-FI" dirty="0"/>
              <a:t>eller annan myndig person.</a:t>
            </a:r>
          </a:p>
          <a:p>
            <a:r>
              <a:rPr lang="sv-FI" dirty="0"/>
              <a:t>Anmälan till omtagning görs vid ditt kansli (ÅYG), sista anmälningstid, se HUTH-studieguiden.</a:t>
            </a:r>
          </a:p>
        </p:txBody>
      </p:sp>
    </p:spTree>
    <p:extLst>
      <p:ext uri="{BB962C8B-B14F-4D97-AF65-F5344CB8AC3E}">
        <p14:creationId xmlns:p14="http://schemas.microsoft.com/office/powerpoint/2010/main" val="271061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Läroplan - examensdelar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998352"/>
            <a:ext cx="8229600" cy="3777283"/>
          </a:xfrm>
        </p:spPr>
        <p:txBody>
          <a:bodyPr>
            <a:normAutofit fontScale="92500" lnSpcReduction="20000"/>
          </a:bodyPr>
          <a:lstStyle/>
          <a:p>
            <a:r>
              <a:rPr lang="sv-FI" dirty="0"/>
              <a:t>Studieplan där aktuella examensdelar är preciserade och planerade per läsår.</a:t>
            </a:r>
          </a:p>
          <a:p>
            <a:r>
              <a:rPr lang="sv-FI" dirty="0"/>
              <a:t>Examensdelarna är indelade i delmål och det är delmålen som står på schemat i Wilma. Delmålen bedöms OK, EJ eller A (avbruten, ska tas om)</a:t>
            </a:r>
          </a:p>
          <a:p>
            <a:r>
              <a:rPr lang="sv-FI" dirty="0"/>
              <a:t>Vitsord fås i samband med yrkesprov (YP), enligt skala 1-5. I regel ett yrkesprov per examensdel. YP görs om möjligt i samband med LIA (praktik) </a:t>
            </a:r>
          </a:p>
          <a:p>
            <a:r>
              <a:rPr lang="sv-FI" dirty="0"/>
              <a:t>GEM skala 1-5, U eller A. </a:t>
            </a:r>
          </a:p>
          <a:p>
            <a:r>
              <a:rPr lang="sv-FI" dirty="0"/>
              <a:t>HUTH bedöms med vitsord  4-10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4F3D-8BF8-4F7B-B02B-7F51463632F4}" type="datetime1">
              <a:rPr lang="sv-SE" smtClean="0"/>
              <a:t>2023-09-08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694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512168"/>
          </a:xfrm>
        </p:spPr>
        <p:txBody>
          <a:bodyPr/>
          <a:lstStyle/>
          <a:p>
            <a:r>
              <a:rPr lang="sv-FI" dirty="0"/>
              <a:t>Avbrytande av HUTH-studier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176464"/>
          </a:xfrm>
        </p:spPr>
        <p:txBody>
          <a:bodyPr>
            <a:normAutofit fontScale="85000" lnSpcReduction="20000"/>
          </a:bodyPr>
          <a:lstStyle/>
          <a:p>
            <a:r>
              <a:rPr lang="sv-FI" dirty="0"/>
              <a:t>Avbrytande av HUTH-studier kan ske under det första läsåret, senast 14 juni 2024.</a:t>
            </a:r>
          </a:p>
          <a:p>
            <a:r>
              <a:rPr lang="sv-FI" dirty="0"/>
              <a:t>Hoppar man av ett ämne så hoppar man av </a:t>
            </a:r>
            <a:r>
              <a:rPr lang="sv-FI" u="sng" dirty="0"/>
              <a:t>hela</a:t>
            </a:r>
            <a:r>
              <a:rPr lang="sv-FI" dirty="0"/>
              <a:t> paketet.</a:t>
            </a:r>
          </a:p>
          <a:p>
            <a:r>
              <a:rPr lang="sv-FI" dirty="0"/>
              <a:t>HUTH-studier kan inte avbrytas under pågående HUTH-period.</a:t>
            </a:r>
          </a:p>
          <a:p>
            <a:r>
              <a:rPr lang="sv-FI" dirty="0"/>
              <a:t>Anmälan om avbrytande av HUTH-studier görs senast tre veckor innan nästa HUTH-period/period för gemensamma ämnen.</a:t>
            </a:r>
          </a:p>
          <a:p>
            <a:r>
              <a:rPr lang="sv-FI" dirty="0"/>
              <a:t>OBS! Godkända kurser ges tillgodo. Kompletteringar kan behövas i yrkesgymnasiets gemensamma ämnen eftersom det inte är samma ämnen som ingår. </a:t>
            </a:r>
            <a:r>
              <a:rPr lang="sv-FI" u="sng" dirty="0"/>
              <a:t>Komplettering av missade valbara yrkesämneskurser bör göras vid avhopp</a:t>
            </a:r>
            <a:r>
              <a:rPr lang="sv-FI" dirty="0"/>
              <a:t>. Avhopp kräver 5-10 extra kp yrkeskurser. </a:t>
            </a:r>
          </a:p>
          <a:p>
            <a:r>
              <a:rPr lang="sv-FI" dirty="0"/>
              <a:t>Avbrytande av HUTH-studier; kontakta din studiehandledare.</a:t>
            </a:r>
          </a:p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60903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1B04B7-170C-48D9-BD2B-B1D0C76FF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Enkätundersökning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D7E97A-2BB7-40B0-A865-C1AB9C3F8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223" y="2307679"/>
            <a:ext cx="8229600" cy="4525963"/>
          </a:xfrm>
        </p:spPr>
        <p:txBody>
          <a:bodyPr>
            <a:normAutofit/>
          </a:bodyPr>
          <a:lstStyle/>
          <a:p>
            <a:r>
              <a:rPr lang="sv-FI" dirty="0"/>
              <a:t>LR har tillsatt en sakkunnig grupp för att se närmare på HUTH-studier och upplägg.</a:t>
            </a:r>
          </a:p>
          <a:p>
            <a:r>
              <a:rPr lang="sv-FI" dirty="0"/>
              <a:t>Under hösten planeras en enkätundersökning för HUTH-studerande årskurs 1 samt även för deras vårdnadshavare. </a:t>
            </a:r>
          </a:p>
          <a:p>
            <a:r>
              <a:rPr lang="sv-FI" dirty="0"/>
              <a:t>Syftet är att se vad som gör att studerande väljer HUTH och vilka förväntningar som finns. </a:t>
            </a:r>
          </a:p>
          <a:p>
            <a:endParaRPr lang="sv-FI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65FBF72-D05F-4BF0-8E9C-3EDEEA136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4F3D-8BF8-4F7B-B02B-7F51463632F4}" type="datetime1">
              <a:rPr lang="sv-SE" smtClean="0"/>
              <a:t>2023-09-08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562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5A850F-250A-4756-8DA7-06E16124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br>
              <a:rPr lang="sv-FI" dirty="0"/>
            </a:br>
            <a:br>
              <a:rPr lang="sv-FI" dirty="0"/>
            </a:br>
            <a:br>
              <a:rPr lang="sv-FI" dirty="0"/>
            </a:br>
            <a:r>
              <a:rPr lang="sv-FI" dirty="0"/>
              <a:t>HUTH-information på Studnet:</a:t>
            </a:r>
            <a:br>
              <a:rPr lang="sv-FI" sz="4400" dirty="0"/>
            </a:br>
            <a:br>
              <a:rPr lang="sv-FI" sz="4400" dirty="0"/>
            </a:br>
            <a:br>
              <a:rPr lang="sv-FI" sz="4400" dirty="0"/>
            </a:br>
            <a:br>
              <a:rPr lang="sv-FI" sz="4400" dirty="0"/>
            </a:br>
            <a:endParaRPr lang="sv-FI" sz="2200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B1ED0FB-972D-463E-928C-A43B5C233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4F3D-8BF8-4F7B-B02B-7F51463632F4}" type="datetime1">
              <a:rPr lang="sv-SE" smtClean="0"/>
              <a:t>2023-09-08</a:t>
            </a:fld>
            <a:endParaRPr lang="sv-SE"/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1116828D-4881-4630-95E5-8A506C4DA71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4" t="9270" r="38889" b="27307"/>
          <a:stretch/>
        </p:blipFill>
        <p:spPr bwMode="auto">
          <a:xfrm>
            <a:off x="554410" y="2348880"/>
            <a:ext cx="7668852" cy="4104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4E49EE74-963C-426A-AEFE-3D6C38110F70}"/>
              </a:ext>
            </a:extLst>
          </p:cNvPr>
          <p:cNvSpPr txBox="1"/>
          <p:nvPr/>
        </p:nvSpPr>
        <p:spPr>
          <a:xfrm>
            <a:off x="863588" y="1693987"/>
            <a:ext cx="741682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https://studnet.gymnasium.ax/alands-yrkesgymnasium/huth-studier</a:t>
            </a:r>
            <a:endParaRPr lang="sv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Pil: nedåt 12">
            <a:extLst>
              <a:ext uri="{FF2B5EF4-FFF2-40B4-BE49-F238E27FC236}">
                <a16:creationId xmlns:a16="http://schemas.microsoft.com/office/drawing/2014/main" id="{CC60604D-332D-4CCD-8D17-B9C9FB9B57A1}"/>
              </a:ext>
            </a:extLst>
          </p:cNvPr>
          <p:cNvSpPr/>
          <p:nvPr/>
        </p:nvSpPr>
        <p:spPr>
          <a:xfrm>
            <a:off x="3491880" y="2204864"/>
            <a:ext cx="288032" cy="9926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4098321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8FF2D79-6E17-4281-B49C-60378BBD4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703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sv-FI" dirty="0"/>
          </a:p>
          <a:p>
            <a:pPr marL="0" indent="0" algn="ctr">
              <a:buNone/>
            </a:pPr>
            <a:endParaRPr lang="sv-FI" dirty="0"/>
          </a:p>
          <a:p>
            <a:pPr marL="0" indent="0" algn="ctr">
              <a:buNone/>
            </a:pPr>
            <a:r>
              <a:rPr lang="sv-FI" dirty="0"/>
              <a:t>Hör av er om ni har frågor eller funderingar, via mejl, wilma eller telefon </a:t>
            </a:r>
            <a:endParaRPr lang="sv-FI" dirty="0">
              <a:effectLst/>
            </a:endParaRPr>
          </a:p>
          <a:p>
            <a:pPr marL="0" indent="0" algn="ctr">
              <a:buNone/>
            </a:pPr>
            <a:endParaRPr lang="sv-FI" dirty="0"/>
          </a:p>
          <a:p>
            <a:pPr marL="0" indent="0" algn="ctr">
              <a:buNone/>
            </a:pPr>
            <a:r>
              <a:rPr lang="sv-FI" sz="5400" dirty="0">
                <a:solidFill>
                  <a:srgbClr val="00B050"/>
                </a:solidFill>
                <a:latin typeface="Monotype Corsiva" panose="03010101010201010101" pitchFamily="66" charset="0"/>
              </a:rPr>
              <a:t>Tack för mig ! </a:t>
            </a:r>
            <a:r>
              <a:rPr lang="sv-FI" sz="5400" dirty="0">
                <a:solidFill>
                  <a:srgbClr val="00B050"/>
                </a:solidFill>
                <a:sym typeface="Wingdings" panose="05000000000000000000" pitchFamily="2" charset="2"/>
              </a:rPr>
              <a:t> </a:t>
            </a:r>
            <a:endParaRPr lang="sv-FI" sz="5400" dirty="0">
              <a:solidFill>
                <a:srgbClr val="00B050"/>
              </a:solidFill>
            </a:endParaRP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C3F40CB-1AA4-4E7D-9139-12A3B1350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4F3D-8BF8-4F7B-B02B-7F51463632F4}" type="datetime1">
              <a:rPr lang="sv-SE" smtClean="0"/>
              <a:t>2023-09-08</a:t>
            </a:fld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E09C46E-35A4-4267-B606-F1CA56963BB2}"/>
              </a:ext>
            </a:extLst>
          </p:cNvPr>
          <p:cNvSpPr txBox="1"/>
          <p:nvPr/>
        </p:nvSpPr>
        <p:spPr>
          <a:xfrm>
            <a:off x="1583668" y="5479831"/>
            <a:ext cx="59766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v-FI" sz="1800" dirty="0"/>
              <a:t>Studiehandledare Gabriella Husell, tfn 0457 345 0168</a:t>
            </a:r>
          </a:p>
          <a:p>
            <a:pPr marL="0" indent="0">
              <a:buNone/>
            </a:pPr>
            <a:r>
              <a:rPr lang="sv-FI" sz="1800" dirty="0">
                <a:hlinkClick r:id="rId2"/>
              </a:rPr>
              <a:t>gabriella.husell@gymnasium.ax</a:t>
            </a:r>
            <a:r>
              <a:rPr lang="sv-FI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4269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r>
              <a:rPr lang="sv-SE" dirty="0"/>
              <a:t>Arbetsmiljö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sv-SE" dirty="0"/>
              <a:t>Arbetslivets skola. Arbetslivets regler.</a:t>
            </a:r>
          </a:p>
          <a:p>
            <a:r>
              <a:rPr lang="sv-SE" dirty="0"/>
              <a:t>Behörighetskort, bl.a. hygienpass </a:t>
            </a:r>
          </a:p>
          <a:p>
            <a:r>
              <a:rPr lang="sv-SE" dirty="0"/>
              <a:t>Tobaksfri arbetsplats, även snusfri</a:t>
            </a:r>
          </a:p>
          <a:p>
            <a:r>
              <a:rPr lang="sv-SE" dirty="0"/>
              <a:t>Närvaro – muntlig varning, skriftlig varning, avstängning</a:t>
            </a:r>
          </a:p>
          <a:p>
            <a:r>
              <a:rPr lang="sv-SE" dirty="0"/>
              <a:t>Antimobbningsarbete</a:t>
            </a:r>
          </a:p>
          <a:p>
            <a:r>
              <a:rPr lang="sv-SE" dirty="0"/>
              <a:t>Studeranderåd (studerande från varje enhet)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4F3D-8BF8-4F7B-B02B-7F51463632F4}" type="datetime1">
              <a:rPr lang="sv-SE" smtClean="0"/>
              <a:t>2023-09-08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297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Studerandestöd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r>
              <a:rPr lang="sv-SE" dirty="0"/>
              <a:t>Studerandevårdsgrupp – lärare, Studerandehälsan, personal</a:t>
            </a:r>
            <a:br>
              <a:rPr lang="sv-SE" dirty="0"/>
            </a:br>
            <a:r>
              <a:rPr lang="sv-SE" dirty="0"/>
              <a:t>- ordförande S1 Cecilia Jansson.</a:t>
            </a:r>
          </a:p>
          <a:p>
            <a:r>
              <a:rPr lang="sv-SE" dirty="0"/>
              <a:t>Speciallärare vik.Petra Johansson Pirholt/vik.Anki Kjeldsen</a:t>
            </a:r>
          </a:p>
          <a:p>
            <a:r>
              <a:rPr lang="sv-SE" dirty="0"/>
              <a:t>Skolvärd Cecilia Jansson</a:t>
            </a:r>
            <a:r>
              <a:rPr lang="sv-SE" dirty="0">
                <a:solidFill>
                  <a:srgbClr val="FF0000"/>
                </a:solidFill>
              </a:rPr>
              <a:t> </a:t>
            </a:r>
          </a:p>
          <a:p>
            <a:r>
              <a:rPr lang="sv-SE" dirty="0"/>
              <a:t>Studiekoordinator Kerstin Welander</a:t>
            </a:r>
          </a:p>
          <a:p>
            <a:r>
              <a:rPr lang="sv-SE" dirty="0"/>
              <a:t>Studiehandledare Gabriella Husell 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4F3D-8BF8-4F7B-B02B-7F51463632F4}" type="datetime1">
              <a:rPr lang="sv-SE" smtClean="0"/>
              <a:t>2023-09-08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97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sv-FI" dirty="0"/>
              <a:t>Studnet </a:t>
            </a:r>
            <a:br>
              <a:rPr lang="sv-FI" dirty="0"/>
            </a:br>
            <a:endParaRPr lang="sv-FI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42484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FI" dirty="0" err="1">
                <a:latin typeface="Perpetua"/>
              </a:rPr>
              <a:t>Studnet</a:t>
            </a:r>
            <a:r>
              <a:rPr lang="sv-FI" dirty="0">
                <a:latin typeface="Perpetua"/>
              </a:rPr>
              <a:t> är öppet för alla, ingen inloggning krävs. Finns på hemsidan:  https://studnet.gymnasium.ax/</a:t>
            </a:r>
            <a:br>
              <a:rPr lang="sv-FI" dirty="0">
                <a:latin typeface="Perpetua"/>
              </a:rPr>
            </a:br>
            <a:endParaRPr lang="sv-FI" dirty="0"/>
          </a:p>
          <a:p>
            <a:r>
              <a:rPr lang="sv-FI" dirty="0"/>
              <a:t>Kartor, kontaktuppgifter osv</a:t>
            </a:r>
          </a:p>
          <a:p>
            <a:pPr marL="0" indent="0">
              <a:buNone/>
            </a:pPr>
            <a:endParaRPr lang="sv-FI" dirty="0"/>
          </a:p>
          <a:p>
            <a:r>
              <a:rPr lang="sv-FI" dirty="0"/>
              <a:t>Info om HUTH-studier finns på Studnet. Man kan läsa mera om studentexamen på lyceets sidor och på studentexamensnämndens sidor.</a:t>
            </a:r>
          </a:p>
          <a:p>
            <a:pPr marL="0" indent="0">
              <a:buNone/>
            </a:pPr>
            <a:endParaRPr lang="sv-FI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38120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Kostnader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291035"/>
            <a:ext cx="8229600" cy="40653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FI" dirty="0"/>
              <a:t>Gratis skollunch </a:t>
            </a:r>
          </a:p>
          <a:p>
            <a:r>
              <a:rPr lang="sv-FI" dirty="0"/>
              <a:t>Läromedel kostnadsfritt på årskurs 1. </a:t>
            </a:r>
          </a:p>
          <a:p>
            <a:r>
              <a:rPr lang="sv-FI" dirty="0">
                <a:latin typeface="Perpetua"/>
              </a:rPr>
              <a:t>Papper, pennor och dylikt betalar studerande själv. </a:t>
            </a:r>
            <a:endParaRPr lang="sv-FI" dirty="0"/>
          </a:p>
          <a:p>
            <a:r>
              <a:rPr lang="sv-FI" dirty="0"/>
              <a:t>Skyddskläder och skyddsutrustning bekostas av skolan.</a:t>
            </a:r>
          </a:p>
          <a:p>
            <a:r>
              <a:rPr lang="sv-FI" dirty="0"/>
              <a:t>Den som har längre än 5 km till skolan har rätt till busskort. </a:t>
            </a:r>
          </a:p>
          <a:p>
            <a:pPr marL="0" indent="0">
              <a:buNone/>
            </a:pPr>
            <a:endParaRPr lang="sv-FI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4F3D-8BF8-4F7B-B02B-7F51463632F4}" type="datetime1">
              <a:rPr lang="sv-SE" smtClean="0"/>
              <a:t>2023-09-08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670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Frukt och frukost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/>
          </a:bodyPr>
          <a:lstStyle/>
          <a:p>
            <a:r>
              <a:rPr lang="sv-SE" dirty="0"/>
              <a:t>På Strandgatan 1 bjuds studerandena på frukt och kaffe under förmiddagens långa paus </a:t>
            </a:r>
            <a:r>
              <a:rPr lang="sv-SE" sz="2800" dirty="0" err="1"/>
              <a:t>kl</a:t>
            </a:r>
            <a:r>
              <a:rPr lang="sv-SE" sz="2800" dirty="0"/>
              <a:t> 9.40 – 10.00</a:t>
            </a:r>
            <a:br>
              <a:rPr lang="sv-SE" sz="2800" dirty="0"/>
            </a:br>
            <a:endParaRPr lang="sv-SE" sz="2800" dirty="0"/>
          </a:p>
          <a:p>
            <a:r>
              <a:rPr lang="sv-SE" dirty="0"/>
              <a:t>På Östra Skolgatan 2, Handelscafé öppet 8.30-15.30</a:t>
            </a:r>
            <a:br>
              <a:rPr lang="sv-SE" dirty="0"/>
            </a:br>
            <a:r>
              <a:rPr lang="sv-SE" dirty="0"/>
              <a:t>- Smörgås + dryck (tripp/kaffe) för 2€.</a:t>
            </a:r>
            <a:br>
              <a:rPr lang="sv-SE" dirty="0"/>
            </a:br>
            <a:r>
              <a:rPr lang="sv-SE" dirty="0"/>
              <a:t>- Mellanmålsfrukt gratis vid 14-rasten utanför restaurang Oasen (Ålands lyceum). </a:t>
            </a:r>
            <a:br>
              <a:rPr lang="sv-SE" dirty="0"/>
            </a:br>
            <a:br>
              <a:rPr lang="sv-SE" dirty="0"/>
            </a:br>
            <a:endParaRPr lang="sv-SE" dirty="0"/>
          </a:p>
          <a:p>
            <a:endParaRPr lang="sv-SE" dirty="0"/>
          </a:p>
          <a:p>
            <a:pPr marL="457200" lvl="1" indent="0">
              <a:buNone/>
            </a:pP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4F3D-8BF8-4F7B-B02B-7F51463632F4}" type="datetime1">
              <a:rPr lang="sv-SE" smtClean="0"/>
              <a:t>2023-09-08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313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AG_Presentationsma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AG_Presentationsmall</Template>
  <TotalTime>11264</TotalTime>
  <Words>2333</Words>
  <Application>Microsoft Office PowerPoint</Application>
  <PresentationFormat>Bildspel på skärmen (4:3)</PresentationFormat>
  <Paragraphs>339</Paragraphs>
  <Slides>43</Slides>
  <Notes>11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43</vt:i4>
      </vt:variant>
    </vt:vector>
  </HeadingPairs>
  <TitlesOfParts>
    <vt:vector size="51" baseType="lpstr">
      <vt:lpstr>Arial</vt:lpstr>
      <vt:lpstr>Calibri</vt:lpstr>
      <vt:lpstr>Franklin Gothic Book</vt:lpstr>
      <vt:lpstr>Monotype Corsiva</vt:lpstr>
      <vt:lpstr>Perpetua</vt:lpstr>
      <vt:lpstr>Tahoma</vt:lpstr>
      <vt:lpstr>Trebuchet MS</vt:lpstr>
      <vt:lpstr>AG_Presentationsmall</vt:lpstr>
      <vt:lpstr>Välkomna på informationsmöte  för vårdnadshavare åk 1  och våra utbildningar på Strandgatan 1  </vt:lpstr>
      <vt:lpstr>PowerPoint-presentation</vt:lpstr>
      <vt:lpstr>Strandgatan 1</vt:lpstr>
      <vt:lpstr>Läroplan - examensdelar</vt:lpstr>
      <vt:lpstr>Arbetsmiljö</vt:lpstr>
      <vt:lpstr>Studerandestöd</vt:lpstr>
      <vt:lpstr>Studnet  </vt:lpstr>
      <vt:lpstr>Kostnader</vt:lpstr>
      <vt:lpstr>Frukt och frukost</vt:lpstr>
      <vt:lpstr>Frånvaro</vt:lpstr>
      <vt:lpstr>Sjukdom </vt:lpstr>
      <vt:lpstr>Anhållan om ledigt</vt:lpstr>
      <vt:lpstr>Wilma</vt:lpstr>
      <vt:lpstr>Grupphandledare 2023</vt:lpstr>
      <vt:lpstr>IT-LÄRARE</vt:lpstr>
      <vt:lpstr>Informations- och kommunikationsteknik –  IT-stödperson - examensdelar</vt:lpstr>
      <vt:lpstr>KOCKLÄRARE</vt:lpstr>
      <vt:lpstr>SERVITÖRLÄRARE</vt:lpstr>
      <vt:lpstr>Restaurang och catering - kock examensdelar</vt:lpstr>
      <vt:lpstr>MERKONOMLÄRARE</vt:lpstr>
      <vt:lpstr>Affärsverksamhet - merkonom Examensdelar</vt:lpstr>
      <vt:lpstr>Läroplan - examensdelar</vt:lpstr>
      <vt:lpstr>Studiernas uppbyggnad </vt:lpstr>
      <vt:lpstr>Gemensamma ämnen= GEM</vt:lpstr>
      <vt:lpstr>Speciallärarna informerar</vt:lpstr>
      <vt:lpstr>Stödåtgärder GEM-kurser</vt:lpstr>
      <vt:lpstr>Omtentamen</vt:lpstr>
      <vt:lpstr>Lärande i arbete (LIA)</vt:lpstr>
      <vt:lpstr>PowerPoint-presentation</vt:lpstr>
      <vt:lpstr>Upplägg LIA</vt:lpstr>
      <vt:lpstr>För mer information</vt:lpstr>
      <vt:lpstr>Yrkesprov</vt:lpstr>
      <vt:lpstr>Kontaktuppgifter </vt:lpstr>
      <vt:lpstr>PowerPoint-presentation</vt:lpstr>
      <vt:lpstr>HUTH  (högskoleförberedande utbildningshelhet)</vt:lpstr>
      <vt:lpstr>HUTH</vt:lpstr>
      <vt:lpstr>HUTH</vt:lpstr>
      <vt:lpstr>HUTH-studier  enligt Ålands lyceums läroplan</vt:lpstr>
      <vt:lpstr>Omtagning - HUTH</vt:lpstr>
      <vt:lpstr>Avbrytande av HUTH-studier</vt:lpstr>
      <vt:lpstr>Enkätundersökning </vt:lpstr>
      <vt:lpstr>   HUTH-information på Studnet:    </vt:lpstr>
      <vt:lpstr>PowerPoint-presentation</vt:lpstr>
    </vt:vector>
  </TitlesOfParts>
  <Company>Ålands gymnasium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 för vårdnadshavare åk 1</dc:title>
  <dc:creator>Admin</dc:creator>
  <cp:lastModifiedBy>Gabriella Husell</cp:lastModifiedBy>
  <cp:revision>493</cp:revision>
  <cp:lastPrinted>2022-09-06T08:44:19Z</cp:lastPrinted>
  <dcterms:created xsi:type="dcterms:W3CDTF">2013-09-05T19:27:35Z</dcterms:created>
  <dcterms:modified xsi:type="dcterms:W3CDTF">2023-09-08T08:34:56Z</dcterms:modified>
</cp:coreProperties>
</file>