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0" r:id="rId3"/>
    <p:sldId id="286" r:id="rId4"/>
    <p:sldId id="306" r:id="rId5"/>
    <p:sldId id="310" r:id="rId6"/>
    <p:sldId id="288" r:id="rId7"/>
    <p:sldId id="298" r:id="rId8"/>
    <p:sldId id="269" r:id="rId9"/>
    <p:sldId id="307" r:id="rId10"/>
    <p:sldId id="300" r:id="rId11"/>
    <p:sldId id="296" r:id="rId12"/>
    <p:sldId id="289" r:id="rId13"/>
    <p:sldId id="305" r:id="rId14"/>
    <p:sldId id="309" r:id="rId15"/>
    <p:sldId id="311" r:id="rId16"/>
    <p:sldId id="312" r:id="rId17"/>
    <p:sldId id="294" r:id="rId18"/>
    <p:sldId id="293" r:id="rId19"/>
    <p:sldId id="264" r:id="rId20"/>
    <p:sldId id="271" r:id="rId21"/>
    <p:sldId id="266" r:id="rId22"/>
    <p:sldId id="303" r:id="rId23"/>
    <p:sldId id="292" r:id="rId24"/>
    <p:sldId id="304" r:id="rId25"/>
    <p:sldId id="274" r:id="rId26"/>
    <p:sldId id="273" r:id="rId27"/>
    <p:sldId id="279" r:id="rId28"/>
    <p:sldId id="263" r:id="rId29"/>
    <p:sldId id="275" r:id="rId30"/>
    <p:sldId id="276" r:id="rId31"/>
    <p:sldId id="277" r:id="rId32"/>
    <p:sldId id="278" r:id="rId33"/>
  </p:sldIdLst>
  <p:sldSz cx="9144000" cy="6858000" type="screen4x3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257A3-E817-9817-78E9-AA29E0243DDC}" v="832" dt="2021-08-27T06:26:34.200"/>
    <p1510:client id="{032578B7-491A-6E29-2387-055D25623414}" v="139" dt="2022-09-07T11:40:10.160"/>
    <p1510:client id="{13F18F6A-09F8-8A27-3CA4-B76D3597D7B3}" v="43" dt="2023-09-06T06:53:24.937"/>
    <p1510:client id="{20C81022-F519-A642-62EB-EE4D22C06A77}" v="5" dt="2022-09-15T05:33:09.964"/>
    <p1510:client id="{31E30CE5-6179-733C-B924-9EF11D9A5A08}" v="76" dt="2021-09-17T06:15:56.808"/>
    <p1510:client id="{6395AE31-DA74-9517-F8A1-2AFE846B30CE}" v="2" dt="2023-09-11T12:21:28.590"/>
    <p1510:client id="{66F8F4D7-7B9C-9FBF-5225-EB6B42B72825}" v="48" dt="2021-09-20T07:02:08.450"/>
    <p1510:client id="{7141D7BC-E233-E25E-0903-C0A4F55CB9F4}" v="54" dt="2022-09-02T12:28:54.734"/>
    <p1510:client id="{80C3D8A9-00C4-4850-B7FE-BBECBC0E7F51}" v="7" dt="2022-09-07T16:30:06.497"/>
    <p1510:client id="{85C0CE71-CE7D-89A6-ED12-63DE7C4526C6}" v="161" dt="2022-09-05T09:59:32.668"/>
    <p1510:client id="{8B2F9554-9355-0E2C-A7D0-4A1C3675931B}" v="564" dt="2023-09-05T07:02:43.652"/>
    <p1510:client id="{90A89F9F-FABB-38EE-52F3-E60407724065}" v="8" dt="2021-09-17T09:19:19.394"/>
    <p1510:client id="{92447F30-278D-C921-AF72-87882FEAFA4C}" v="521" dt="2022-09-05T06:18:17.264"/>
    <p1510:client id="{998D94FF-3823-44F2-94AB-58DEFCB46C56}" v="212" dt="2021-09-09T12:00:42.659"/>
    <p1510:client id="{B1F65EC3-E206-2A5C-76D6-18BFCC73077D}" v="244" dt="2021-09-13T05:52:17.238"/>
    <p1510:client id="{B2E77E0E-17A4-021B-CD3D-8A2B02A6EA31}" v="11" dt="2021-09-03T05:16:21.465"/>
    <p1510:client id="{B6CA86B6-1EBB-291E-47CE-72091FE985BE}" v="4" dt="2022-09-07T11:38:36.238"/>
    <p1510:client id="{C24A855F-F31C-D04A-3263-27B8175B752C}" v="31" dt="2021-09-07T08:10:07.818"/>
    <p1510:client id="{D1CE9076-4916-845F-8F42-C031BCA8F639}" v="960" dt="2023-09-05T06:44:18.837"/>
    <p1510:client id="{D446A58F-C484-F820-A86E-12D8960BB4AB}" v="207" dt="2022-09-02T11:34:34.254"/>
    <p1510:client id="{FB525337-D314-078A-B005-5356F9F00441}" v="1112" dt="2021-08-27T06:48:59.541"/>
    <p1510:client id="{FBD9842B-BE96-FA95-BE46-BD376D5EF32C}" v="4" dt="2023-09-11T12:19:55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9358D2FE-15DA-489D-95B5-099B655BCF2E}" type="datetimeFigureOut">
              <a:rPr lang="sv-FI" smtClean="0"/>
              <a:t>12-09-2023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BA767D8-45CA-4A14-8886-3EB40A749E3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9142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C98BED20-D51A-4596-B511-7BFDB72A1017}" type="datetimeFigureOut">
              <a:rPr lang="sv-FI" smtClean="0"/>
              <a:t>12-09-2023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3315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F710F13E-0393-409E-ACE9-22CEC219BF5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8882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98050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34725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91081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55077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59059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92965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98727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33625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19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005529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20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66378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0799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164845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9276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545386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7937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25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27035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26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49793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27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17553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28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306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29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8524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30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29930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31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2282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895087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32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1955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2199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69582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77488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7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83528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C3659-9215-466E-BA9D-4DDBEE56D8DE}" type="slidenum">
              <a:rPr lang="sv-FI" smtClean="0"/>
              <a:t>8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96727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0F13E-0393-409E-ACE9-22CEC219BF59}" type="slidenum">
              <a:rPr lang="sv-FI" smtClean="0"/>
              <a:t>9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8489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FACB-0B8B-4528-8F23-90ED9365B9BB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3801-E660-4DE7-B117-FF3C968747A7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07FD-84FB-4F45-8E04-2651E0B498A8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Franklin Gothic Book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 sz="2800">
                <a:latin typeface="Perpetua" pitchFamily="18" charset="0"/>
              </a:defRPr>
            </a:lvl1pPr>
            <a:lvl2pPr>
              <a:defRPr sz="2400">
                <a:latin typeface="Perpetua" pitchFamily="18" charset="0"/>
              </a:defRPr>
            </a:lvl2pPr>
            <a:lvl3pPr>
              <a:defRPr sz="2000">
                <a:latin typeface="Perpetua" pitchFamily="18" charset="0"/>
              </a:defRPr>
            </a:lvl3pPr>
            <a:lvl4pPr>
              <a:defRPr sz="1800">
                <a:latin typeface="Perpetua" pitchFamily="18" charset="0"/>
              </a:defRPr>
            </a:lvl4pPr>
            <a:lvl5pPr>
              <a:defRPr sz="1800">
                <a:latin typeface="Perpetua" pitchFamily="18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3216"/>
            <a:ext cx="1452136" cy="1667137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5195-4482-42C2-A725-EF74C6C56329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3216"/>
            <a:ext cx="1452136" cy="1667137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5C5D-AD69-4265-8D86-0254847EE0B5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3216"/>
            <a:ext cx="1452136" cy="1667137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4F0CF-94E1-46D7-8E0D-EEAB4B46CCA6}" type="datetime1">
              <a:rPr lang="sv-SE" smtClean="0"/>
              <a:t>2023-09-12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3216"/>
            <a:ext cx="1452136" cy="1667137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5A08-24A1-49C3-B1EB-C539F0456D70}" type="datetime1">
              <a:rPr lang="sv-SE" smtClean="0"/>
              <a:t>2023-09-12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373216"/>
            <a:ext cx="1452136" cy="1667137"/>
          </a:xfrm>
          <a:prstGeom prst="rect">
            <a:avLst/>
          </a:prstGeom>
        </p:spPr>
      </p:pic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4573-6BCA-4C95-8F86-F3CE428A4A0A}" type="datetime1">
              <a:rPr lang="sv-SE" smtClean="0"/>
              <a:t>2023-09-12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4B49-CEE2-4782-9115-F73C8EC6202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7B21-55C7-4128-BC34-917D7A1CBC01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88000"/>
                <a:lumOff val="12000"/>
              </a:schemeClr>
            </a:gs>
            <a:gs pos="13000">
              <a:srgbClr val="A5CCF5"/>
            </a:gs>
            <a:gs pos="21000">
              <a:schemeClr val="tx2">
                <a:lumMod val="60000"/>
                <a:lumOff val="40000"/>
              </a:schemeClr>
            </a:gs>
            <a:gs pos="27000">
              <a:srgbClr val="C4D6EB">
                <a:lumMod val="0"/>
                <a:lumOff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4AC9-08CE-4A1B-B16F-BD3CE9D70954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21B3-74A7-4888-93FE-931A17414AA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erpet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erpet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Perpet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Perpet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ymnasium.ax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onna.gruner-andersson@gymnasim.a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iana.lundqvist@gymnasium.ax" TargetMode="External"/><Relationship Id="rId5" Type="http://schemas.openxmlformats.org/officeDocument/2006/relationships/hyperlink" Target="mailto:marina.hager@gymnasium.ax" TargetMode="External"/><Relationship Id="rId4" Type="http://schemas.openxmlformats.org/officeDocument/2006/relationships/hyperlink" Target="mailto:Susanne.avik@gymnasium.a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2">
                <a:lumMod val="88000"/>
                <a:lumOff val="12000"/>
              </a:schemeClr>
            </a:gs>
            <a:gs pos="76000">
              <a:srgbClr val="A5CCF5"/>
            </a:gs>
            <a:gs pos="100000">
              <a:schemeClr val="tx2">
                <a:lumMod val="60000"/>
                <a:lumOff val="40000"/>
              </a:schemeClr>
            </a:gs>
            <a:gs pos="14000">
              <a:srgbClr val="C4D6EB">
                <a:lumMod val="0"/>
                <a:lumOff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92088" y="2825502"/>
            <a:ext cx="7772400" cy="1683618"/>
          </a:xfrm>
        </p:spPr>
        <p:txBody>
          <a:bodyPr>
            <a:normAutofit fontScale="90000"/>
          </a:bodyPr>
          <a:lstStyle/>
          <a:p>
            <a:pPr algn="r"/>
            <a:r>
              <a:rPr lang="sv-SE">
                <a:latin typeface="Franklin Gothic Book"/>
              </a:rPr>
              <a:t>Informationsmöte </a:t>
            </a:r>
            <a:br>
              <a:rPr lang="sv-SE"/>
            </a:br>
            <a:r>
              <a:rPr lang="sv-SE">
                <a:latin typeface="Franklin Gothic Book"/>
              </a:rPr>
              <a:t>för vårdnadshavare åk 1 barnledare och </a:t>
            </a:r>
            <a:r>
              <a:rPr lang="sv-SE" err="1">
                <a:latin typeface="Franklin Gothic Book"/>
              </a:rPr>
              <a:t>närvårdare</a:t>
            </a:r>
            <a:endParaRPr lang="sv-SE" err="1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71800" y="4437112"/>
            <a:ext cx="6192688" cy="5509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sv-SE">
                <a:latin typeface="Franklin Gothic Book"/>
              </a:rPr>
              <a:t>6 september 2023 </a:t>
            </a:r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3576636" cy="9763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err="1">
                <a:latin typeface="Franklin Gothic Book"/>
              </a:rPr>
              <a:t>GEMensamma</a:t>
            </a:r>
            <a:r>
              <a:rPr lang="sv-FI">
                <a:latin typeface="Franklin Gothic Book"/>
              </a:rPr>
              <a:t> examensdelar, 35 kp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 b="1">
                <a:latin typeface="Calibri"/>
                <a:cs typeface="Calibri"/>
              </a:rPr>
              <a:t>KUNNANDE I KOMMUNIKATION OCH INTERAKTION</a:t>
            </a:r>
            <a:r>
              <a:rPr lang="sv-FI">
                <a:latin typeface="Calibri"/>
                <a:cs typeface="Calibri"/>
              </a:rPr>
              <a:t> (svenska, engelska, finska eller spanska (NVA endast finska), verksamhet i den digitala miljön) </a:t>
            </a:r>
          </a:p>
          <a:p>
            <a:r>
              <a:rPr lang="sv-FI" b="1">
                <a:latin typeface="Calibri"/>
                <a:cs typeface="Calibri"/>
              </a:rPr>
              <a:t>KUNNANDE I MATEMATIK OCH NATURVETENSKAPER</a:t>
            </a:r>
            <a:r>
              <a:rPr lang="sv-FI">
                <a:latin typeface="Calibri"/>
                <a:cs typeface="Calibri"/>
              </a:rPr>
              <a:t> (matematik, fysik, kemi)</a:t>
            </a:r>
          </a:p>
          <a:p>
            <a:r>
              <a:rPr lang="sv-FI" b="1">
                <a:latin typeface="Calibri"/>
                <a:cs typeface="Calibri"/>
              </a:rPr>
              <a:t>KUNNANDE SOM BEHÖVS I SAMHÄLLET OCH ARBETSLIVET</a:t>
            </a:r>
            <a:r>
              <a:rPr lang="sv-FI">
                <a:latin typeface="Calibri"/>
                <a:cs typeface="Calibri"/>
              </a:rPr>
              <a:t> (samhällsfärdighet, arbetslivskunskap, företagsamhet, studie- och karriärplanering, upprätthållande av arbetsförmåga och välbefinnande, hållbar utveckling</a:t>
            </a:r>
            <a:r>
              <a:rPr lang="sv-FI">
                <a:latin typeface="Perpetua"/>
              </a:rPr>
              <a:t>)</a:t>
            </a:r>
          </a:p>
          <a:p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F835-24BB-4934-8499-CEE17A7F0E73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fld id="{06B821B3-74A7-4888-93FE-931A17414AA6}" type="slidenum">
              <a:rPr lang="sv-SE" sz="2800" smtClean="0"/>
              <a:pPr algn="ctr"/>
              <a:t>10</a:t>
            </a:fld>
            <a:endParaRPr lang="sv-SE" sz="2800"/>
          </a:p>
        </p:txBody>
      </p:sp>
    </p:spTree>
    <p:extLst>
      <p:ext uri="{BB962C8B-B14F-4D97-AF65-F5344CB8AC3E}">
        <p14:creationId xmlns:p14="http://schemas.microsoft.com/office/powerpoint/2010/main" val="171076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Examensdelar NVA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sv-FI" b="1">
                <a:latin typeface="Calibri"/>
                <a:cs typeface="Calibri"/>
              </a:rPr>
              <a:t>Examensdelar inom yrkesämnen, 145 kp</a:t>
            </a:r>
          </a:p>
          <a:p>
            <a:r>
              <a:rPr lang="sv-FI">
                <a:latin typeface="Calibri"/>
                <a:cs typeface="Calibri"/>
              </a:rPr>
              <a:t>Att främja utveckling och delaktighet, 25 kp</a:t>
            </a:r>
          </a:p>
          <a:p>
            <a:r>
              <a:rPr lang="sv-FI">
                <a:latin typeface="Calibri"/>
                <a:cs typeface="Calibri"/>
              </a:rPr>
              <a:t>Att främja välbefinnande och funktionsförmåga, 30 kp</a:t>
            </a:r>
          </a:p>
          <a:p>
            <a:r>
              <a:rPr lang="sv-FI">
                <a:latin typeface="Calibri"/>
                <a:cs typeface="Calibri"/>
              </a:rPr>
              <a:t>Att arbeta inom hemvård, 40 kp</a:t>
            </a:r>
          </a:p>
          <a:p>
            <a:r>
              <a:rPr lang="sv-FI">
                <a:latin typeface="Calibri"/>
                <a:cs typeface="Calibri"/>
              </a:rPr>
              <a:t>Att arbeta inom sjukvården, 35 kp</a:t>
            </a:r>
          </a:p>
          <a:p>
            <a:r>
              <a:rPr lang="sv-FI">
                <a:latin typeface="Calibri"/>
                <a:cs typeface="Calibri"/>
              </a:rPr>
              <a:t>Mentalhälsoarbete och missbrukarvård i olika </a:t>
            </a:r>
            <a:r>
              <a:rPr lang="sv-FI" err="1">
                <a:latin typeface="Calibri"/>
                <a:cs typeface="Calibri"/>
              </a:rPr>
              <a:t>klientg</a:t>
            </a:r>
            <a:r>
              <a:rPr lang="sv-FI">
                <a:latin typeface="Calibri"/>
                <a:cs typeface="Calibri"/>
              </a:rPr>
              <a:t>. 15 kp</a:t>
            </a:r>
          </a:p>
          <a:p>
            <a:r>
              <a:rPr lang="sv-FI">
                <a:latin typeface="Calibri"/>
                <a:cs typeface="Calibri"/>
              </a:rPr>
              <a:t>Samtliga yrkesexamensdelar innehåller LIA och yrkesprov</a:t>
            </a:r>
          </a:p>
          <a:p>
            <a:r>
              <a:rPr lang="sv-FI" b="1" err="1">
                <a:latin typeface="Calibri"/>
                <a:cs typeface="Calibri"/>
              </a:rPr>
              <a:t>GEMensamma</a:t>
            </a:r>
            <a:r>
              <a:rPr lang="sv-FI" b="1">
                <a:latin typeface="Calibri"/>
                <a:cs typeface="Calibri"/>
              </a:rPr>
              <a:t> examensdelar, 35 kp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9AD3E-B559-43FA-9380-C84669C6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8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Examensdelar BLU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sv-FI" b="1">
                <a:latin typeface="Calibri"/>
                <a:cs typeface="Calibri"/>
              </a:rPr>
              <a:t>Examensdelar inom yrkesämnen, 145 kp</a:t>
            </a:r>
          </a:p>
          <a:p>
            <a:r>
              <a:rPr lang="sv-FI">
                <a:latin typeface="Calibri"/>
                <a:cs typeface="Calibri"/>
              </a:rPr>
              <a:t>Professionellt bemötande inom pedagogisk verksamhet och handledning, 15 kp</a:t>
            </a:r>
          </a:p>
          <a:p>
            <a:r>
              <a:rPr lang="sv-FI">
                <a:latin typeface="Calibri"/>
                <a:cs typeface="Calibri"/>
              </a:rPr>
              <a:t>Att främja barns utveckling, välbefinnande och lärande, 40 kp</a:t>
            </a:r>
          </a:p>
          <a:p>
            <a:r>
              <a:rPr lang="sv-FI">
                <a:latin typeface="Calibri"/>
                <a:cs typeface="Calibri"/>
              </a:rPr>
              <a:t>Genomförande av pedagogisk verksamhet inom småbarnspedagogik, 30 kp</a:t>
            </a:r>
          </a:p>
          <a:p>
            <a:r>
              <a:rPr lang="sv-FI">
                <a:latin typeface="Calibri"/>
                <a:cs typeface="Calibri"/>
              </a:rPr>
              <a:t>Arbete med familjer och sektorsövergripande samarbete, 20 kp</a:t>
            </a:r>
          </a:p>
          <a:p>
            <a:r>
              <a:rPr lang="sv-FI">
                <a:latin typeface="Calibri"/>
                <a:cs typeface="Calibri"/>
              </a:rPr>
              <a:t>Handledning av personer som behöver stöd, 20 kp (Ej HUTH)</a:t>
            </a:r>
          </a:p>
          <a:p>
            <a:r>
              <a:rPr lang="sv-FI">
                <a:latin typeface="Calibri"/>
                <a:cs typeface="Calibri"/>
              </a:rPr>
              <a:t>Förberedelse för arbetsplatshandledaruppgifter, 5 kp (Ej HUTH)</a:t>
            </a:r>
          </a:p>
          <a:p>
            <a:r>
              <a:rPr lang="sv-FI">
                <a:latin typeface="Calibri"/>
                <a:cs typeface="Calibri"/>
              </a:rPr>
              <a:t>Handledning av ungdomar, 15 kp</a:t>
            </a:r>
          </a:p>
          <a:p>
            <a:r>
              <a:rPr lang="sv-FI">
                <a:latin typeface="Calibri"/>
                <a:cs typeface="Calibri"/>
              </a:rPr>
              <a:t>LIA och yrkesprov ingår i </a:t>
            </a:r>
            <a:r>
              <a:rPr lang="sv-FI" err="1">
                <a:latin typeface="Calibri"/>
                <a:cs typeface="Calibri"/>
              </a:rPr>
              <a:t>ex.delarna</a:t>
            </a:r>
            <a:r>
              <a:rPr lang="sv-FI">
                <a:latin typeface="Calibri"/>
                <a:cs typeface="Calibri"/>
              </a:rPr>
              <a:t> förutom i Förberedelse.. som saknar LIA</a:t>
            </a:r>
          </a:p>
          <a:p>
            <a:r>
              <a:rPr lang="sv-FI" b="1" err="1">
                <a:latin typeface="Calibri"/>
                <a:cs typeface="Calibri"/>
              </a:rPr>
              <a:t>GEMensamma</a:t>
            </a:r>
            <a:r>
              <a:rPr lang="sv-FI" b="1">
                <a:latin typeface="Calibri"/>
                <a:cs typeface="Calibri"/>
              </a:rPr>
              <a:t> examensdelar, 35 kp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148D1-1BE8-24BD-AC80-BF553998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Studerandevårdsgruppen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Består av: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Janina Brunnsberg, matematiklärare, ordförande</a:t>
            </a:r>
          </a:p>
          <a:p>
            <a:pPr marL="0" indent="0">
              <a:buNone/>
            </a:pPr>
            <a:r>
              <a:rPr lang="sv-FI" err="1">
                <a:latin typeface="Calibri"/>
                <a:cs typeface="Calibri"/>
              </a:rPr>
              <a:t>Penilla</a:t>
            </a:r>
            <a:r>
              <a:rPr lang="sv-FI">
                <a:latin typeface="Calibri"/>
                <a:cs typeface="Calibri"/>
              </a:rPr>
              <a:t> Eriksson, SVG-ordförande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Marika Harju, kurator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Marina Häger-Nordling, speciallärare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Elvira Jansson, skolvärd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Sara Johansson, skolpsykolog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Diana Lundqvist, studiehandledare, sekreterare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Jasmine Sjöberg, skolhälsovårdare</a:t>
            </a:r>
          </a:p>
          <a:p>
            <a:pPr>
              <a:buNone/>
            </a:pPr>
            <a:r>
              <a:rPr lang="sv-FI">
                <a:latin typeface="Calibri"/>
                <a:cs typeface="Calibri"/>
              </a:rPr>
              <a:t>Peter Åkerholm, idrottslärare</a:t>
            </a:r>
          </a:p>
          <a:p>
            <a:pPr marL="0" indent="0">
              <a:buNone/>
            </a:pPr>
            <a:endParaRPr lang="sv-FI">
              <a:latin typeface="Perpetua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DF6D-9A32-4439-B543-34FDE36E89FA}" type="datetime1">
              <a:rPr lang="sv-SE" smtClean="0"/>
              <a:t>2023-09-12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3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>
                <a:latin typeface="Corbel"/>
              </a:rPr>
              <a:t>Specialläraren informerar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FI">
                <a:latin typeface="Calibri"/>
                <a:ea typeface="Cambria"/>
                <a:cs typeface="Calibri"/>
              </a:rPr>
              <a:t>Screening har nyligen gjorts på alla nya studerande.</a:t>
            </a:r>
          </a:p>
          <a:p>
            <a:r>
              <a:rPr lang="sv-FI">
                <a:latin typeface="Calibri"/>
                <a:ea typeface="Cambria"/>
                <a:cs typeface="Calibri"/>
              </a:rPr>
              <a:t>Överföringsblanketter </a:t>
            </a:r>
          </a:p>
          <a:p>
            <a:r>
              <a:rPr lang="sv-FI">
                <a:latin typeface="Calibri"/>
                <a:ea typeface="Cambria"/>
                <a:cs typeface="Calibri"/>
              </a:rPr>
              <a:t>Intyg</a:t>
            </a:r>
          </a:p>
          <a:p>
            <a:r>
              <a:rPr lang="sv-FI">
                <a:latin typeface="Calibri"/>
                <a:ea typeface="Cambria"/>
                <a:cs typeface="Calibri"/>
              </a:rPr>
              <a:t>Åtgärdsprogram/plan för särskilt stö</a:t>
            </a:r>
            <a:r>
              <a:rPr lang="sv-FI">
                <a:latin typeface="Cambria"/>
                <a:ea typeface="Cambria"/>
              </a:rPr>
              <a:t>d</a:t>
            </a:r>
            <a:endParaRPr lang="sv-FI">
              <a:latin typeface="Cambria" panose="02040503050406030204" pitchFamily="18" charset="0"/>
              <a:ea typeface="Cambria"/>
            </a:endParaRPr>
          </a:p>
          <a:p>
            <a:pPr marL="0" indent="0">
              <a:buNone/>
            </a:pP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5B81-E9F9-4C03-9859-BC82B83F968A}" type="datetime1">
              <a:rPr lang="sv-SE" smtClean="0"/>
              <a:t>2023-09-12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C61D-FC8D-DF24-A799-68F0E6EA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Franklin Gothic Book"/>
              </a:rPr>
              <a:t>Drop-in-</a:t>
            </a:r>
            <a:r>
              <a:rPr lang="en-US" err="1">
                <a:latin typeface="Franklin Gothic Book"/>
              </a:rPr>
              <a:t>stöd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3AA7-768F-9488-9245-0D9A29152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latin typeface="Calibri"/>
                <a:cs typeface="Calibri"/>
              </a:rPr>
              <a:t>Under </a:t>
            </a:r>
            <a:r>
              <a:rPr lang="en-US" b="1" err="1">
                <a:latin typeface="Calibri"/>
                <a:cs typeface="Calibri"/>
              </a:rPr>
              <a:t>en</a:t>
            </a:r>
            <a:r>
              <a:rPr lang="en-US" b="1">
                <a:latin typeface="Calibri"/>
                <a:cs typeface="Calibri"/>
              </a:rPr>
              <a:t> </a:t>
            </a:r>
            <a:r>
              <a:rPr lang="en-US" b="1" err="1">
                <a:latin typeface="Calibri"/>
                <a:cs typeface="Calibri"/>
              </a:rPr>
              <a:t>pågående</a:t>
            </a:r>
            <a:r>
              <a:rPr lang="en-US" b="1">
                <a:latin typeface="Calibri"/>
                <a:cs typeface="Calibri"/>
              </a:rPr>
              <a:t> GEM-</a:t>
            </a:r>
            <a:r>
              <a:rPr lang="en-US" b="1" err="1">
                <a:latin typeface="Calibri"/>
                <a:cs typeface="Calibri"/>
              </a:rPr>
              <a:t>kurs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kan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studerande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gå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på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b="1">
                <a:latin typeface="Calibri"/>
                <a:cs typeface="Calibri"/>
              </a:rPr>
              <a:t>drop-in-</a:t>
            </a:r>
            <a:r>
              <a:rPr lang="en-US" b="1" err="1">
                <a:latin typeface="Calibri"/>
                <a:cs typeface="Calibri"/>
              </a:rPr>
              <a:t>stöd</a:t>
            </a:r>
            <a:r>
              <a:rPr lang="en-US">
                <a:latin typeface="Calibri"/>
                <a:cs typeface="Calibri"/>
              </a:rPr>
              <a:t> med </a:t>
            </a:r>
            <a:r>
              <a:rPr lang="en-US" err="1">
                <a:latin typeface="Calibri"/>
                <a:cs typeface="Calibri"/>
              </a:rPr>
              <a:t>en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undervisande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lärare</a:t>
            </a:r>
            <a:r>
              <a:rPr lang="en-US">
                <a:latin typeface="Calibri"/>
                <a:cs typeface="Calibri"/>
              </a:rPr>
              <a:t>: </a:t>
            </a:r>
            <a:r>
              <a:rPr lang="en-US" err="1">
                <a:latin typeface="Calibri"/>
                <a:cs typeface="Calibri"/>
              </a:rPr>
              <a:t>en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frivillig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stödform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som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erbjuds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varje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tisdag</a:t>
            </a:r>
            <a:r>
              <a:rPr lang="en-US">
                <a:latin typeface="Calibri"/>
                <a:cs typeface="Calibri"/>
              </a:rPr>
              <a:t> kl.14-16 </a:t>
            </a:r>
            <a:r>
              <a:rPr lang="en-US" err="1">
                <a:latin typeface="Calibri"/>
                <a:cs typeface="Calibri"/>
              </a:rPr>
              <a:t>i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engelska</a:t>
            </a:r>
            <a:r>
              <a:rPr lang="en-US">
                <a:latin typeface="Calibri"/>
                <a:cs typeface="Calibri"/>
              </a:rPr>
              <a:t>, </a:t>
            </a:r>
            <a:r>
              <a:rPr lang="en-US" err="1">
                <a:latin typeface="Calibri"/>
                <a:cs typeface="Calibri"/>
              </a:rPr>
              <a:t>matematik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och</a:t>
            </a:r>
            <a:r>
              <a:rPr lang="en-US">
                <a:latin typeface="Calibri"/>
                <a:cs typeface="Calibri"/>
              </a:rPr>
              <a:t> </a:t>
            </a:r>
            <a:r>
              <a:rPr lang="en-US" err="1">
                <a:latin typeface="Calibri"/>
                <a:cs typeface="Calibri"/>
              </a:rPr>
              <a:t>svenska</a:t>
            </a:r>
            <a:r>
              <a:rPr lang="en-US">
                <a:latin typeface="Calibri"/>
                <a:cs typeface="Calibri"/>
              </a:rPr>
              <a:t>.</a:t>
            </a:r>
            <a:endParaRPr lang="en-US"/>
          </a:p>
          <a:p>
            <a:r>
              <a:rPr lang="en-US">
                <a:latin typeface="Calibri"/>
                <a:cs typeface="Calibri"/>
              </a:rPr>
              <a:t>En bra </a:t>
            </a:r>
            <a:r>
              <a:rPr lang="en-US" err="1">
                <a:latin typeface="Calibri"/>
                <a:cs typeface="Calibri"/>
              </a:rPr>
              <a:t>möjlighet</a:t>
            </a:r>
            <a:r>
              <a:rPr lang="en-US">
                <a:latin typeface="Calibri"/>
                <a:cs typeface="Calibri"/>
              </a:rPr>
              <a:t> för </a:t>
            </a:r>
            <a:r>
              <a:rPr lang="en-US" err="1">
                <a:latin typeface="Calibri"/>
                <a:cs typeface="Calibri"/>
              </a:rPr>
              <a:t>studerande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att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undvika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att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kursen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blir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underkänd</a:t>
            </a:r>
            <a:r>
              <a:rPr lang="en-US">
                <a:latin typeface="Calibri"/>
                <a:cs typeface="Calibri"/>
              </a:rPr>
              <a:t>.</a:t>
            </a:r>
            <a:endParaRPr lang="en-US" err="1">
              <a:cs typeface="Calibri"/>
            </a:endParaRPr>
          </a:p>
          <a:p>
            <a:r>
              <a:rPr lang="en-US" err="1">
                <a:latin typeface="Calibri"/>
                <a:cs typeface="Calibri"/>
              </a:rPr>
              <a:t>Anmälan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behövs</a:t>
            </a:r>
            <a:r>
              <a:rPr lang="en-US">
                <a:latin typeface="Calibri"/>
                <a:cs typeface="Calibri"/>
              </a:rPr>
              <a:t> </a:t>
            </a:r>
            <a:r>
              <a:rPr lang="en-US" err="1">
                <a:latin typeface="Calibri"/>
                <a:cs typeface="Calibri"/>
              </a:rPr>
              <a:t>inte</a:t>
            </a:r>
            <a:r>
              <a:rPr lang="en-US">
                <a:latin typeface="Calibri"/>
                <a:cs typeface="Calibri"/>
              </a:rPr>
              <a:t>.</a:t>
            </a:r>
            <a:endParaRPr lang="en-US"/>
          </a:p>
          <a:p>
            <a:r>
              <a:rPr lang="en-US" sz="2600">
                <a:latin typeface="Calibri"/>
                <a:cs typeface="Calibri"/>
              </a:rPr>
              <a:t>Drop-in-</a:t>
            </a:r>
            <a:r>
              <a:rPr lang="en-US" sz="2600" err="1">
                <a:latin typeface="Calibri"/>
                <a:cs typeface="Calibri"/>
              </a:rPr>
              <a:t>stödet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leds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inte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alltid</a:t>
            </a:r>
            <a:r>
              <a:rPr lang="en-US" sz="2600">
                <a:latin typeface="Calibri"/>
                <a:cs typeface="Calibri"/>
              </a:rPr>
              <a:t> av </a:t>
            </a:r>
            <a:r>
              <a:rPr lang="en-US" sz="2600" err="1">
                <a:latin typeface="Calibri"/>
                <a:cs typeface="Calibri"/>
              </a:rPr>
              <a:t>studerandes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egen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lärare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i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kursen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eftersom</a:t>
            </a:r>
            <a:r>
              <a:rPr lang="en-US" sz="2600">
                <a:latin typeface="Calibri"/>
                <a:cs typeface="Calibri"/>
              </a:rPr>
              <a:t> det </a:t>
            </a:r>
            <a:r>
              <a:rPr lang="en-US" sz="2600" err="1">
                <a:latin typeface="Calibri"/>
                <a:cs typeface="Calibri"/>
              </a:rPr>
              <a:t>är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ett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rullande</a:t>
            </a:r>
            <a:r>
              <a:rPr lang="en-US" sz="2600">
                <a:latin typeface="Calibri"/>
                <a:cs typeface="Calibri"/>
              </a:rPr>
              <a:t> system.</a:t>
            </a:r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68D73-9B2D-578B-EBCF-6EC68727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C850D-0B22-B336-0836-B2EF57A7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4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1762-551C-2755-CA3C-37A5859DA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Franklin Gothic Book"/>
              </a:rPr>
              <a:t>Schemalagt</a:t>
            </a:r>
            <a:r>
              <a:rPr lang="en-US">
                <a:latin typeface="Franklin Gothic Book"/>
              </a:rPr>
              <a:t> </a:t>
            </a:r>
            <a:r>
              <a:rPr lang="en-US" err="1">
                <a:latin typeface="Franklin Gothic Book"/>
              </a:rPr>
              <a:t>tisdagsstöd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6F42-9DD6-89D4-1E0F-080B6077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>
                <a:latin typeface="Calibri"/>
                <a:cs typeface="Calibri"/>
              </a:rPr>
              <a:t>En </a:t>
            </a:r>
            <a:r>
              <a:rPr lang="en-US" sz="2600" b="1" err="1">
                <a:latin typeface="Calibri"/>
                <a:cs typeface="Calibri"/>
              </a:rPr>
              <a:t>underkänd</a:t>
            </a:r>
            <a:r>
              <a:rPr lang="en-US" sz="2600" b="1">
                <a:latin typeface="Calibri"/>
                <a:cs typeface="Calibri"/>
              </a:rPr>
              <a:t> GEM-</a:t>
            </a:r>
            <a:r>
              <a:rPr lang="en-US" sz="2600" b="1" err="1">
                <a:latin typeface="Calibri"/>
                <a:cs typeface="Calibri"/>
              </a:rPr>
              <a:t>kurs</a:t>
            </a:r>
            <a:r>
              <a:rPr lang="en-US" sz="2600" b="1">
                <a:latin typeface="Calibri"/>
                <a:cs typeface="Calibri"/>
              </a:rPr>
              <a:t> </a:t>
            </a:r>
            <a:r>
              <a:rPr lang="en-US" sz="2600" b="1" err="1">
                <a:latin typeface="Calibri"/>
                <a:cs typeface="Calibri"/>
              </a:rPr>
              <a:t>leder</a:t>
            </a:r>
            <a:r>
              <a:rPr lang="en-US" sz="2600" b="1">
                <a:latin typeface="Calibri"/>
                <a:cs typeface="Calibri"/>
              </a:rPr>
              <a:t> till </a:t>
            </a:r>
            <a:r>
              <a:rPr lang="en-US" sz="2600" b="1" err="1">
                <a:latin typeface="Calibri"/>
                <a:cs typeface="Calibri"/>
              </a:rPr>
              <a:t>obligatoriskt</a:t>
            </a:r>
            <a:r>
              <a:rPr lang="en-US" sz="2600" b="1">
                <a:latin typeface="Calibri"/>
                <a:cs typeface="Calibri"/>
              </a:rPr>
              <a:t> </a:t>
            </a:r>
            <a:r>
              <a:rPr lang="en-US" sz="2600" b="1" err="1">
                <a:latin typeface="Calibri"/>
                <a:cs typeface="Calibri"/>
              </a:rPr>
              <a:t>tisdagsstöd</a:t>
            </a:r>
            <a:r>
              <a:rPr lang="en-US" sz="2600" b="1">
                <a:latin typeface="Calibri"/>
                <a:cs typeface="Calibri"/>
              </a:rPr>
              <a:t> </a:t>
            </a:r>
            <a:r>
              <a:rPr lang="en-US" sz="2600" b="1" err="1">
                <a:latin typeface="Calibri"/>
                <a:cs typeface="Calibri"/>
              </a:rPr>
              <a:t>som</a:t>
            </a:r>
            <a:r>
              <a:rPr lang="en-US" sz="2600" b="1">
                <a:latin typeface="Calibri"/>
                <a:cs typeface="Calibri"/>
              </a:rPr>
              <a:t> </a:t>
            </a:r>
            <a:r>
              <a:rPr lang="en-US" sz="2600" b="1" err="1">
                <a:latin typeface="Calibri"/>
                <a:cs typeface="Calibri"/>
              </a:rPr>
              <a:t>schemaläggs</a:t>
            </a:r>
            <a:r>
              <a:rPr lang="en-US" sz="2600" b="1">
                <a:latin typeface="Calibri"/>
                <a:cs typeface="Calibri"/>
              </a:rPr>
              <a:t> </a:t>
            </a:r>
            <a:r>
              <a:rPr lang="en-US" sz="2600">
                <a:latin typeface="Calibri"/>
                <a:cs typeface="Calibri"/>
              </a:rPr>
              <a:t>med </a:t>
            </a:r>
            <a:r>
              <a:rPr lang="en-US" sz="2600" err="1">
                <a:latin typeface="Calibri"/>
                <a:cs typeface="Calibri"/>
              </a:rPr>
              <a:t>en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undervisande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lärare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på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tisdagar</a:t>
            </a:r>
            <a:r>
              <a:rPr lang="en-US" sz="2600">
                <a:latin typeface="Calibri"/>
                <a:cs typeface="Calibri"/>
              </a:rPr>
              <a:t> kl.14-16. </a:t>
            </a:r>
            <a:r>
              <a:rPr lang="en-US" sz="2600" err="1">
                <a:latin typeface="Calibri"/>
                <a:cs typeface="Calibri"/>
              </a:rPr>
              <a:t>Ett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schemalagt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stöd-tillfälle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som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finns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i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schemat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i</a:t>
            </a:r>
            <a:r>
              <a:rPr lang="en-US" sz="2600">
                <a:latin typeface="Calibri"/>
                <a:cs typeface="Calibri"/>
              </a:rPr>
              <a:t> Wilma </a:t>
            </a:r>
            <a:r>
              <a:rPr lang="en-US" sz="2600" err="1">
                <a:latin typeface="Calibri"/>
                <a:cs typeface="Calibri"/>
              </a:rPr>
              <a:t>är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inte</a:t>
            </a:r>
            <a:r>
              <a:rPr lang="en-US" sz="2600">
                <a:latin typeface="Calibri"/>
                <a:cs typeface="Calibri"/>
              </a:rPr>
              <a:t> </a:t>
            </a:r>
            <a:r>
              <a:rPr lang="en-US" sz="2600" err="1">
                <a:latin typeface="Calibri"/>
                <a:cs typeface="Calibri"/>
              </a:rPr>
              <a:t>frivilligt</a:t>
            </a:r>
            <a:r>
              <a:rPr lang="en-US" sz="2600">
                <a:latin typeface="Calibri"/>
                <a:cs typeface="Calibri"/>
              </a:rPr>
              <a:t>.</a:t>
            </a:r>
          </a:p>
          <a:p>
            <a:r>
              <a:rPr lang="en-US" sz="2600" err="1">
                <a:latin typeface="Calibri"/>
                <a:cs typeface="Calibri"/>
              </a:rPr>
              <a:t>Tisdagsstödet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leds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inte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alltid</a:t>
            </a:r>
            <a:r>
              <a:rPr lang="en-US" sz="2600">
                <a:latin typeface="Calibri"/>
                <a:cs typeface="Calibri"/>
              </a:rPr>
              <a:t> av </a:t>
            </a:r>
            <a:r>
              <a:rPr lang="en-US" sz="2600" err="1">
                <a:latin typeface="Calibri"/>
                <a:cs typeface="Calibri"/>
              </a:rPr>
              <a:t>studerandes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egen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lärare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i</a:t>
            </a:r>
            <a:r>
              <a:rPr lang="en-US" sz="2600">
                <a:latin typeface="Calibri"/>
                <a:cs typeface="Calibri"/>
              </a:rPr>
              <a:t>  </a:t>
            </a:r>
            <a:r>
              <a:rPr lang="en-US" sz="2600" err="1">
                <a:latin typeface="Calibri"/>
                <a:cs typeface="Calibri"/>
              </a:rPr>
              <a:t>kursen</a:t>
            </a:r>
            <a:r>
              <a:rPr lang="en-US" sz="2600">
                <a:latin typeface="Calibri"/>
                <a:cs typeface="Calibri"/>
              </a:rPr>
              <a:t>, </a:t>
            </a:r>
            <a:r>
              <a:rPr lang="en-US" sz="2600" err="1">
                <a:latin typeface="Calibri"/>
                <a:cs typeface="Calibri"/>
              </a:rPr>
              <a:t>eftersom</a:t>
            </a:r>
            <a:r>
              <a:rPr lang="en-US" sz="2600">
                <a:latin typeface="Calibri"/>
                <a:cs typeface="Calibri"/>
              </a:rPr>
              <a:t> det </a:t>
            </a:r>
            <a:r>
              <a:rPr lang="en-US" sz="2600" err="1">
                <a:latin typeface="Calibri"/>
                <a:cs typeface="Calibri"/>
              </a:rPr>
              <a:t>är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ett</a:t>
            </a:r>
            <a:r>
              <a:rPr lang="en-US" sz="2600">
                <a:latin typeface="Calibri"/>
                <a:cs typeface="Calibri"/>
              </a:rPr>
              <a:t> </a:t>
            </a:r>
            <a:r>
              <a:rPr lang="en-US" sz="2600" err="1">
                <a:latin typeface="Calibri"/>
                <a:cs typeface="Calibri"/>
              </a:rPr>
              <a:t>rullande</a:t>
            </a:r>
            <a:r>
              <a:rPr lang="en-US" sz="2600">
                <a:latin typeface="Calibri"/>
                <a:cs typeface="Calibri"/>
              </a:rPr>
              <a:t> system.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9E4B3-F1A8-1660-1902-2CC589E8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3B5D5-669C-BAB4-0D91-9390FB200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16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>
                <a:latin typeface="Franklin Gothic Book"/>
              </a:rPr>
              <a:t>LIA-samordnaren informerar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82916"/>
            <a:ext cx="8229600" cy="47561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FI">
                <a:latin typeface="Calibri"/>
                <a:cs typeface="Calibri"/>
              </a:rPr>
              <a:t>Lärande i arbete LIA, varierar per program och examensdel. LIA-samordnaren bokar platser, läraren fördelar dem. Går att önska, men inte alltid att uppfylla.</a:t>
            </a:r>
          </a:p>
          <a:p>
            <a:r>
              <a:rPr lang="sv-FI" dirty="0">
                <a:latin typeface="Calibri"/>
                <a:cs typeface="Calibri"/>
              </a:rPr>
              <a:t>Svårt att hitta LIA-platser p.g.a. personalbrist på arbetsfältet. Handledaren ska vara behörig </a:t>
            </a:r>
            <a:r>
              <a:rPr lang="sv-FI" dirty="0" err="1">
                <a:latin typeface="Calibri"/>
                <a:cs typeface="Calibri"/>
              </a:rPr>
              <a:t>närvårdare</a:t>
            </a:r>
            <a:r>
              <a:rPr lang="sv-FI" dirty="0">
                <a:latin typeface="Calibri"/>
                <a:cs typeface="Calibri"/>
              </a:rPr>
              <a:t>/utbildad barnledare eller motsvarande.</a:t>
            </a:r>
          </a:p>
          <a:p>
            <a:r>
              <a:rPr lang="sv-FI" dirty="0">
                <a:latin typeface="Calibri"/>
                <a:cs typeface="Calibri"/>
              </a:rPr>
              <a:t>Arbetsplatsens arbetstider och regler gäller när studerande är ute på LIA. Kolla vad som gäller vid sjukdom och vaccin (Studerandehälsan). Sjukfrånvaro meddelas både till LIA-platsen och till skolan.</a:t>
            </a:r>
          </a:p>
          <a:p>
            <a:r>
              <a:rPr lang="sv-FI" dirty="0">
                <a:latin typeface="Calibri"/>
                <a:cs typeface="Calibri"/>
              </a:rPr>
              <a:t>LIA är en möjlighet att skapa sitt rykte, ”varumärke” som yrkesperson ute i arbetslivet och att få jobb.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002E-0490-4BBB-AC54-B8937CE4B9D0}" type="datetime1">
              <a:rPr lang="sv-SE" smtClean="0"/>
              <a:t>2023-09-12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52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Yrkesprov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85577"/>
            <a:ext cx="8229600" cy="490163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FI">
                <a:latin typeface="Calibri"/>
                <a:cs typeface="Calibri"/>
              </a:rPr>
              <a:t>Varje yrkesexamensdel avslutas med en LIA-period, då studerande lär sig delmålen i praktiken ute på arbetsplatsen. All teori avklarad före.</a:t>
            </a:r>
            <a:endParaRPr lang="sv-SE">
              <a:latin typeface="Calibri"/>
              <a:cs typeface="Calibri"/>
            </a:endParaRPr>
          </a:p>
          <a:p>
            <a:r>
              <a:rPr lang="sv-FI">
                <a:latin typeface="Calibri"/>
                <a:cs typeface="Calibri"/>
              </a:rPr>
              <a:t>I slutet av LIA-perioden går studerande, om redo, upp i ett yrkesprov YP ute på arbetsplatsen (vid ÖS2) eller i skolan (främst andra program), där man bedömer vad studerande kan.</a:t>
            </a:r>
          </a:p>
          <a:p>
            <a:r>
              <a:rPr lang="sv-FI">
                <a:latin typeface="Calibri"/>
                <a:cs typeface="Calibri"/>
              </a:rPr>
              <a:t>Största delen av yrkesämnenas bedömning sker genom yrkesprovet (kan se lite olika ut mellan olika program). Bedömningen utgör vitsordet för hela examensdelen.</a:t>
            </a:r>
          </a:p>
          <a:p>
            <a:r>
              <a:rPr lang="sv-FI">
                <a:latin typeface="Calibri"/>
                <a:cs typeface="Calibri"/>
              </a:rPr>
              <a:t>Bedömningen görs av en yrkesperson, oftast handledaren, och handledande lärare, som även följt upp LIA-perioden. Den studerande utvärderar också själv sin prestation i yrkesprovet.</a:t>
            </a:r>
          </a:p>
          <a:p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FE6E-FFDC-4B0A-8C2A-A47FC6277460}" type="datetime1">
              <a:rPr lang="sv-SE" smtClean="0"/>
              <a:t>2023-09-12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6922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Wilma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sv-FI">
                <a:latin typeface="Calibri"/>
                <a:cs typeface="Calibri"/>
              </a:rPr>
              <a:t>Wilma fungerar som den studerandes personliga utvecklingsplan för kunnande (PUK). </a:t>
            </a:r>
          </a:p>
          <a:p>
            <a:r>
              <a:rPr lang="sv-FI">
                <a:latin typeface="Calibri"/>
                <a:cs typeface="Calibri"/>
              </a:rPr>
              <a:t>De studerandes betyg för avklarade delar antecknas på studiekortet i Wilma. Där kan man gå in och följa med studierna. På Wilma finns också aktuellt veckoschema.</a:t>
            </a:r>
          </a:p>
          <a:p>
            <a:r>
              <a:rPr lang="sv-FI">
                <a:latin typeface="Calibri"/>
                <a:cs typeface="Calibri"/>
              </a:rPr>
              <a:t>Föräldrar till studerande under 18 år har fått hem en egen inloggning till Wilma för att kunna följa med schemat och hur det går i studierna. Kontakta Liselott Granberg om problem med föräldrainloggning uppstår.</a:t>
            </a:r>
          </a:p>
          <a:p>
            <a:r>
              <a:rPr lang="sv-FI">
                <a:latin typeface="Calibri"/>
                <a:cs typeface="Calibri"/>
              </a:rPr>
              <a:t>Även frånvaro och förseningar antecknas i Wilma.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EB26B-2A57-C800-9632-B9327204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2" y="1200521"/>
            <a:ext cx="8496944" cy="37548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sv-FI"/>
          </a:p>
          <a:p>
            <a:pPr algn="ctr"/>
            <a:endParaRPr lang="sv-FI" sz="4000"/>
          </a:p>
          <a:p>
            <a:pPr algn="ctr"/>
            <a:r>
              <a:rPr lang="sv-FI" sz="4000" dirty="0"/>
              <a:t>Ålands gymnasium</a:t>
            </a:r>
            <a:br>
              <a:rPr lang="sv-FI" dirty="0"/>
            </a:br>
            <a:br>
              <a:rPr lang="sv-FI" dirty="0"/>
            </a:br>
            <a:r>
              <a:rPr lang="sv-FI" dirty="0"/>
              <a:t>är en myndighet med två skolor: </a:t>
            </a:r>
            <a:br>
              <a:rPr lang="sv-FI" dirty="0"/>
            </a:br>
            <a:r>
              <a:rPr lang="sv-FI" sz="3200" dirty="0"/>
              <a:t>Ålands lyceum och Ålands yrkesgymnasium</a:t>
            </a:r>
            <a:br>
              <a:rPr lang="sv-FI" dirty="0"/>
            </a:br>
            <a:br>
              <a:rPr lang="sv-FI" dirty="0"/>
            </a:br>
            <a:br>
              <a:rPr lang="sv-FI" dirty="0"/>
            </a:br>
            <a:br>
              <a:rPr lang="sv-FI" dirty="0"/>
            </a:br>
            <a:endParaRPr lang="sv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83348-4088-DF97-1903-F88417EB6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85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Omtentamen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659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FI">
                <a:latin typeface="Calibri"/>
                <a:cs typeface="Calibri"/>
              </a:rPr>
              <a:t>Ett underkänt prov kan skrivas om vid två omtentamenstillfällen.</a:t>
            </a:r>
          </a:p>
          <a:p>
            <a:r>
              <a:rPr lang="sv-FI">
                <a:latin typeface="Calibri"/>
                <a:cs typeface="Calibri"/>
              </a:rPr>
              <a:t>Omtentamen arrangeras udda veckors onsdag </a:t>
            </a:r>
            <a:br>
              <a:rPr lang="sv-FI">
                <a:latin typeface="Calibri"/>
              </a:rPr>
            </a:br>
            <a:r>
              <a:rPr lang="sv-FI">
                <a:latin typeface="Calibri"/>
                <a:cs typeface="Calibri"/>
              </a:rPr>
              <a:t>kl. 14.15 – 16 på Östra Skolgatan 2.</a:t>
            </a:r>
          </a:p>
          <a:p>
            <a:r>
              <a:rPr lang="sv-FI">
                <a:latin typeface="Calibri"/>
                <a:cs typeface="Calibri"/>
              </a:rPr>
              <a:t>Anmälan till omtentamen görs en vecka i förväg på omtentamensblankett som fås från skolkanslierna. </a:t>
            </a:r>
          </a:p>
          <a:p>
            <a:r>
              <a:rPr lang="sv-FI">
                <a:latin typeface="Calibri"/>
                <a:cs typeface="Calibri"/>
              </a:rPr>
              <a:t>Studerande ska även tala med berörd lärare före omtentamen för att få tilläggsinformation.</a:t>
            </a:r>
          </a:p>
          <a:p>
            <a:r>
              <a:rPr lang="sv-FI">
                <a:latin typeface="Calibri"/>
                <a:cs typeface="Calibri"/>
              </a:rPr>
              <a:t>För HUTH-omtagning, se </a:t>
            </a:r>
            <a:r>
              <a:rPr lang="sv-FI" err="1">
                <a:latin typeface="Calibri"/>
                <a:cs typeface="Calibri"/>
              </a:rPr>
              <a:t>Studnet</a:t>
            </a:r>
            <a:r>
              <a:rPr lang="sv-FI">
                <a:latin typeface="Calibri"/>
                <a:cs typeface="Calibri"/>
              </a:rPr>
              <a:t>.</a:t>
            </a:r>
          </a:p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EE8C5-AC51-2556-805D-8BDACEC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22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Anhållan om ledigt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sv-FI"/>
          </a:p>
          <a:p>
            <a:r>
              <a:rPr lang="sv-FI">
                <a:latin typeface="Calibri"/>
                <a:cs typeface="Calibri"/>
              </a:rPr>
              <a:t>Närvaroplikt.</a:t>
            </a:r>
          </a:p>
          <a:p>
            <a:r>
              <a:rPr lang="sv-FI">
                <a:latin typeface="Calibri"/>
                <a:cs typeface="Calibri"/>
              </a:rPr>
              <a:t>I regel beviljas inte ledigheter.</a:t>
            </a:r>
          </a:p>
          <a:p>
            <a:r>
              <a:rPr lang="sv-FI">
                <a:latin typeface="Calibri"/>
                <a:cs typeface="Calibri"/>
              </a:rPr>
              <a:t>Anhållan om ledighet från studierna måste göras i god tid före planerad ledighet. Utöver lov beviljas högst två dagar ledigt. Anhållan ges till grupphandledaren som i samråd med platsansvarig </a:t>
            </a:r>
            <a:r>
              <a:rPr lang="sv-FI" err="1">
                <a:latin typeface="Calibri"/>
                <a:cs typeface="Calibri"/>
              </a:rPr>
              <a:t>Penilla</a:t>
            </a:r>
            <a:r>
              <a:rPr lang="sv-FI">
                <a:latin typeface="Calibri"/>
                <a:cs typeface="Calibri"/>
              </a:rPr>
              <a:t> Eriksson avgör om ledigheten är möjlig.</a:t>
            </a:r>
          </a:p>
          <a:p>
            <a:r>
              <a:rPr lang="sv-FI">
                <a:latin typeface="Calibri"/>
                <a:cs typeface="Calibri"/>
              </a:rPr>
              <a:t>Det är den studerandes ansvar att kompensera för frånvaro från studierna även om ledigheten har beviljats. </a:t>
            </a:r>
          </a:p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69494-068A-A357-0392-F228998D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22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Frånvaro vid sjukdom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FI">
                <a:latin typeface="Calibri"/>
                <a:cs typeface="Calibri"/>
              </a:rPr>
              <a:t>Som studerande ska man meddela skolan vid sjukdom. Anmälan ska ske senast </a:t>
            </a:r>
            <a:r>
              <a:rPr lang="sv-FI" b="1">
                <a:latin typeface="Calibri"/>
                <a:cs typeface="Calibri"/>
              </a:rPr>
              <a:t>kl. 09.00</a:t>
            </a:r>
            <a:r>
              <a:rPr lang="sv-FI">
                <a:latin typeface="Calibri"/>
                <a:cs typeface="Calibri"/>
              </a:rPr>
              <a:t>. </a:t>
            </a:r>
          </a:p>
          <a:p>
            <a:r>
              <a:rPr lang="sv-FI">
                <a:latin typeface="Calibri"/>
                <a:cs typeface="Calibri"/>
              </a:rPr>
              <a:t>För studerande under 18 år är det målsman som gör sjukanmälan i Wilma eller per telefon. Studerande som fyllt 18 år ringer och sjukanmäler sig till skolans kansli på </a:t>
            </a:r>
            <a:r>
              <a:rPr lang="sv-FI" b="1">
                <a:latin typeface="Calibri"/>
                <a:cs typeface="Calibri"/>
              </a:rPr>
              <a:t>tel. 018-536 400.</a:t>
            </a:r>
          </a:p>
          <a:p>
            <a:r>
              <a:rPr lang="sv-FI" b="1">
                <a:latin typeface="Calibri"/>
                <a:cs typeface="Calibri"/>
              </a:rPr>
              <a:t>Sjukanmälan görs för varje dag! Sjukintyg krävs fr.o.m. 4:e sjukdagen.</a:t>
            </a:r>
          </a:p>
          <a:p>
            <a:r>
              <a:rPr lang="sv-FI">
                <a:latin typeface="Calibri"/>
                <a:cs typeface="Calibri"/>
              </a:rPr>
              <a:t>Om frånvaron blir hög kräver skolan sjukintyg för all frånvaro och nätverksmöten hålls kontinuerligt.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C7BA-BED2-4173-BBF0-0C00FE7CEB1E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fld id="{06B821B3-74A7-4888-93FE-931A17414AA6}" type="slidenum">
              <a:rPr lang="sv-SE" sz="2800" smtClean="0"/>
              <a:pPr algn="ctr"/>
              <a:t>22</a:t>
            </a:fld>
            <a:endParaRPr lang="sv-SE" sz="2800"/>
          </a:p>
        </p:txBody>
      </p:sp>
    </p:spTree>
    <p:extLst>
      <p:ext uri="{BB962C8B-B14F-4D97-AF65-F5344CB8AC3E}">
        <p14:creationId xmlns:p14="http://schemas.microsoft.com/office/powerpoint/2010/main" val="367724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Kostnader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FI">
                <a:latin typeface="Calibri"/>
                <a:cs typeface="Calibri"/>
              </a:rPr>
              <a:t>Utbildningen är kostnadsfri. Kursböcker kan lånas på biblioteket i Ålands lyceum. OBS! Pennor, sudd och papper att skriva på står studerande själv för.</a:t>
            </a:r>
          </a:p>
          <a:p>
            <a:r>
              <a:rPr lang="sv-FI">
                <a:latin typeface="Calibri"/>
                <a:cs typeface="Calibri"/>
              </a:rPr>
              <a:t>Lunchen i skolan är gratis, samt en frukt till mellanmål. Frukost för 1-2 € (kaffe/te/saft + smörgås) serveras </a:t>
            </a:r>
            <a:r>
              <a:rPr lang="sv-SE">
                <a:latin typeface="Calibri"/>
                <a:cs typeface="Calibri"/>
              </a:rPr>
              <a:t>på:</a:t>
            </a:r>
            <a:endParaRPr lang="sv-FI">
              <a:latin typeface="Calibri"/>
              <a:cs typeface="Calibri"/>
            </a:endParaRPr>
          </a:p>
          <a:p>
            <a:pPr lvl="1"/>
            <a:r>
              <a:rPr lang="sv-SE">
                <a:latin typeface="Calibri"/>
                <a:cs typeface="Calibri"/>
              </a:rPr>
              <a:t>Handels café (Ålands lyceum, Västra </a:t>
            </a:r>
            <a:r>
              <a:rPr lang="sv-SE" err="1">
                <a:latin typeface="Calibri"/>
                <a:cs typeface="Calibri"/>
              </a:rPr>
              <a:t>skolgatan</a:t>
            </a:r>
            <a:r>
              <a:rPr lang="sv-SE">
                <a:latin typeface="Calibri"/>
                <a:cs typeface="Calibri"/>
              </a:rPr>
              <a:t> 2) kl.8.30-10.</a:t>
            </a:r>
            <a:endParaRPr lang="sv-FI">
              <a:latin typeface="Calibri"/>
              <a:cs typeface="Calibri"/>
            </a:endParaRPr>
          </a:p>
          <a:p>
            <a:pPr lvl="1"/>
            <a:r>
              <a:rPr lang="sv-SE" err="1">
                <a:latin typeface="Calibri"/>
                <a:cs typeface="Calibri"/>
              </a:rPr>
              <a:t>Cafe</a:t>
            </a:r>
            <a:r>
              <a:rPr lang="sv-SE">
                <a:latin typeface="Calibri"/>
                <a:cs typeface="Calibri"/>
              </a:rPr>
              <a:t> Entré (</a:t>
            </a:r>
            <a:r>
              <a:rPr lang="sv-SE" err="1">
                <a:latin typeface="Calibri"/>
                <a:cs typeface="Calibri"/>
              </a:rPr>
              <a:t>Neptunigatan</a:t>
            </a:r>
            <a:r>
              <a:rPr lang="sv-SE">
                <a:latin typeface="Calibri"/>
                <a:cs typeface="Calibri"/>
              </a:rPr>
              <a:t> 19) </a:t>
            </a:r>
            <a:r>
              <a:rPr lang="sv-FI">
                <a:latin typeface="Calibri"/>
                <a:cs typeface="Calibri"/>
              </a:rPr>
              <a:t>kl. </a:t>
            </a:r>
            <a:r>
              <a:rPr lang="sv-SE">
                <a:latin typeface="Calibri"/>
                <a:cs typeface="Calibri"/>
              </a:rPr>
              <a:t>8.45-9.15</a:t>
            </a:r>
            <a:endParaRPr lang="sv-FI">
              <a:latin typeface="Calibri"/>
              <a:cs typeface="Calibri"/>
            </a:endParaRPr>
          </a:p>
          <a:p>
            <a:pPr lvl="1"/>
            <a:r>
              <a:rPr lang="sv-SE" err="1">
                <a:latin typeface="Calibri"/>
                <a:cs typeface="Calibri"/>
              </a:rPr>
              <a:t>Seaside</a:t>
            </a:r>
            <a:r>
              <a:rPr lang="sv-SE">
                <a:latin typeface="Calibri"/>
                <a:cs typeface="Calibri"/>
              </a:rPr>
              <a:t> (</a:t>
            </a:r>
            <a:r>
              <a:rPr lang="sv-SE" err="1">
                <a:latin typeface="Calibri"/>
                <a:cs typeface="Calibri"/>
              </a:rPr>
              <a:t>Neptunigatan</a:t>
            </a:r>
            <a:r>
              <a:rPr lang="sv-SE">
                <a:latin typeface="Calibri"/>
                <a:cs typeface="Calibri"/>
              </a:rPr>
              <a:t> 6) kl.9.30-9.55</a:t>
            </a:r>
            <a:endParaRPr lang="sv-FI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sv-FI">
                <a:latin typeface="Calibri"/>
                <a:cs typeface="Calibri"/>
              </a:rPr>
              <a:t>Övningsarbetskläder tillhandahålls av skolan.</a:t>
            </a:r>
          </a:p>
          <a:p>
            <a:r>
              <a:rPr lang="sv-FI">
                <a:latin typeface="Calibri"/>
                <a:cs typeface="Calibri"/>
              </a:rPr>
              <a:t>Den som har längre än 5 km till skolan har rätt till busskort.</a:t>
            </a:r>
          </a:p>
          <a:p>
            <a:pPr marL="0" indent="0">
              <a:buNone/>
            </a:pPr>
            <a:r>
              <a:rPr lang="sv-FI">
                <a:latin typeface="Calibri"/>
                <a:cs typeface="Calibri"/>
              </a:rPr>
              <a:t> </a:t>
            </a:r>
            <a:r>
              <a:rPr lang="sv-FI" sz="1800">
                <a:latin typeface="Calibri"/>
                <a:cs typeface="Calibri"/>
              </a:rPr>
              <a:t>OBS! Om man själv kör till LIA-arbetsplatsen måste den studerande stoppa busskortet för att kunna få körersättning. Busskortet stoppas hos studiesekreteraren.</a:t>
            </a:r>
          </a:p>
          <a:p>
            <a:endParaRPr lang="sv-FI" sz="180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7FB3-C5AA-4172-A5D8-172B1A71832F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 algn="ctr"/>
            <a:fld id="{06B821B3-74A7-4888-93FE-931A17414AA6}" type="slidenum">
              <a:rPr lang="sv-SE" sz="2800" smtClean="0"/>
              <a:pPr algn="ctr"/>
              <a:t>23</a:t>
            </a:fld>
            <a:endParaRPr lang="sv-SE" sz="2800"/>
          </a:p>
        </p:txBody>
      </p:sp>
    </p:spTree>
    <p:extLst>
      <p:ext uri="{BB962C8B-B14F-4D97-AF65-F5344CB8AC3E}">
        <p14:creationId xmlns:p14="http://schemas.microsoft.com/office/powerpoint/2010/main" val="831440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GDPR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>
                <a:latin typeface="Calibri"/>
                <a:cs typeface="Calibri"/>
              </a:rPr>
              <a:t>Målsättningen med den nya dataskyddsförordningen (25.5.2018) är att ge varje enskild individ insyn i hur hans eller hennes personuppgifter används. Individen har också större möjlighet att själv påverka hur uppgifterna hanteras.  Skolan har tagit GDPR i beaktande. </a:t>
            </a:r>
          </a:p>
          <a:p>
            <a:r>
              <a:rPr lang="sv-SE">
                <a:latin typeface="Calibri"/>
                <a:cs typeface="Calibri"/>
              </a:rPr>
              <a:t>Mer information hittar ni på </a:t>
            </a:r>
            <a:r>
              <a:rPr lang="sv-SE" err="1">
                <a:latin typeface="Calibri"/>
                <a:cs typeface="Calibri"/>
              </a:rPr>
              <a:t>Studnet</a:t>
            </a:r>
            <a:r>
              <a:rPr lang="sv-SE">
                <a:latin typeface="Calibri"/>
                <a:cs typeface="Calibri"/>
              </a:rPr>
              <a:t>.</a:t>
            </a:r>
          </a:p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9FAB-28FC-4C39-864C-85941FD4976D}" type="datetime1">
              <a:rPr lang="sv-SE" smtClean="0"/>
              <a:t>2023-09-12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1668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med rundade hörn 11"/>
          <p:cNvSpPr/>
          <p:nvPr/>
        </p:nvSpPr>
        <p:spPr>
          <a:xfrm>
            <a:off x="467544" y="3356992"/>
            <a:ext cx="8568952" cy="18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sv-SE" b="1">
                <a:solidFill>
                  <a:srgbClr val="0070C0"/>
                </a:solidFill>
              </a:rPr>
              <a:t>ÅLANDS</a:t>
            </a:r>
          </a:p>
          <a:p>
            <a:pPr algn="ctr"/>
            <a:r>
              <a:rPr lang="sv-SE" b="1">
                <a:solidFill>
                  <a:srgbClr val="0070C0"/>
                </a:solidFill>
              </a:rPr>
              <a:t>GYMNASIUM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467544" y="6165304"/>
            <a:ext cx="849694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GRUNDSKOLA</a:t>
            </a:r>
          </a:p>
        </p:txBody>
      </p:sp>
      <p:sp>
        <p:nvSpPr>
          <p:cNvPr id="7" name="Upp 6"/>
          <p:cNvSpPr/>
          <p:nvPr/>
        </p:nvSpPr>
        <p:spPr>
          <a:xfrm>
            <a:off x="1043608" y="4941168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8" name="Upp 7"/>
          <p:cNvSpPr/>
          <p:nvPr/>
        </p:nvSpPr>
        <p:spPr>
          <a:xfrm>
            <a:off x="6804248" y="4941168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Upp 8"/>
          <p:cNvSpPr/>
          <p:nvPr/>
        </p:nvSpPr>
        <p:spPr>
          <a:xfrm>
            <a:off x="2627784" y="4941168"/>
            <a:ext cx="648072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5796136" y="37890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/>
              <a:t>ÅLANDS LYCEUM</a:t>
            </a:r>
          </a:p>
        </p:txBody>
      </p:sp>
      <p:grpSp>
        <p:nvGrpSpPr>
          <p:cNvPr id="2" name="Grupp 44"/>
          <p:cNvGrpSpPr/>
          <p:nvPr/>
        </p:nvGrpSpPr>
        <p:grpSpPr>
          <a:xfrm>
            <a:off x="683568" y="3717032"/>
            <a:ext cx="3168352" cy="1008112"/>
            <a:chOff x="683568" y="3933056"/>
            <a:chExt cx="3168352" cy="1008112"/>
          </a:xfrm>
        </p:grpSpPr>
        <p:sp>
          <p:nvSpPr>
            <p:cNvPr id="10" name="Rektangel med rundade hörn 9"/>
            <p:cNvSpPr/>
            <p:nvPr/>
          </p:nvSpPr>
          <p:spPr>
            <a:xfrm>
              <a:off x="683568" y="3933056"/>
              <a:ext cx="3168352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sv-SE"/>
                <a:t>ÅLANDS YRKESGYMNASIUM</a:t>
              </a:r>
            </a:p>
          </p:txBody>
        </p:sp>
        <p:sp>
          <p:nvSpPr>
            <p:cNvPr id="13" name="Rektangel med rundade hörn 12"/>
            <p:cNvSpPr/>
            <p:nvPr/>
          </p:nvSpPr>
          <p:spPr>
            <a:xfrm>
              <a:off x="790786" y="4005064"/>
              <a:ext cx="1188926" cy="504056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>
                  <a:solidFill>
                    <a:schemeClr val="tx1"/>
                  </a:solidFill>
                </a:rPr>
                <a:t>Gemensamma ämnen</a:t>
              </a:r>
            </a:p>
          </p:txBody>
        </p:sp>
        <p:sp>
          <p:nvSpPr>
            <p:cNvPr id="14" name="Rektangel med rundade hörn 13"/>
            <p:cNvSpPr/>
            <p:nvPr/>
          </p:nvSpPr>
          <p:spPr>
            <a:xfrm>
              <a:off x="1979712" y="4005064"/>
              <a:ext cx="1836204" cy="5040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>
                  <a:solidFill>
                    <a:schemeClr val="tx1"/>
                  </a:solidFill>
                </a:rPr>
                <a:t>Högskoleförberedande utbildningshelhet HUTH</a:t>
              </a:r>
            </a:p>
          </p:txBody>
        </p:sp>
      </p:grpSp>
      <p:sp>
        <p:nvSpPr>
          <p:cNvPr id="15" name="Rektangel 14"/>
          <p:cNvSpPr/>
          <p:nvPr/>
        </p:nvSpPr>
        <p:spPr>
          <a:xfrm>
            <a:off x="252945" y="2061642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Gymnasieexamen med yrkesinriktning</a:t>
            </a:r>
          </a:p>
        </p:txBody>
      </p:sp>
      <p:sp>
        <p:nvSpPr>
          <p:cNvPr id="17" name="Rektangel 16"/>
          <p:cNvSpPr/>
          <p:nvPr/>
        </p:nvSpPr>
        <p:spPr>
          <a:xfrm>
            <a:off x="3923928" y="2060848"/>
            <a:ext cx="1764196" cy="1116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Gymnasieexamen med yrkesinriktning och studentexamen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444208" y="206084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Student-</a:t>
            </a:r>
          </a:p>
          <a:p>
            <a:pPr algn="ctr"/>
            <a:r>
              <a:rPr lang="sv-SE" sz="1400">
                <a:solidFill>
                  <a:schemeClr val="tx1"/>
                </a:solidFill>
              </a:rPr>
              <a:t>examen</a:t>
            </a:r>
          </a:p>
        </p:txBody>
      </p:sp>
      <p:sp>
        <p:nvSpPr>
          <p:cNvPr id="19" name="Ellips 18"/>
          <p:cNvSpPr/>
          <p:nvPr/>
        </p:nvSpPr>
        <p:spPr>
          <a:xfrm>
            <a:off x="179512" y="260648"/>
            <a:ext cx="270030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Behörighet för högskolestudier på Åland och i Finland</a:t>
            </a:r>
          </a:p>
        </p:txBody>
      </p:sp>
      <p:sp>
        <p:nvSpPr>
          <p:cNvPr id="20" name="Ellips 19"/>
          <p:cNvSpPr/>
          <p:nvPr/>
        </p:nvSpPr>
        <p:spPr>
          <a:xfrm>
            <a:off x="2965808" y="235554"/>
            <a:ext cx="230346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Behörighet för högskolestudier</a:t>
            </a:r>
            <a:br>
              <a:rPr lang="sv-SE" sz="1400">
                <a:solidFill>
                  <a:schemeClr val="tx1"/>
                </a:solidFill>
              </a:rPr>
            </a:br>
            <a:r>
              <a:rPr lang="sv-SE" sz="1400">
                <a:solidFill>
                  <a:schemeClr val="tx1"/>
                </a:solidFill>
              </a:rPr>
              <a:t> i Sverige </a:t>
            </a:r>
            <a:br>
              <a:rPr lang="sv-SE" sz="1400">
                <a:solidFill>
                  <a:schemeClr val="tx1"/>
                </a:solidFill>
              </a:rPr>
            </a:br>
            <a:r>
              <a:rPr lang="sv-SE" sz="1200">
                <a:solidFill>
                  <a:schemeClr val="tx1"/>
                </a:solidFill>
              </a:rPr>
              <a:t>(kan dock finnas behov av kompletteringar)</a:t>
            </a:r>
          </a:p>
        </p:txBody>
      </p:sp>
      <p:sp>
        <p:nvSpPr>
          <p:cNvPr id="21" name="Ellips 20"/>
          <p:cNvSpPr/>
          <p:nvPr/>
        </p:nvSpPr>
        <p:spPr>
          <a:xfrm>
            <a:off x="6156176" y="260648"/>
            <a:ext cx="2088232" cy="136815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Behörighet för högskolestudier i hela världen</a:t>
            </a:r>
          </a:p>
          <a:p>
            <a:pPr algn="ctr"/>
            <a:r>
              <a:rPr lang="sv-SE" sz="1200">
                <a:solidFill>
                  <a:schemeClr val="tx1"/>
                </a:solidFill>
              </a:rPr>
              <a:t>(kan dock finnas behov av kompletteringar)</a:t>
            </a:r>
          </a:p>
        </p:txBody>
      </p:sp>
      <p:cxnSp>
        <p:nvCxnSpPr>
          <p:cNvPr id="52" name="Rak pil 51"/>
          <p:cNvCxnSpPr>
            <a:endCxn id="21" idx="4"/>
          </p:cNvCxnSpPr>
          <p:nvPr/>
        </p:nvCxnSpPr>
        <p:spPr>
          <a:xfrm flipV="1">
            <a:off x="7182290" y="1628800"/>
            <a:ext cx="18002" cy="43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 53"/>
          <p:cNvCxnSpPr>
            <a:stCxn id="11" idx="0"/>
            <a:endCxn id="18" idx="2"/>
          </p:cNvCxnSpPr>
          <p:nvPr/>
        </p:nvCxnSpPr>
        <p:spPr>
          <a:xfrm rot="5400000" flipH="1" flipV="1">
            <a:off x="6552220" y="3176972"/>
            <a:ext cx="122413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pil 57"/>
          <p:cNvCxnSpPr/>
          <p:nvPr/>
        </p:nvCxnSpPr>
        <p:spPr>
          <a:xfrm rot="5400000" flipH="1" flipV="1">
            <a:off x="1115616" y="1844824"/>
            <a:ext cx="4320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 58"/>
          <p:cNvCxnSpPr>
            <a:stCxn id="27" idx="0"/>
            <a:endCxn id="19" idx="5"/>
          </p:cNvCxnSpPr>
          <p:nvPr/>
        </p:nvCxnSpPr>
        <p:spPr>
          <a:xfrm flipH="1" flipV="1">
            <a:off x="2484362" y="1428439"/>
            <a:ext cx="467458" cy="6324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/>
          <p:nvPr/>
        </p:nvCxnSpPr>
        <p:spPr>
          <a:xfrm flipV="1">
            <a:off x="3079402" y="1438557"/>
            <a:ext cx="340470" cy="6230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60"/>
          <p:cNvCxnSpPr/>
          <p:nvPr/>
        </p:nvCxnSpPr>
        <p:spPr>
          <a:xfrm flipV="1">
            <a:off x="5076056" y="1268760"/>
            <a:ext cx="1224136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pil 71"/>
          <p:cNvCxnSpPr/>
          <p:nvPr/>
        </p:nvCxnSpPr>
        <p:spPr>
          <a:xfrm rot="5400000" flipH="1" flipV="1">
            <a:off x="863985" y="3248583"/>
            <a:ext cx="93610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/>
          <p:nvPr/>
        </p:nvCxnSpPr>
        <p:spPr>
          <a:xfrm rot="5400000" flipH="1" flipV="1">
            <a:off x="2448161" y="3248583"/>
            <a:ext cx="93610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2087724" y="20608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Gymnasieexamen med yrkesinriktning</a:t>
            </a:r>
          </a:p>
        </p:txBody>
      </p:sp>
      <p:cxnSp>
        <p:nvCxnSpPr>
          <p:cNvPr id="37" name="Rak pil 36"/>
          <p:cNvCxnSpPr/>
          <p:nvPr/>
        </p:nvCxnSpPr>
        <p:spPr>
          <a:xfrm flipV="1">
            <a:off x="2915816" y="2996952"/>
            <a:ext cx="100811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71"/>
          <p:cNvCxnSpPr/>
          <p:nvPr/>
        </p:nvCxnSpPr>
        <p:spPr>
          <a:xfrm flipV="1">
            <a:off x="1569753" y="1296434"/>
            <a:ext cx="1527342" cy="8364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158EA-9FD2-D55A-A2B0-F18F6F6F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1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/>
          </a:bodyPr>
          <a:lstStyle/>
          <a:p>
            <a:r>
              <a:rPr lang="sv-FI"/>
              <a:t>Information och </a:t>
            </a:r>
            <a:r>
              <a:rPr lang="sv-FI" err="1"/>
              <a:t>Studnet</a:t>
            </a:r>
            <a:endParaRPr lang="sv-FI" sz="360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176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>
                <a:latin typeface="Calibri"/>
                <a:cs typeface="Calibri"/>
              </a:rPr>
              <a:t>Allmän information finns på hemsidan </a:t>
            </a:r>
            <a:r>
              <a:rPr lang="sv-FI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www.gymnasium.ax</a:t>
            </a:r>
            <a:endParaRPr lang="sv-FI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sv-FI">
              <a:solidFill>
                <a:schemeClr val="accent6">
                  <a:lumMod val="75000"/>
                </a:schemeClr>
              </a:solidFill>
              <a:latin typeface="Calibri"/>
              <a:cs typeface="Calibri"/>
            </a:endParaRPr>
          </a:p>
          <a:p>
            <a:r>
              <a:rPr lang="sv-FI">
                <a:latin typeface="Calibri"/>
                <a:cs typeface="Calibri"/>
              </a:rPr>
              <a:t>Se </a:t>
            </a:r>
            <a:r>
              <a:rPr lang="sv-FI" err="1">
                <a:latin typeface="Calibri"/>
                <a:cs typeface="Calibri"/>
              </a:rPr>
              <a:t>Studnet</a:t>
            </a:r>
            <a:r>
              <a:rPr lang="sv-FI">
                <a:latin typeface="Calibri"/>
                <a:cs typeface="Calibri"/>
              </a:rPr>
              <a:t> för Ålands yrkesgymnasium för mer information om studier, kontaktuppgifter m.m. </a:t>
            </a:r>
          </a:p>
          <a:p>
            <a:pPr marL="0" indent="0">
              <a:buNone/>
            </a:pPr>
            <a:endParaRPr lang="sv-FI">
              <a:latin typeface="Calibri"/>
              <a:cs typeface="Calibri"/>
            </a:endParaRPr>
          </a:p>
          <a:p>
            <a:r>
              <a:rPr lang="sv-FI">
                <a:latin typeface="Calibri"/>
                <a:cs typeface="Calibri"/>
              </a:rPr>
              <a:t>Information om HUTH-studier finns under fliken HUTH-studier på </a:t>
            </a:r>
            <a:r>
              <a:rPr lang="sv-FI" err="1">
                <a:latin typeface="Calibri"/>
                <a:cs typeface="Calibri"/>
              </a:rPr>
              <a:t>Studnet</a:t>
            </a:r>
            <a:r>
              <a:rPr lang="sv-FI">
                <a:latin typeface="Calibri"/>
                <a:cs typeface="Calibri"/>
              </a:rPr>
              <a:t>. </a:t>
            </a:r>
          </a:p>
          <a:p>
            <a:endParaRPr lang="sv-FI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D5E72-09D8-DFDD-8714-8326FDC3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5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00200"/>
          </a:xfrm>
        </p:spPr>
        <p:txBody>
          <a:bodyPr/>
          <a:lstStyle/>
          <a:p>
            <a:r>
              <a:rPr lang="sv-FI"/>
              <a:t>Kontaktuppgifter</a:t>
            </a:r>
            <a:br>
              <a:rPr lang="sv-FI"/>
            </a:b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07773"/>
            <a:ext cx="8229600" cy="47581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FI" sz="2000" dirty="0">
                <a:latin typeface="Calibri"/>
                <a:cs typeface="Calibri"/>
              </a:rPr>
              <a:t>Biträdande rektor: Erika Eriksson, telefon: 018-536 401</a:t>
            </a:r>
          </a:p>
          <a:p>
            <a:pPr lvl="1"/>
            <a:r>
              <a:rPr lang="sv-FI" sz="2000" dirty="0">
                <a:latin typeface="Calibri"/>
                <a:cs typeface="Calibri"/>
                <a:hlinkClick r:id="rId3"/>
              </a:rPr>
              <a:t>erika.eriksson@gymnasium.ax</a:t>
            </a:r>
            <a:endParaRPr lang="sv-FI" sz="2000" dirty="0">
              <a:latin typeface="Calibri"/>
              <a:cs typeface="Calibri"/>
            </a:endParaRPr>
          </a:p>
          <a:p>
            <a:pPr lvl="1"/>
            <a:r>
              <a:rPr lang="sv-FI" sz="2000" dirty="0">
                <a:latin typeface="Calibri"/>
                <a:cs typeface="Calibri"/>
              </a:rPr>
              <a:t>Sitter på våning 4 på Östra </a:t>
            </a:r>
            <a:r>
              <a:rPr lang="sv-FI" sz="2000" err="1">
                <a:latin typeface="Calibri"/>
                <a:cs typeface="Calibri"/>
              </a:rPr>
              <a:t>skolgatan</a:t>
            </a:r>
            <a:r>
              <a:rPr lang="sv-FI" sz="2000" dirty="0">
                <a:latin typeface="Calibri"/>
                <a:cs typeface="Calibri"/>
              </a:rPr>
              <a:t> 2</a:t>
            </a:r>
          </a:p>
          <a:p>
            <a:r>
              <a:rPr lang="sv-FI" sz="2000" dirty="0">
                <a:latin typeface="Calibri"/>
                <a:cs typeface="Calibri"/>
              </a:rPr>
              <a:t>Skolvärd och grupphandledare: Elvira Jansson, telefon: 018-536 217</a:t>
            </a:r>
            <a:endParaRPr lang="en-US" sz="2000">
              <a:latin typeface="Calibri"/>
              <a:cs typeface="Calibri"/>
            </a:endParaRPr>
          </a:p>
          <a:p>
            <a:pPr lvl="1"/>
            <a:r>
              <a:rPr lang="sv-FI" sz="200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elvira.jansson@gymnasium.ax</a:t>
            </a:r>
            <a:endParaRPr lang="sv-FI" sz="2000" dirty="0">
              <a:latin typeface="Calibri"/>
              <a:cs typeface="Calibri"/>
            </a:endParaRPr>
          </a:p>
          <a:p>
            <a:pPr lvl="1"/>
            <a:r>
              <a:rPr lang="sv-FI" sz="2000" dirty="0">
                <a:latin typeface="Calibri"/>
                <a:cs typeface="Calibri"/>
              </a:rPr>
              <a:t>Sitter på våning 4 på Östra </a:t>
            </a:r>
            <a:r>
              <a:rPr lang="sv-FI" sz="2000" err="1">
                <a:latin typeface="Calibri"/>
                <a:cs typeface="Calibri"/>
              </a:rPr>
              <a:t>skolgatan</a:t>
            </a:r>
            <a:r>
              <a:rPr lang="sv-FI" sz="2000" dirty="0">
                <a:latin typeface="Calibri"/>
                <a:cs typeface="Calibri"/>
              </a:rPr>
              <a:t> 2</a:t>
            </a:r>
          </a:p>
          <a:p>
            <a:r>
              <a:rPr lang="sv-FI" sz="2000" dirty="0">
                <a:latin typeface="Calibri"/>
                <a:cs typeface="Calibri"/>
              </a:rPr>
              <a:t>Speciallärare: Marina Häger-Nordling, telefon: 018-536 406</a:t>
            </a:r>
          </a:p>
          <a:p>
            <a:pPr lvl="1"/>
            <a:r>
              <a:rPr lang="sv-FI" sz="2000" dirty="0">
                <a:latin typeface="Calibri"/>
                <a:cs typeface="Calibri"/>
                <a:hlinkClick r:id="rId5"/>
              </a:rPr>
              <a:t>marina.hager@gymnasium.ax</a:t>
            </a:r>
            <a:endParaRPr lang="sv-FI" sz="2000" dirty="0">
              <a:latin typeface="Calibri"/>
              <a:cs typeface="Calibri"/>
            </a:endParaRPr>
          </a:p>
          <a:p>
            <a:pPr lvl="1"/>
            <a:r>
              <a:rPr lang="sv-FI" sz="2000" dirty="0">
                <a:latin typeface="Calibri"/>
                <a:cs typeface="Calibri"/>
              </a:rPr>
              <a:t>Sitter på våning 4 på Östra </a:t>
            </a:r>
            <a:r>
              <a:rPr lang="sv-FI" sz="2000" err="1">
                <a:latin typeface="Calibri"/>
                <a:cs typeface="Calibri"/>
              </a:rPr>
              <a:t>skolgatan</a:t>
            </a:r>
            <a:r>
              <a:rPr lang="sv-FI" sz="2000" dirty="0">
                <a:latin typeface="Calibri"/>
                <a:cs typeface="Calibri"/>
              </a:rPr>
              <a:t> 2</a:t>
            </a:r>
          </a:p>
          <a:p>
            <a:r>
              <a:rPr lang="sv-FI" sz="2000" dirty="0">
                <a:latin typeface="Calibri"/>
                <a:cs typeface="Calibri"/>
              </a:rPr>
              <a:t>Studiehandledare: Diana Lundqvist, telefon: 018-536 411</a:t>
            </a:r>
            <a:endParaRPr lang="en-US" sz="2000">
              <a:latin typeface="Calibri"/>
              <a:cs typeface="Calibri"/>
            </a:endParaRPr>
          </a:p>
          <a:p>
            <a:pPr lvl="1"/>
            <a:r>
              <a:rPr lang="sv-FI" sz="2000" dirty="0">
                <a:solidFill>
                  <a:srgbClr val="0000FF"/>
                </a:solidFill>
                <a:latin typeface="Calibri"/>
                <a:cs typeface="Calibri"/>
                <a:hlinkClick r:id="rId6"/>
              </a:rPr>
              <a:t>diana.lundqvist@gymnasium.ax</a:t>
            </a:r>
            <a:endParaRPr lang="sv-FI" sz="2000" dirty="0">
              <a:latin typeface="Calibri"/>
              <a:cs typeface="Calibri"/>
            </a:endParaRPr>
          </a:p>
          <a:p>
            <a:pPr lvl="1"/>
            <a:r>
              <a:rPr lang="sv-FI" sz="2000" dirty="0">
                <a:latin typeface="Calibri"/>
                <a:cs typeface="Calibri"/>
              </a:rPr>
              <a:t>Sitter på våning 2 på Östra </a:t>
            </a:r>
            <a:r>
              <a:rPr lang="sv-FI" sz="2000" dirty="0" err="1">
                <a:latin typeface="Calibri"/>
                <a:cs typeface="Calibri"/>
              </a:rPr>
              <a:t>skolgatan</a:t>
            </a:r>
            <a:r>
              <a:rPr lang="sv-FI" sz="2000" dirty="0">
                <a:latin typeface="Calibri"/>
                <a:cs typeface="Calibri"/>
              </a:rPr>
              <a:t> 2</a:t>
            </a:r>
          </a:p>
          <a:p>
            <a:pPr marL="0" indent="0">
              <a:buNone/>
            </a:pPr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14DB2-5265-E1FE-0481-FA4004C9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86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v-FI"/>
              <a:t>HUTH </a:t>
            </a:r>
            <a:br>
              <a:rPr lang="sv-FI"/>
            </a:br>
            <a:r>
              <a:rPr lang="sv-FI" sz="3600"/>
              <a:t>(högskoleförberedande utbildningshelhet)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8313" y="2060848"/>
            <a:ext cx="8229600" cy="43924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defRPr/>
            </a:pPr>
            <a:r>
              <a:rPr lang="sv-FI">
                <a:latin typeface="Calibri"/>
                <a:cs typeface="Calibri"/>
              </a:rPr>
              <a:t>Fr.o.m. ht 2011 kan åk 1 välja ett paket med gemensamma ämnen enligt Ålands lyceums läroplan. Det ersätter de flesta gemensamma ämnen och vissa yrkesämnen i den vanliga läroplanen. Hoppar man av ett HUTH-ämne så hoppar man av </a:t>
            </a:r>
            <a:r>
              <a:rPr lang="sv-FI" u="sng">
                <a:latin typeface="Calibri"/>
                <a:cs typeface="Calibri"/>
              </a:rPr>
              <a:t>hela</a:t>
            </a:r>
            <a:r>
              <a:rPr lang="sv-FI">
                <a:latin typeface="Calibri"/>
                <a:cs typeface="Calibri"/>
              </a:rPr>
              <a:t> paketet.</a:t>
            </a:r>
          </a:p>
          <a:p>
            <a:pPr>
              <a:defRPr/>
            </a:pPr>
            <a:r>
              <a:rPr lang="sv-FI">
                <a:latin typeface="Calibri"/>
                <a:cs typeface="Calibri"/>
              </a:rPr>
              <a:t>För att få välja HUTH måste man ha minst 7,0 i medelvitsord i svenska, engelska, matematik, historia och samhällskunskap.</a:t>
            </a:r>
          </a:p>
          <a:p>
            <a:pPr>
              <a:defRPr/>
            </a:pPr>
            <a:r>
              <a:rPr lang="sv-FI">
                <a:latin typeface="Calibri"/>
                <a:cs typeface="Calibri"/>
              </a:rPr>
              <a:t>Möjlighet att skriva studentprov och ta studentexamen.</a:t>
            </a:r>
          </a:p>
          <a:p>
            <a:pPr>
              <a:defRPr/>
            </a:pPr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672F3-9776-9D51-7886-C741AFCA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6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00200"/>
          </a:xfrm>
        </p:spPr>
        <p:txBody>
          <a:bodyPr>
            <a:normAutofit/>
          </a:bodyPr>
          <a:lstStyle/>
          <a:p>
            <a:r>
              <a:rPr lang="sv-SE" sz="4000"/>
              <a:t>HUTH-studier </a:t>
            </a:r>
            <a:br>
              <a:rPr lang="sv-SE" sz="4000"/>
            </a:br>
            <a:r>
              <a:rPr lang="sv-SE" sz="4000"/>
              <a:t>enligt Ålands lyceums läroplan</a:t>
            </a:r>
            <a:endParaRPr lang="sv-SE" sz="400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000">
                <a:latin typeface="Calibri"/>
                <a:cs typeface="Calibri"/>
              </a:rPr>
              <a:t>Ersätter studier i de obligatoriska gemensamma ämnena svenska, engelska, matematik, fysik, kemi och samhällskunskap.</a:t>
            </a:r>
          </a:p>
          <a:p>
            <a:r>
              <a:rPr lang="sv-SE" sz="2000">
                <a:latin typeface="Calibri"/>
                <a:cs typeface="Calibri"/>
              </a:rPr>
              <a:t>Utbildningshelheten består i nuläget av 60 studiepoäng (sp) plus några kurser på ÅYG.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9 moduler svenska, 14 sp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7 moduler engelska, 14 sp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9 moduler matematik, 16 sp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4 moduler samhällskunskap, 8 sp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3 moduler geografi, 6 sp </a:t>
            </a:r>
          </a:p>
          <a:p>
            <a:pPr lvl="1"/>
            <a:r>
              <a:rPr lang="sv-SE" sz="2000">
                <a:latin typeface="Calibri"/>
                <a:cs typeface="Calibri"/>
              </a:rPr>
              <a:t>2 moduler fysik och kemi, 2 sp </a:t>
            </a:r>
          </a:p>
          <a:p>
            <a:r>
              <a:rPr lang="sv-SE" sz="2000">
                <a:latin typeface="Calibri"/>
                <a:cs typeface="Calibri"/>
              </a:rPr>
              <a:t>I nuläget ger utbildningshelheten HUTH följande behörigheter: </a:t>
            </a:r>
            <a:br>
              <a:rPr lang="sv-SE" sz="2000">
                <a:latin typeface="Calibri"/>
              </a:rPr>
            </a:br>
            <a:r>
              <a:rPr lang="sv-SE" sz="2000" err="1">
                <a:latin typeface="Calibri"/>
                <a:cs typeface="Calibri"/>
              </a:rPr>
              <a:t>Sv</a:t>
            </a:r>
            <a:r>
              <a:rPr lang="sv-SE" sz="2000">
                <a:latin typeface="Calibri"/>
                <a:cs typeface="Calibri"/>
              </a:rPr>
              <a:t> 3, Eng 6, Ma 3b/3c, </a:t>
            </a:r>
            <a:r>
              <a:rPr lang="sv-SE" sz="2000" err="1">
                <a:latin typeface="Calibri"/>
                <a:cs typeface="Calibri"/>
              </a:rPr>
              <a:t>Sh</a:t>
            </a:r>
            <a:r>
              <a:rPr lang="sv-SE" sz="2000">
                <a:latin typeface="Calibri"/>
                <a:cs typeface="Calibri"/>
              </a:rPr>
              <a:t> 2, </a:t>
            </a:r>
            <a:r>
              <a:rPr lang="sv-SE" sz="2000" err="1">
                <a:latin typeface="Calibri"/>
                <a:cs typeface="Calibri"/>
              </a:rPr>
              <a:t>Nk</a:t>
            </a:r>
            <a:r>
              <a:rPr lang="sv-SE" sz="2000">
                <a:latin typeface="Calibri"/>
                <a:cs typeface="Calibri"/>
              </a:rPr>
              <a:t> 2.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30845-F48F-C870-87FA-E381AC6E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pil 2"/>
          <p:cNvCxnSpPr/>
          <p:nvPr/>
        </p:nvCxnSpPr>
        <p:spPr>
          <a:xfrm flipV="1">
            <a:off x="5724525" y="2565400"/>
            <a:ext cx="1008063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 3"/>
          <p:cNvSpPr/>
          <p:nvPr/>
        </p:nvSpPr>
        <p:spPr>
          <a:xfrm>
            <a:off x="6707664" y="1989138"/>
            <a:ext cx="1800225" cy="12239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FI"/>
              <a:t>Gitte Holmström</a:t>
            </a:r>
          </a:p>
        </p:txBody>
      </p:sp>
      <p:cxnSp>
        <p:nvCxnSpPr>
          <p:cNvPr id="6" name="Rak pil 5"/>
          <p:cNvCxnSpPr/>
          <p:nvPr/>
        </p:nvCxnSpPr>
        <p:spPr>
          <a:xfrm flipV="1">
            <a:off x="5148263" y="1700213"/>
            <a:ext cx="1295400" cy="900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6363733" y="748690"/>
            <a:ext cx="1944687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sv-FI"/>
              <a:t>Ronny Holmström</a:t>
            </a:r>
            <a:endParaRPr lang="sv-FI">
              <a:cs typeface="Calibri"/>
            </a:endParaRPr>
          </a:p>
        </p:txBody>
      </p:sp>
      <p:cxnSp>
        <p:nvCxnSpPr>
          <p:cNvPr id="9" name="Rak pil 8"/>
          <p:cNvCxnSpPr/>
          <p:nvPr/>
        </p:nvCxnSpPr>
        <p:spPr>
          <a:xfrm flipH="1" flipV="1">
            <a:off x="2472056" y="2562277"/>
            <a:ext cx="1223962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 9"/>
          <p:cNvSpPr/>
          <p:nvPr/>
        </p:nvSpPr>
        <p:spPr>
          <a:xfrm>
            <a:off x="687575" y="2092325"/>
            <a:ext cx="1800225" cy="11160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FI"/>
              <a:t>Marcus Koskinen-Hagman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3741820" y="4647246"/>
            <a:ext cx="1250230" cy="1613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sv-FI"/>
              <a:t>teknik, frisör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2014453" y="4649781"/>
            <a:ext cx="1465263" cy="1608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sv-FI">
                <a:cs typeface="Calibri"/>
              </a:rPr>
              <a:t>sjöfart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117505" y="4649477"/>
            <a:ext cx="1790200" cy="1587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sv-FI"/>
          </a:p>
          <a:p>
            <a:pPr algn="ctr">
              <a:defRPr/>
            </a:pPr>
            <a:r>
              <a:rPr lang="sv-FI"/>
              <a:t>servitör, kock, IT-stödperson, merkonom</a:t>
            </a:r>
            <a:endParaRPr lang="sv-FI">
              <a:cs typeface="Calibri"/>
            </a:endParaRPr>
          </a:p>
          <a:p>
            <a:pPr algn="ctr">
              <a:defRPr/>
            </a:pPr>
            <a:endParaRPr lang="sv-FI"/>
          </a:p>
        </p:txBody>
      </p:sp>
      <p:sp>
        <p:nvSpPr>
          <p:cNvPr id="15" name="Rektangel med rundade hörn 14"/>
          <p:cNvSpPr/>
          <p:nvPr/>
        </p:nvSpPr>
        <p:spPr>
          <a:xfrm>
            <a:off x="3335338" y="649288"/>
            <a:ext cx="2555875" cy="984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/>
          </a:p>
        </p:txBody>
      </p:sp>
      <p:sp>
        <p:nvSpPr>
          <p:cNvPr id="16" name="Rektangel med rundade hörn 15"/>
          <p:cNvSpPr/>
          <p:nvPr/>
        </p:nvSpPr>
        <p:spPr>
          <a:xfrm>
            <a:off x="3335338" y="1976438"/>
            <a:ext cx="2555875" cy="611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/>
          </a:p>
        </p:txBody>
      </p:sp>
      <p:sp>
        <p:nvSpPr>
          <p:cNvPr id="17" name="Rektangel med rundade hörn 16"/>
          <p:cNvSpPr/>
          <p:nvPr/>
        </p:nvSpPr>
        <p:spPr>
          <a:xfrm>
            <a:off x="2987675" y="3213100"/>
            <a:ext cx="1625600" cy="549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/>
          </a:p>
        </p:txBody>
      </p:sp>
      <p:sp>
        <p:nvSpPr>
          <p:cNvPr id="18" name="Rektangel med rundade hörn 17"/>
          <p:cNvSpPr/>
          <p:nvPr/>
        </p:nvSpPr>
        <p:spPr>
          <a:xfrm>
            <a:off x="4859338" y="3213100"/>
            <a:ext cx="1584325" cy="550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FI"/>
          </a:p>
        </p:txBody>
      </p:sp>
      <p:sp>
        <p:nvSpPr>
          <p:cNvPr id="3089" name="textruta 18"/>
          <p:cNvSpPr txBox="1">
            <a:spLocks noChangeArrowheads="1"/>
          </p:cNvSpPr>
          <p:nvPr/>
        </p:nvSpPr>
        <p:spPr bwMode="auto">
          <a:xfrm>
            <a:off x="3851275" y="974725"/>
            <a:ext cx="1614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v-FI"/>
              <a:t>Styrelse</a:t>
            </a:r>
          </a:p>
        </p:txBody>
      </p:sp>
      <p:sp>
        <p:nvSpPr>
          <p:cNvPr id="3090" name="textruta 19"/>
          <p:cNvSpPr txBox="1">
            <a:spLocks noChangeArrowheads="1"/>
          </p:cNvSpPr>
          <p:nvPr/>
        </p:nvSpPr>
        <p:spPr bwMode="auto">
          <a:xfrm>
            <a:off x="3705225" y="2092325"/>
            <a:ext cx="1908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v-FI"/>
              <a:t>Förvaltningschef</a:t>
            </a:r>
          </a:p>
        </p:txBody>
      </p:sp>
      <p:sp>
        <p:nvSpPr>
          <p:cNvPr id="3091" name="textruta 20"/>
          <p:cNvSpPr txBox="1">
            <a:spLocks noChangeArrowheads="1"/>
          </p:cNvSpPr>
          <p:nvPr/>
        </p:nvSpPr>
        <p:spPr bwMode="auto">
          <a:xfrm>
            <a:off x="3170238" y="3303588"/>
            <a:ext cx="1260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v-FI"/>
              <a:t>Rektor ÅL</a:t>
            </a:r>
          </a:p>
        </p:txBody>
      </p:sp>
      <p:sp>
        <p:nvSpPr>
          <p:cNvPr id="3092" name="textruta 21"/>
          <p:cNvSpPr txBox="1">
            <a:spLocks noChangeArrowheads="1"/>
          </p:cNvSpPr>
          <p:nvPr/>
        </p:nvSpPr>
        <p:spPr bwMode="auto">
          <a:xfrm flipH="1">
            <a:off x="4943475" y="3303588"/>
            <a:ext cx="1416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sv-FI"/>
              <a:t>Rektor ÅYG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97435" y="4043111"/>
            <a:ext cx="164015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/>
              <a:t>Bitr. rektor </a:t>
            </a:r>
          </a:p>
          <a:p>
            <a:r>
              <a:rPr lang="sv-FI" err="1">
                <a:cs typeface="Calibri"/>
              </a:rPr>
              <a:t>Daja</a:t>
            </a:r>
            <a:r>
              <a:rPr lang="sv-FI">
                <a:cs typeface="Calibri"/>
              </a:rPr>
              <a:t> Rothberg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3661199" y="4002330"/>
            <a:ext cx="1418212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FI"/>
              <a:t>Bitr. rektor Kim </a:t>
            </a:r>
            <a:r>
              <a:rPr lang="sv-FI">
                <a:ea typeface="+mn-lt"/>
                <a:cs typeface="+mn-lt"/>
              </a:rPr>
              <a:t>Gylling</a:t>
            </a:r>
            <a:endParaRPr lang="sv-FI">
              <a:cs typeface="Calibri"/>
            </a:endParaRPr>
          </a:p>
          <a:p>
            <a:br>
              <a:rPr lang="sv-FI"/>
            </a:br>
            <a:endParaRPr lang="en-US" sz="1200" b="1">
              <a:solidFill>
                <a:srgbClr val="FF0000"/>
              </a:solidFill>
            </a:endParaRPr>
          </a:p>
        </p:txBody>
      </p:sp>
      <p:sp>
        <p:nvSpPr>
          <p:cNvPr id="2" name="Rektangel med rundade hörn 1"/>
          <p:cNvSpPr/>
          <p:nvPr/>
        </p:nvSpPr>
        <p:spPr>
          <a:xfrm>
            <a:off x="5182805" y="4646120"/>
            <a:ext cx="1626106" cy="1629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FI"/>
              <a:t>yrkesinriktad specialunder-visning</a:t>
            </a:r>
            <a:endParaRPr lang="en-US"/>
          </a:p>
          <a:p>
            <a:pPr algn="ctr"/>
            <a:r>
              <a:rPr lang="sv-FI"/>
              <a:t>kock och</a:t>
            </a:r>
            <a:endParaRPr lang="sv-FI">
              <a:cs typeface="Calibri"/>
            </a:endParaRPr>
          </a:p>
          <a:p>
            <a:pPr algn="ctr"/>
            <a:r>
              <a:rPr lang="sv-FI"/>
              <a:t>fastighet.</a:t>
            </a:r>
            <a:endParaRPr lang="sv-FI">
              <a:cs typeface="Calibri"/>
            </a:endParaRPr>
          </a:p>
          <a:p>
            <a:pPr algn="ctr"/>
            <a:r>
              <a:rPr lang="sv-FI">
                <a:ea typeface="+mn-lt"/>
                <a:cs typeface="+mn-lt"/>
              </a:rPr>
              <a:t>YTP</a:t>
            </a:r>
            <a:endParaRPr lang="sv-FI"/>
          </a:p>
        </p:txBody>
      </p:sp>
      <p:sp>
        <p:nvSpPr>
          <p:cNvPr id="19" name="textruta 18"/>
          <p:cNvSpPr txBox="1"/>
          <p:nvPr/>
        </p:nvSpPr>
        <p:spPr>
          <a:xfrm>
            <a:off x="6948264" y="4014622"/>
            <a:ext cx="237566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FI"/>
              <a:t> </a:t>
            </a:r>
            <a:br>
              <a:rPr lang="sv-FI"/>
            </a:br>
            <a:endParaRPr lang="sv-FI">
              <a:solidFill>
                <a:srgbClr val="FF0000"/>
              </a:solidFill>
            </a:endParaRPr>
          </a:p>
        </p:txBody>
      </p:sp>
      <p:sp>
        <p:nvSpPr>
          <p:cNvPr id="24" name="Rektangel med rundade hörn 23"/>
          <p:cNvSpPr/>
          <p:nvPr/>
        </p:nvSpPr>
        <p:spPr>
          <a:xfrm>
            <a:off x="7068257" y="4656535"/>
            <a:ext cx="1490306" cy="1613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sv-FI">
                <a:ea typeface="+mn-lt"/>
                <a:cs typeface="+mn-lt"/>
              </a:rPr>
              <a:t>barnledare, </a:t>
            </a:r>
            <a:r>
              <a:rPr lang="sv-FI" err="1">
                <a:ea typeface="+mn-lt"/>
                <a:cs typeface="+mn-lt"/>
              </a:rPr>
              <a:t>närvårdare</a:t>
            </a:r>
            <a:r>
              <a:rPr lang="sv-FI">
                <a:ea typeface="+mn-lt"/>
                <a:cs typeface="+mn-lt"/>
              </a:rPr>
              <a:t> </a:t>
            </a:r>
            <a:endParaRPr lang="sv-SE"/>
          </a:p>
        </p:txBody>
      </p:sp>
      <p:sp>
        <p:nvSpPr>
          <p:cNvPr id="20" name="textruta 19"/>
          <p:cNvSpPr txBox="1"/>
          <p:nvPr/>
        </p:nvSpPr>
        <p:spPr>
          <a:xfrm>
            <a:off x="7066878" y="4046829"/>
            <a:ext cx="164137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>
                <a:cs typeface="Calibri"/>
              </a:rPr>
              <a:t>Bitr. rektor</a:t>
            </a:r>
          </a:p>
          <a:p>
            <a:r>
              <a:rPr lang="sv-SE">
                <a:cs typeface="Calibri"/>
              </a:rPr>
              <a:t>Erika Eriksson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6003C3-A12A-2908-DE29-A86A7EC4483F}"/>
              </a:ext>
            </a:extLst>
          </p:cNvPr>
          <p:cNvSpPr txBox="1"/>
          <p:nvPr/>
        </p:nvSpPr>
        <p:spPr>
          <a:xfrm>
            <a:off x="2014237" y="4044461"/>
            <a:ext cx="146271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FI">
                <a:cs typeface="Calibri"/>
              </a:rPr>
              <a:t>Enhetschef Jerry </a:t>
            </a:r>
            <a:r>
              <a:rPr lang="sv-FI" err="1">
                <a:cs typeface="Calibri"/>
              </a:rPr>
              <a:t>Rosbäck</a:t>
            </a:r>
            <a:endParaRPr lang="en-US" err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9021C3-AA90-0C1A-3D2F-EF7597C76110}"/>
              </a:ext>
            </a:extLst>
          </p:cNvPr>
          <p:cNvSpPr txBox="1"/>
          <p:nvPr/>
        </p:nvSpPr>
        <p:spPr>
          <a:xfrm>
            <a:off x="5179468" y="4044461"/>
            <a:ext cx="170251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Teamledare</a:t>
            </a:r>
            <a:r>
              <a:rPr lang="en-US" dirty="0">
                <a:cs typeface="Calibri"/>
              </a:rPr>
              <a:t> Anna </a:t>
            </a:r>
            <a:r>
              <a:rPr lang="en-US" dirty="0" err="1">
                <a:cs typeface="Calibri"/>
              </a:rPr>
              <a:t>Perokorpi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89481142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HUTH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>
                <a:latin typeface="Calibri"/>
                <a:cs typeface="Calibri"/>
              </a:rPr>
              <a:t>HUTH-kurserna läses vid Ålands lyceum.</a:t>
            </a:r>
          </a:p>
          <a:p>
            <a:r>
              <a:rPr lang="sv-FI">
                <a:latin typeface="Calibri"/>
                <a:cs typeface="Calibri"/>
              </a:rPr>
              <a:t>HUTH-studierna innebär en hög studietakt och förutsätter motivation för teoretiska studier.</a:t>
            </a:r>
          </a:p>
          <a:p>
            <a:r>
              <a:rPr lang="sv-FI">
                <a:latin typeface="Calibri"/>
                <a:cs typeface="Calibri"/>
              </a:rPr>
              <a:t>HUTH-studerande deltar i utvärderingar under provperioden och efter provperioden.</a:t>
            </a:r>
          </a:p>
          <a:p>
            <a:r>
              <a:rPr lang="sv-FI">
                <a:latin typeface="Calibri"/>
                <a:cs typeface="Calibri"/>
              </a:rPr>
              <a:t>Studerande följer de regler som finns angivna på HUTH-fliken på </a:t>
            </a:r>
            <a:r>
              <a:rPr lang="sv-FI" err="1">
                <a:latin typeface="Calibri"/>
                <a:cs typeface="Calibri"/>
              </a:rPr>
              <a:t>Studnet</a:t>
            </a:r>
            <a:r>
              <a:rPr lang="sv-FI">
                <a:latin typeface="Calibri"/>
                <a:cs typeface="Calibri"/>
              </a:rPr>
              <a:t>.</a:t>
            </a:r>
          </a:p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B0914-3F1A-A31B-B109-E81F70F0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87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/>
              <a:t>Omtagning - HUTH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sv-FI">
                <a:latin typeface="Calibri"/>
                <a:cs typeface="Calibri"/>
              </a:rPr>
              <a:t>Studerande har rätt att delta i </a:t>
            </a:r>
            <a:r>
              <a:rPr lang="sv-FI" b="1" i="1">
                <a:latin typeface="Calibri"/>
                <a:cs typeface="Calibri"/>
              </a:rPr>
              <a:t>ett</a:t>
            </a:r>
            <a:r>
              <a:rPr lang="sv-FI">
                <a:latin typeface="Calibri"/>
                <a:cs typeface="Calibri"/>
              </a:rPr>
              <a:t> omtagningsprov för att höja underkänt kursvitsord (inte provvitsord). Skall då delta i </a:t>
            </a:r>
            <a:r>
              <a:rPr lang="sv-FI" b="1">
                <a:latin typeface="Calibri"/>
                <a:cs typeface="Calibri"/>
              </a:rPr>
              <a:t>närmast följande omtagningstillfälle</a:t>
            </a:r>
            <a:r>
              <a:rPr lang="sv-FI">
                <a:latin typeface="Calibri"/>
                <a:cs typeface="Calibri"/>
              </a:rPr>
              <a:t>, i annat fall har studerande förverkat sin rätt till omtagning.</a:t>
            </a:r>
          </a:p>
          <a:p>
            <a:r>
              <a:rPr lang="sv-FI">
                <a:latin typeface="Calibri"/>
                <a:cs typeface="Calibri"/>
              </a:rPr>
              <a:t>Studerande som varit </a:t>
            </a:r>
            <a:r>
              <a:rPr lang="sv-FI" b="1" i="1">
                <a:latin typeface="Calibri"/>
                <a:cs typeface="Calibri"/>
              </a:rPr>
              <a:t>sjuk</a:t>
            </a:r>
            <a:r>
              <a:rPr lang="sv-FI">
                <a:latin typeface="Calibri"/>
                <a:cs typeface="Calibri"/>
              </a:rPr>
              <a:t> vid kursprov, uppsats m.m. har rätt till utvärdering vid följande omtagning. Sjukdomen ska styrkas med </a:t>
            </a:r>
            <a:r>
              <a:rPr lang="sv-FI" b="1">
                <a:latin typeface="Calibri"/>
                <a:cs typeface="Calibri"/>
              </a:rPr>
              <a:t>intyg av vårdnadshavare </a:t>
            </a:r>
            <a:r>
              <a:rPr lang="sv-FI">
                <a:latin typeface="Calibri"/>
                <a:cs typeface="Calibri"/>
              </a:rPr>
              <a:t>eller annan myndig person.</a:t>
            </a:r>
          </a:p>
          <a:p>
            <a:r>
              <a:rPr lang="sv-FI">
                <a:latin typeface="Calibri"/>
                <a:cs typeface="Calibri"/>
              </a:rPr>
              <a:t>Anmälan till omtagning görs vid ditt kansli, sista anmälningstid, se HUTH-information på </a:t>
            </a:r>
            <a:r>
              <a:rPr lang="sv-FI" err="1">
                <a:latin typeface="Calibri"/>
                <a:cs typeface="Calibri"/>
              </a:rPr>
              <a:t>Studnet</a:t>
            </a:r>
            <a:r>
              <a:rPr lang="sv-FI">
                <a:latin typeface="Calibri"/>
                <a:cs typeface="Calibri"/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4BA54-4AC6-DF65-F1B6-95740307C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8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440160"/>
          </a:xfrm>
        </p:spPr>
        <p:txBody>
          <a:bodyPr/>
          <a:lstStyle/>
          <a:p>
            <a:r>
              <a:rPr lang="sv-FI"/>
              <a:t>Avbrytande av HUTH-studier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7646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FI">
                <a:latin typeface="Calibri"/>
                <a:cs typeface="Calibri"/>
              </a:rPr>
              <a:t>Avbrytande av HUTH-studier kan ske under första läsåret, senast 15 juni 2024. HUTH-studier kan inte avbrytas under pågående HUTH-period.</a:t>
            </a:r>
          </a:p>
          <a:p>
            <a:r>
              <a:rPr lang="sv-FI">
                <a:latin typeface="Calibri"/>
                <a:cs typeface="Calibri"/>
              </a:rPr>
              <a:t>HUTH-studier avbryts senast tre veckor innan nästa HUTH-period/period för gemensamma ämnen.</a:t>
            </a:r>
          </a:p>
          <a:p>
            <a:r>
              <a:rPr lang="sv-FI">
                <a:latin typeface="Calibri"/>
                <a:cs typeface="Calibri"/>
              </a:rPr>
              <a:t>OBS! Godkända kurser ges tillgodo. Kompletteringar kan behövas i yrkesgymnasiets gemensamma ämnen eftersom det inte är samma ämnen som ingår. </a:t>
            </a:r>
          </a:p>
          <a:p>
            <a:r>
              <a:rPr lang="sv-FI">
                <a:latin typeface="Calibri"/>
                <a:cs typeface="Calibri"/>
              </a:rPr>
              <a:t>Avbrytande av HUTH-studier; kontakta din studiehandledare.</a:t>
            </a:r>
          </a:p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AC80B-A6FB-14BB-C2FE-531D903B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3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Arbetsmiljö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FI">
                <a:latin typeface="Calibri"/>
                <a:cs typeface="Calibri"/>
              </a:rPr>
              <a:t>Vi är arbetslivets skola. Här gäller arbetslivets regler.</a:t>
            </a:r>
          </a:p>
          <a:p>
            <a:r>
              <a:rPr lang="sv-FI">
                <a:latin typeface="Calibri"/>
                <a:cs typeface="Calibri"/>
              </a:rPr>
              <a:t>Tobaksfri arbetsplats</a:t>
            </a:r>
          </a:p>
          <a:p>
            <a:r>
              <a:rPr lang="sv-FI">
                <a:latin typeface="Calibri"/>
                <a:cs typeface="Calibri"/>
              </a:rPr>
              <a:t>Närvaro</a:t>
            </a:r>
          </a:p>
          <a:p>
            <a:r>
              <a:rPr lang="sv-FI">
                <a:latin typeface="Calibri"/>
                <a:cs typeface="Calibri"/>
              </a:rPr>
              <a:t>Antimobbningsarbete</a:t>
            </a:r>
          </a:p>
          <a:p>
            <a:r>
              <a:rPr lang="sv-FI">
                <a:latin typeface="Calibri"/>
                <a:cs typeface="Calibri"/>
              </a:rPr>
              <a:t>Studeranderåd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183E-5881-47DE-921F-42E5BCF7D399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AFD22-4DCC-A51F-F4D9-D4956A4D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8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1166-9377-4A00-8660-2ED990EF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latin typeface="Franklin Gothic Book"/>
              </a:rPr>
              <a:t>Ålands</a:t>
            </a:r>
            <a:r>
              <a:rPr lang="en-US">
                <a:latin typeface="Franklin Gothic Book"/>
              </a:rPr>
              <a:t> gymnasiums </a:t>
            </a:r>
            <a:r>
              <a:rPr lang="en-US" err="1">
                <a:latin typeface="Franklin Gothic Book"/>
              </a:rPr>
              <a:t>värdegrund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DDCE-4E03-4364-8204-759071ED8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752"/>
            <a:ext cx="8229600" cy="51713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b="1" err="1">
                <a:latin typeface="Calibri"/>
                <a:cs typeface="Calibri"/>
              </a:rPr>
              <a:t>Demokrati</a:t>
            </a:r>
            <a:endParaRPr lang="en-US" sz="1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>
                <a:latin typeface="Calibri"/>
                <a:cs typeface="Calibri"/>
              </a:rPr>
              <a:t>Vi </a:t>
            </a:r>
            <a:r>
              <a:rPr lang="en-US" sz="1600" err="1">
                <a:latin typeface="Calibri"/>
                <a:cs typeface="Calibri"/>
              </a:rPr>
              <a:t>har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alla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möjlighet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komma</a:t>
            </a:r>
            <a:r>
              <a:rPr lang="en-US" sz="1600">
                <a:latin typeface="Calibri"/>
                <a:cs typeface="Calibri"/>
              </a:rPr>
              <a:t> till </a:t>
            </a:r>
            <a:r>
              <a:rPr lang="en-US" sz="1600" err="1">
                <a:latin typeface="Calibri"/>
                <a:cs typeface="Calibri"/>
              </a:rPr>
              <a:t>tals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vi </a:t>
            </a:r>
            <a:r>
              <a:rPr lang="en-US" sz="1600" err="1">
                <a:latin typeface="Calibri"/>
                <a:cs typeface="Calibri"/>
              </a:rPr>
              <a:t>lyssnar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på</a:t>
            </a:r>
            <a:r>
              <a:rPr lang="en-US" sz="1600">
                <a:latin typeface="Calibri"/>
                <a:cs typeface="Calibri"/>
              </a:rPr>
              <a:t> den </a:t>
            </a:r>
            <a:r>
              <a:rPr lang="en-US" sz="1600" err="1">
                <a:latin typeface="Calibri"/>
                <a:cs typeface="Calibri"/>
              </a:rPr>
              <a:t>som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har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något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framföra</a:t>
            </a:r>
            <a:r>
              <a:rPr lang="en-US" sz="1600">
                <a:latin typeface="Calibri"/>
                <a:cs typeface="Calibri"/>
              </a:rPr>
              <a:t> med </a:t>
            </a:r>
            <a:r>
              <a:rPr lang="en-US" sz="1600" err="1">
                <a:latin typeface="Calibri"/>
                <a:cs typeface="Calibri"/>
              </a:rPr>
              <a:t>intresse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respekt</a:t>
            </a:r>
            <a:r>
              <a:rPr lang="en-US" sz="1600">
                <a:latin typeface="Calibri"/>
                <a:cs typeface="Calibri"/>
              </a:rPr>
              <a:t>. Vi </a:t>
            </a:r>
            <a:r>
              <a:rPr lang="en-US" sz="1600" err="1">
                <a:latin typeface="Calibri"/>
                <a:cs typeface="Calibri"/>
              </a:rPr>
              <a:t>är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öppna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varandra</a:t>
            </a:r>
            <a:r>
              <a:rPr lang="en-US" sz="1600">
                <a:latin typeface="Calibri"/>
                <a:cs typeface="Calibri"/>
              </a:rPr>
              <a:t>, </a:t>
            </a:r>
            <a:r>
              <a:rPr lang="en-US" sz="1600" err="1">
                <a:latin typeface="Calibri"/>
                <a:cs typeface="Calibri"/>
              </a:rPr>
              <a:t>nya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människor</a:t>
            </a:r>
            <a:r>
              <a:rPr lang="en-US" sz="1600">
                <a:latin typeface="Calibri"/>
                <a:cs typeface="Calibri"/>
              </a:rPr>
              <a:t>, </a:t>
            </a:r>
            <a:r>
              <a:rPr lang="en-US" sz="1600" err="1">
                <a:latin typeface="Calibri"/>
                <a:cs typeface="Calibri"/>
              </a:rPr>
              <a:t>nya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idéer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ny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kunskap</a:t>
            </a:r>
            <a:r>
              <a:rPr lang="en-US" sz="160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6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 b="1">
                <a:latin typeface="Calibri"/>
                <a:cs typeface="Calibri"/>
              </a:rPr>
              <a:t>Ansvar</a:t>
            </a:r>
            <a:endParaRPr lang="en-US" sz="1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>
                <a:latin typeface="Calibri"/>
                <a:cs typeface="Calibri"/>
              </a:rPr>
              <a:t>Vi </a:t>
            </a:r>
            <a:r>
              <a:rPr lang="en-US" sz="1600" err="1">
                <a:latin typeface="Calibri"/>
                <a:cs typeface="Calibri"/>
              </a:rPr>
              <a:t>har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alla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ett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ansvar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vår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utveckling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hur</a:t>
            </a:r>
            <a:r>
              <a:rPr lang="en-US" sz="1600">
                <a:latin typeface="Calibri"/>
                <a:cs typeface="Calibri"/>
              </a:rPr>
              <a:t> vi </a:t>
            </a:r>
            <a:r>
              <a:rPr lang="en-US" sz="1600" err="1">
                <a:latin typeface="Calibri"/>
                <a:cs typeface="Calibri"/>
              </a:rPr>
              <a:t>bemöter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varandra</a:t>
            </a:r>
            <a:r>
              <a:rPr lang="en-US" sz="1600">
                <a:latin typeface="Calibri"/>
                <a:cs typeface="Calibri"/>
              </a:rPr>
              <a:t>. Vi </a:t>
            </a:r>
            <a:r>
              <a:rPr lang="en-US" sz="1600" err="1">
                <a:latin typeface="Calibri"/>
                <a:cs typeface="Calibri"/>
              </a:rPr>
              <a:t>har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också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ett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gemensamt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ansvar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Ålands</a:t>
            </a:r>
            <a:r>
              <a:rPr lang="en-US" sz="1600">
                <a:latin typeface="Calibri"/>
                <a:cs typeface="Calibri"/>
              </a:rPr>
              <a:t> gymnasium </a:t>
            </a:r>
            <a:r>
              <a:rPr lang="en-US" sz="1600" err="1">
                <a:latin typeface="Calibri"/>
                <a:cs typeface="Calibri"/>
              </a:rPr>
              <a:t>är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en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mötesplats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där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alla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respekteras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trivs</a:t>
            </a:r>
            <a:r>
              <a:rPr lang="en-US" sz="160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6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 b="1" err="1">
                <a:latin typeface="Calibri"/>
                <a:cs typeface="Calibri"/>
              </a:rPr>
              <a:t>Respekt</a:t>
            </a:r>
            <a:endParaRPr lang="en-US" sz="1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>
                <a:latin typeface="Calibri"/>
                <a:cs typeface="Calibri"/>
              </a:rPr>
              <a:t>Vi </a:t>
            </a:r>
            <a:r>
              <a:rPr lang="en-US" sz="1600" err="1">
                <a:latin typeface="Calibri"/>
                <a:cs typeface="Calibri"/>
              </a:rPr>
              <a:t>behandlar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alla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jämlikt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respekterar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varandras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olikheter</a:t>
            </a:r>
            <a:r>
              <a:rPr lang="en-US" sz="1600">
                <a:latin typeface="Calibri"/>
                <a:cs typeface="Calibri"/>
              </a:rPr>
              <a:t>. </a:t>
            </a:r>
            <a:r>
              <a:rPr lang="en-US" sz="1600" err="1">
                <a:latin typeface="Calibri"/>
                <a:cs typeface="Calibri"/>
              </a:rPr>
              <a:t>Tillsammans</a:t>
            </a:r>
            <a:r>
              <a:rPr lang="en-US" sz="1600">
                <a:latin typeface="Calibri"/>
                <a:cs typeface="Calibri"/>
              </a:rPr>
              <a:t> med </a:t>
            </a:r>
            <a:r>
              <a:rPr lang="en-US" sz="1600" err="1">
                <a:latin typeface="Calibri"/>
                <a:cs typeface="Calibri"/>
              </a:rPr>
              <a:t>respekt</a:t>
            </a:r>
            <a:r>
              <a:rPr lang="en-US" sz="1600">
                <a:latin typeface="Calibri"/>
                <a:cs typeface="Calibri"/>
              </a:rPr>
              <a:t>, ska </a:t>
            </a:r>
            <a:r>
              <a:rPr lang="en-US" sz="1600" err="1">
                <a:latin typeface="Calibri"/>
                <a:cs typeface="Calibri"/>
              </a:rPr>
              <a:t>också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vänlighet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gott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bemötande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genomsyra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våra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möten</a:t>
            </a:r>
            <a:r>
              <a:rPr lang="en-US" sz="1600">
                <a:latin typeface="Calibri"/>
                <a:cs typeface="Calibri"/>
              </a:rPr>
              <a:t> med </a:t>
            </a:r>
            <a:r>
              <a:rPr lang="en-US" sz="1600" err="1">
                <a:latin typeface="Calibri"/>
                <a:cs typeface="Calibri"/>
              </a:rPr>
              <a:t>varandra</a:t>
            </a:r>
            <a:r>
              <a:rPr lang="en-US" sz="160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6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 b="1" err="1">
                <a:latin typeface="Calibri"/>
                <a:cs typeface="Calibri"/>
              </a:rPr>
              <a:t>Arbetsglädje</a:t>
            </a:r>
            <a:endParaRPr lang="en-US" sz="1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>
                <a:latin typeface="Calibri"/>
                <a:cs typeface="Calibri"/>
              </a:rPr>
              <a:t>Vi </a:t>
            </a:r>
            <a:r>
              <a:rPr lang="en-US" sz="1600" err="1">
                <a:latin typeface="Calibri"/>
                <a:cs typeface="Calibri"/>
              </a:rPr>
              <a:t>visar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uppskattning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allas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arbete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inser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alla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är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värdefulla</a:t>
            </a:r>
            <a:r>
              <a:rPr lang="en-US" sz="1600">
                <a:latin typeface="Calibri"/>
                <a:cs typeface="Calibri"/>
              </a:rPr>
              <a:t> för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skapa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vår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gemensamma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trivsel</a:t>
            </a:r>
            <a:r>
              <a:rPr lang="en-US" sz="1600">
                <a:latin typeface="Calibri"/>
                <a:cs typeface="Calibri"/>
              </a:rPr>
              <a:t>. Vi </a:t>
            </a:r>
            <a:r>
              <a:rPr lang="en-US" sz="1600" err="1">
                <a:latin typeface="Calibri"/>
                <a:cs typeface="Calibri"/>
              </a:rPr>
              <a:t>känner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att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Ålands</a:t>
            </a:r>
            <a:r>
              <a:rPr lang="en-US" sz="1600">
                <a:latin typeface="Calibri"/>
                <a:cs typeface="Calibri"/>
              </a:rPr>
              <a:t> gymnasium </a:t>
            </a:r>
            <a:r>
              <a:rPr lang="en-US" sz="1600" err="1">
                <a:latin typeface="Calibri"/>
                <a:cs typeface="Calibri"/>
              </a:rPr>
              <a:t>är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en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trygg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arbetsmiljö</a:t>
            </a:r>
            <a:r>
              <a:rPr lang="en-US" sz="160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endParaRPr lang="en-US" sz="1600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 b="1" err="1">
                <a:latin typeface="Calibri"/>
                <a:cs typeface="Calibri"/>
              </a:rPr>
              <a:t>Utveckling</a:t>
            </a:r>
            <a:endParaRPr lang="en-US" sz="16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600">
                <a:latin typeface="Calibri"/>
                <a:cs typeface="Calibri"/>
              </a:rPr>
              <a:t>Vi ska </a:t>
            </a:r>
            <a:r>
              <a:rPr lang="en-US" sz="1600" err="1">
                <a:latin typeface="Calibri"/>
                <a:cs typeface="Calibri"/>
              </a:rPr>
              <a:t>jobba</a:t>
            </a:r>
            <a:r>
              <a:rPr lang="en-US" sz="1600">
                <a:latin typeface="Calibri"/>
                <a:cs typeface="Calibri"/>
              </a:rPr>
              <a:t> med </a:t>
            </a:r>
            <a:r>
              <a:rPr lang="en-US" sz="1600" err="1">
                <a:latin typeface="Calibri"/>
                <a:cs typeface="Calibri"/>
              </a:rPr>
              <a:t>utveckling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som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har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fokus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på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vad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framtiden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kräver</a:t>
            </a:r>
            <a:r>
              <a:rPr lang="en-US" sz="1600">
                <a:latin typeface="Calibri"/>
                <a:cs typeface="Calibri"/>
              </a:rPr>
              <a:t> av </a:t>
            </a:r>
            <a:r>
              <a:rPr lang="en-US" sz="1600" err="1">
                <a:latin typeface="Calibri"/>
                <a:cs typeface="Calibri"/>
              </a:rPr>
              <a:t>oss</a:t>
            </a:r>
            <a:r>
              <a:rPr lang="en-US" sz="1600">
                <a:latin typeface="Calibri"/>
                <a:cs typeface="Calibri"/>
              </a:rPr>
              <a:t>, av de </a:t>
            </a:r>
            <a:r>
              <a:rPr lang="en-US" sz="1600" err="1">
                <a:latin typeface="Calibri"/>
                <a:cs typeface="Calibri"/>
              </a:rPr>
              <a:t>studerande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och</a:t>
            </a:r>
            <a:r>
              <a:rPr lang="en-US" sz="1600">
                <a:latin typeface="Calibri"/>
                <a:cs typeface="Calibri"/>
              </a:rPr>
              <a:t> av </a:t>
            </a:r>
            <a:r>
              <a:rPr lang="en-US" sz="1600" err="1">
                <a:latin typeface="Calibri"/>
                <a:cs typeface="Calibri"/>
              </a:rPr>
              <a:t>samhället</a:t>
            </a:r>
            <a:r>
              <a:rPr lang="en-US" sz="1600">
                <a:latin typeface="Calibri"/>
                <a:cs typeface="Calibri"/>
              </a:rPr>
              <a:t>. Vi </a:t>
            </a:r>
            <a:r>
              <a:rPr lang="en-US" sz="1600" err="1">
                <a:latin typeface="Calibri"/>
                <a:cs typeface="Calibri"/>
              </a:rPr>
              <a:t>vill</a:t>
            </a:r>
            <a:r>
              <a:rPr lang="en-US" sz="1600">
                <a:latin typeface="Calibri"/>
                <a:cs typeface="Calibri"/>
              </a:rPr>
              <a:t> se </a:t>
            </a:r>
            <a:r>
              <a:rPr lang="en-US" sz="1600" err="1">
                <a:latin typeface="Calibri"/>
                <a:cs typeface="Calibri"/>
              </a:rPr>
              <a:t>möjligheter</a:t>
            </a:r>
            <a:r>
              <a:rPr lang="en-US" sz="1600">
                <a:latin typeface="Calibri"/>
                <a:cs typeface="Calibri"/>
              </a:rPr>
              <a:t> </a:t>
            </a:r>
            <a:r>
              <a:rPr lang="en-US" sz="1600" err="1">
                <a:latin typeface="Calibri"/>
                <a:cs typeface="Calibri"/>
              </a:rPr>
              <a:t>istället</a:t>
            </a:r>
            <a:r>
              <a:rPr lang="en-US" sz="1600">
                <a:latin typeface="Calibri"/>
                <a:cs typeface="Calibri"/>
              </a:rPr>
              <a:t> för hinder.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379A-EECA-4280-8021-1AC6EC3E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E96C7-818B-6A71-2654-68A6290A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Examensgrunder/läroplan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FI">
                <a:latin typeface="Calibri"/>
                <a:cs typeface="Calibri"/>
              </a:rPr>
              <a:t>Examensgrunderna följer det finländska systemet. </a:t>
            </a:r>
          </a:p>
          <a:p>
            <a:r>
              <a:rPr lang="sv-FI">
                <a:latin typeface="Calibri"/>
                <a:cs typeface="Calibri"/>
              </a:rPr>
              <a:t>Yrkesproven (YP) är viktiga. Det är där den studerande visar sitt yrkeskunnande praktiskt.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4F3D-8BF8-4F7B-B02B-7F51463632F4}" type="datetime1">
              <a:rPr lang="sv-SE" smtClean="0"/>
              <a:t>2023-09-12</a:t>
            </a:fld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B7D2F-6121-09C6-EB73-D47E1563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7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Studiernas uppbyggnad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4348" y="1772816"/>
            <a:ext cx="8229600" cy="377728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endParaRPr lang="sv-FI"/>
          </a:p>
          <a:p>
            <a:r>
              <a:rPr lang="sv-FI">
                <a:latin typeface="Calibri"/>
                <a:cs typeface="Calibri"/>
              </a:rPr>
              <a:t>Alla utbildningsprogram har en egen </a:t>
            </a:r>
            <a:r>
              <a:rPr lang="sv-FI" b="1">
                <a:latin typeface="Calibri"/>
                <a:cs typeface="Calibri"/>
              </a:rPr>
              <a:t>läroplan</a:t>
            </a:r>
            <a:r>
              <a:rPr lang="sv-FI">
                <a:latin typeface="Calibri"/>
                <a:cs typeface="Calibri"/>
              </a:rPr>
              <a:t>: barnledare (BLU), </a:t>
            </a:r>
            <a:r>
              <a:rPr lang="sv-FI" err="1">
                <a:latin typeface="Calibri"/>
                <a:cs typeface="Calibri"/>
              </a:rPr>
              <a:t>närvårdare</a:t>
            </a:r>
            <a:r>
              <a:rPr lang="sv-FI">
                <a:latin typeface="Calibri"/>
                <a:cs typeface="Calibri"/>
              </a:rPr>
              <a:t> (NVA).</a:t>
            </a:r>
          </a:p>
          <a:p>
            <a:r>
              <a:rPr lang="sv-FI">
                <a:latin typeface="Calibri"/>
                <a:cs typeface="Calibri"/>
              </a:rPr>
              <a:t>Läroplanen innehåller </a:t>
            </a:r>
            <a:r>
              <a:rPr lang="sv-FI" b="1">
                <a:latin typeface="Calibri"/>
                <a:cs typeface="Calibri"/>
              </a:rPr>
              <a:t>examensdelar</a:t>
            </a:r>
            <a:r>
              <a:rPr lang="sv-FI">
                <a:latin typeface="Calibri"/>
                <a:cs typeface="Calibri"/>
              </a:rPr>
              <a:t> som totalt motsvarar </a:t>
            </a:r>
            <a:r>
              <a:rPr lang="sv-FI" b="1">
                <a:latin typeface="Calibri"/>
                <a:cs typeface="Calibri"/>
              </a:rPr>
              <a:t>180 kompetenspoäng.</a:t>
            </a:r>
          </a:p>
          <a:p>
            <a:r>
              <a:rPr lang="sv-FI">
                <a:latin typeface="Calibri"/>
                <a:cs typeface="Calibri"/>
              </a:rPr>
              <a:t>En kompetenspoäng innebär 20 lektioner undervisning.</a:t>
            </a:r>
          </a:p>
          <a:p>
            <a:r>
              <a:rPr lang="sv-FI">
                <a:latin typeface="Calibri"/>
                <a:cs typeface="Calibri"/>
              </a:rPr>
              <a:t>Vid normal studietakt planeras studietiden till </a:t>
            </a:r>
            <a:r>
              <a:rPr lang="sv-FI" b="1">
                <a:latin typeface="Calibri"/>
                <a:cs typeface="Calibri"/>
              </a:rPr>
              <a:t>tre år.</a:t>
            </a:r>
            <a:br>
              <a:rPr lang="sv-FI"/>
            </a:b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CF10-1C3D-4E9F-AFB4-F17D486C5FF6}" type="datetime1">
              <a:rPr lang="sv-SE" smtClean="0"/>
              <a:t>2023-09-12</a:t>
            </a:fld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21796-F866-3E8E-768F-C94E7AEA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9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600200"/>
          </a:xfrm>
        </p:spPr>
        <p:txBody>
          <a:bodyPr>
            <a:normAutofit/>
          </a:bodyPr>
          <a:lstStyle/>
          <a:p>
            <a:r>
              <a:rPr lang="sv-SE"/>
              <a:t>Studiernas uppbyggnad</a:t>
            </a:r>
            <a:br>
              <a:rPr lang="sv-SE"/>
            </a:br>
            <a:endParaRPr lang="sv-SE" sz="310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35608" y="1785926"/>
            <a:ext cx="6520768" cy="28121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>
                <a:latin typeface="Calibri"/>
                <a:cs typeface="Calibri"/>
              </a:rPr>
              <a:t>5 perioder under varje läsår, ca 8 veckor/period</a:t>
            </a:r>
          </a:p>
          <a:p>
            <a:r>
              <a:rPr lang="sv-SE">
                <a:latin typeface="Calibri"/>
                <a:cs typeface="Calibri"/>
              </a:rPr>
              <a:t>Barnledare (BLU): Totalt fem perioder med gemensamma ämnen (GEM/HUTH) under hela utbildningen</a:t>
            </a:r>
          </a:p>
          <a:p>
            <a:r>
              <a:rPr lang="sv-SE" err="1">
                <a:latin typeface="Calibri"/>
                <a:cs typeface="Calibri"/>
              </a:rPr>
              <a:t>Närvårdare</a:t>
            </a:r>
            <a:r>
              <a:rPr lang="sv-SE">
                <a:latin typeface="Calibri"/>
                <a:cs typeface="Calibri"/>
              </a:rPr>
              <a:t> (NVA): läser GEM-ämnen parallellt med yrkesämnen i åk 1-2</a:t>
            </a:r>
          </a:p>
          <a:p>
            <a:endParaRPr lang="sv-SE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45873"/>
              </p:ext>
            </p:extLst>
          </p:nvPr>
        </p:nvGraphicFramePr>
        <p:xfrm>
          <a:off x="1157285" y="4905832"/>
          <a:ext cx="65151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/>
                        <a:t>GEM/HUTH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GEM/HUTH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>
                          <a:solidFill>
                            <a:schemeClr val="bg1"/>
                          </a:solidFill>
                        </a:rPr>
                        <a:t>GEM/HUTH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>
                          <a:solidFill>
                            <a:schemeClr val="bg1"/>
                          </a:solidFill>
                        </a:rPr>
                        <a:t>GEM/HUTH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>
                          <a:solidFill>
                            <a:schemeClr val="bg1"/>
                          </a:solidFill>
                        </a:rPr>
                        <a:t>GEM/HUTH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259632" y="4598028"/>
            <a:ext cx="6412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Period 1	       Period 2          Period 3       Period 4            Period 5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528198" y="4810913"/>
            <a:ext cx="64294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/>
              <a:t>År 1</a:t>
            </a:r>
          </a:p>
          <a:p>
            <a:pPr>
              <a:lnSpc>
                <a:spcPct val="150000"/>
              </a:lnSpc>
            </a:pPr>
            <a:r>
              <a:rPr lang="sv-SE"/>
              <a:t>År 2</a:t>
            </a:r>
          </a:p>
          <a:p>
            <a:pPr>
              <a:lnSpc>
                <a:spcPct val="150000"/>
              </a:lnSpc>
            </a:pPr>
            <a:r>
              <a:rPr lang="sv-SE"/>
              <a:t>År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884E2DE-C2E3-4C2B-333A-04B811B6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821B3-74A7-4888-93FE-931A17414AA6}" type="slidenum">
              <a:rPr lang="sv-SE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5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Studiernas uppbyggnad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FI">
                <a:latin typeface="Calibri"/>
                <a:cs typeface="Calibri"/>
              </a:rPr>
              <a:t>Yrkesinriktade examensdelar 145 kp</a:t>
            </a:r>
          </a:p>
          <a:p>
            <a:r>
              <a:rPr lang="sv-FI" err="1">
                <a:latin typeface="Calibri"/>
                <a:cs typeface="Calibri"/>
              </a:rPr>
              <a:t>GEMensamma</a:t>
            </a:r>
            <a:r>
              <a:rPr lang="sv-FI">
                <a:latin typeface="Calibri"/>
                <a:cs typeface="Calibri"/>
              </a:rPr>
              <a:t> examensdelar 35 kp</a:t>
            </a:r>
          </a:p>
          <a:p>
            <a:r>
              <a:rPr lang="sv-FI">
                <a:latin typeface="Calibri"/>
                <a:cs typeface="Calibri"/>
              </a:rPr>
              <a:t>HUTH-studerande läser: yrkesämnen (120 kp) och vissa gemensamma ämnen vid ÅYG samt HUTH-kurser vid Ålands lyceum. (Se mer om HUTH från s.25-29.)</a:t>
            </a:r>
          </a:p>
          <a:p>
            <a:r>
              <a:rPr lang="sv-FI">
                <a:latin typeface="Calibri"/>
                <a:cs typeface="Calibri"/>
              </a:rPr>
              <a:t>Vid yrkesgymnasiet bedöms godkända prestationer i GEM i skalan 1-5 (Underkänd, Avbruten) och vid Ålands lyceum i skalan 5-10 (underkänd 4).</a:t>
            </a:r>
          </a:p>
          <a:p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C7A3-C268-40DC-BAC3-6CEF9101B7D2}" type="datetime1">
              <a:rPr lang="sv-SE" smtClean="0"/>
              <a:t>2023-09-12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20978"/>
      </p:ext>
    </p:extLst>
  </p:cSld>
  <p:clrMapOvr>
    <a:masterClrMapping/>
  </p:clrMapOvr>
</p:sld>
</file>

<file path=ppt/theme/theme1.xml><?xml version="1.0" encoding="utf-8"?>
<a:theme xmlns:a="http://schemas.openxmlformats.org/drawingml/2006/main" name="AG_Presentations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AG_Presentationsmall</Template>
  <Application>Microsoft Office PowerPoint</Application>
  <PresentationFormat>Bildspel på skärmen (4:3)</PresentationFormat>
  <Slides>32</Slides>
  <Notes>30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32</vt:i4>
      </vt:variant>
    </vt:vector>
  </HeadingPairs>
  <TitlesOfParts>
    <vt:vector size="33" baseType="lpstr">
      <vt:lpstr>AG_Presentationsmall</vt:lpstr>
      <vt:lpstr>Informationsmöte  för vårdnadshavare åk 1 barnledare och närvårdare</vt:lpstr>
      <vt:lpstr>PowerPoint-presentation</vt:lpstr>
      <vt:lpstr>PowerPoint-presentation</vt:lpstr>
      <vt:lpstr>Arbetsmiljö</vt:lpstr>
      <vt:lpstr>Ålands gymnasiums värdegrund</vt:lpstr>
      <vt:lpstr>Examensgrunder/läroplan</vt:lpstr>
      <vt:lpstr>Studiernas uppbyggnad</vt:lpstr>
      <vt:lpstr>Studiernas uppbyggnad </vt:lpstr>
      <vt:lpstr>Studiernas uppbyggnad</vt:lpstr>
      <vt:lpstr>GEMensamma examensdelar, 35 kp</vt:lpstr>
      <vt:lpstr>Examensdelar NVA</vt:lpstr>
      <vt:lpstr>Examensdelar BLU</vt:lpstr>
      <vt:lpstr>Studerandevårdsgruppen</vt:lpstr>
      <vt:lpstr>Specialläraren informerar</vt:lpstr>
      <vt:lpstr>Drop-in-stöd</vt:lpstr>
      <vt:lpstr>Schemalagt tisdagsstöd</vt:lpstr>
      <vt:lpstr>LIA-samordnaren informerar</vt:lpstr>
      <vt:lpstr>Yrkesprov</vt:lpstr>
      <vt:lpstr>Wilma</vt:lpstr>
      <vt:lpstr>Omtentamen</vt:lpstr>
      <vt:lpstr>Anhållan om ledigt</vt:lpstr>
      <vt:lpstr>Frånvaro vid sjukdom</vt:lpstr>
      <vt:lpstr>Kostnader</vt:lpstr>
      <vt:lpstr>GDPR</vt:lpstr>
      <vt:lpstr>PowerPoint-presentation</vt:lpstr>
      <vt:lpstr>Information och Studnet</vt:lpstr>
      <vt:lpstr>Kontaktuppgifter </vt:lpstr>
      <vt:lpstr>HUTH  (högskoleförberedande utbildningshelhet)</vt:lpstr>
      <vt:lpstr>HUTH-studier  enligt Ålands lyceums läroplan</vt:lpstr>
      <vt:lpstr>HUTH</vt:lpstr>
      <vt:lpstr>Omtagning - HUTH</vt:lpstr>
      <vt:lpstr>Avbrytande av HUTH-studier</vt:lpstr>
    </vt:vector>
  </TitlesOfParts>
  <Company>Ålands gymnasium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för vårdnadshavare åk 1</dc:title>
  <dc:creator>Admin</dc:creator>
  <cp:revision>17</cp:revision>
  <cp:lastPrinted>2020-09-16T07:58:19Z</cp:lastPrinted>
  <dcterms:created xsi:type="dcterms:W3CDTF">2013-09-05T19:27:35Z</dcterms:created>
  <dcterms:modified xsi:type="dcterms:W3CDTF">2023-09-12T07:08:34Z</dcterms:modified>
</cp:coreProperties>
</file>