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sldIdLst>
    <p:sldId id="269" r:id="rId5"/>
    <p:sldId id="272" r:id="rId6"/>
    <p:sldId id="391" r:id="rId7"/>
    <p:sldId id="370" r:id="rId8"/>
    <p:sldId id="387" r:id="rId9"/>
    <p:sldId id="381" r:id="rId10"/>
    <p:sldId id="271" r:id="rId11"/>
    <p:sldId id="280" r:id="rId12"/>
    <p:sldId id="258" r:id="rId13"/>
    <p:sldId id="282" r:id="rId14"/>
    <p:sldId id="283" r:id="rId15"/>
    <p:sldId id="273" r:id="rId16"/>
    <p:sldId id="388" r:id="rId17"/>
    <p:sldId id="259" r:id="rId18"/>
    <p:sldId id="285" r:id="rId19"/>
    <p:sldId id="392" r:id="rId20"/>
    <p:sldId id="260" r:id="rId21"/>
    <p:sldId id="393" r:id="rId22"/>
    <p:sldId id="274" r:id="rId23"/>
    <p:sldId id="263" r:id="rId24"/>
    <p:sldId id="275" r:id="rId25"/>
    <p:sldId id="287" r:id="rId26"/>
    <p:sldId id="288" r:id="rId27"/>
    <p:sldId id="395" r:id="rId28"/>
    <p:sldId id="268" r:id="rId29"/>
    <p:sldId id="394" r:id="rId30"/>
    <p:sldId id="382" r:id="rId31"/>
    <p:sldId id="264" r:id="rId32"/>
    <p:sldId id="389" r:id="rId3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4B6F2E-C39C-0E6E-C5CC-8F31D1935759}" v="798" dt="2025-10-27T11:19:08.832"/>
    <p1510:client id="{6B9539A7-9575-B2E9-2C7B-87C5206E5177}" v="8" dt="2025-10-28T09:17:23.330"/>
    <p1510:client id="{90095AAB-5640-0F4B-94F4-645E1090D8F0}" v="308" dt="2025-10-27T09:54:55.685"/>
    <p1510:client id="{A651A1D3-9ED5-7BA4-F2BC-A7C53367D75C}" v="107" dt="2025-10-27T10:34:02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11FB-1606-4EC5-9BCA-2DC04C2243EA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3D07-6BCF-40BC-A7F7-89BB8FFE98C6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0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6D97-0980-426F-BEA7-F6EB2DE3AC08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8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r>
              <a:rPr lang="sv-SE" noProof="0"/>
              <a:t>Klicka på ikonen för att lägga till en tabell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21B9-47A0-49F8-A938-022D39437ED1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57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CAA53-8FBA-45E2-8B10-F7DD55E4E759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84CF-6F0D-4195-920D-9D6F75893720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3BBE-A1CF-4CC7-B02C-EBCBBE110242}" type="datetimeFigureOut">
              <a:rPr lang="en-US" dirty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1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63E4-71A5-4C63-9515-748B28B89764}" type="datetimeFigureOut">
              <a:rPr lang="en-US" dirty="0"/>
              <a:t>10/28/2025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9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2BAC-F228-4DAC-8800-3D810F869187}" type="datetimeFigureOut">
              <a:rPr lang="en-US" dirty="0"/>
              <a:t>10/28/2025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FFE8-7E8E-427A-AB26-E496551AFB7B}" type="datetimeFigureOut">
              <a:rPr lang="en-US" dirty="0"/>
              <a:t>10/28/2025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8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C8B19-DE76-4E18-BFC7-EB25B8C421E7}" type="datetimeFigureOut">
              <a:rPr lang="en-US" dirty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6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0BD94-1F69-4074-BD82-D6EDB89FE74F}" type="datetimeFigureOut">
              <a:rPr lang="en-US" dirty="0"/>
              <a:t>10/28/2025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0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FI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49C728D-416F-40D5-8F13-55E5DD1CE8D1}" type="datetimeFigureOut">
              <a:rPr lang="en-US" dirty="0"/>
              <a:t>10/28/2025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017DE1FC-E54A-4B87-A814-263D1E8654B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2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88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4032">
          <p15:clr>
            <a:srgbClr val="F26B43"/>
          </p15:clr>
        </p15:guide>
        <p15:guide id="6" pos="7392">
          <p15:clr>
            <a:srgbClr val="F26B43"/>
          </p15:clr>
        </p15:guide>
        <p15:guide id="7" pos="5112">
          <p15:clr>
            <a:srgbClr val="F26B43"/>
          </p15:clr>
        </p15:guide>
        <p15:guide id="8" pos="2544">
          <p15:clr>
            <a:srgbClr val="F26B43"/>
          </p15:clr>
        </p15:guide>
        <p15:guide id="9" pos="864">
          <p15:clr>
            <a:srgbClr val="F26B43"/>
          </p15:clr>
        </p15:guide>
        <p15:guide id="10" orient="horz" pos="648">
          <p15:clr>
            <a:srgbClr val="F26B43"/>
          </p15:clr>
        </p15:guide>
        <p15:guide id="11" pos="6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>
          <a:xfrm>
            <a:off x="3338983" y="1166480"/>
            <a:ext cx="5181228" cy="1463040"/>
          </a:xfrm>
        </p:spPr>
        <p:txBody>
          <a:bodyPr>
            <a:normAutofit fontScale="90000"/>
          </a:bodyPr>
          <a:lstStyle/>
          <a:p>
            <a:r>
              <a:rPr lang="sv-FI"/>
              <a:t>Studentprov våren 2026</a:t>
            </a:r>
            <a:br>
              <a:rPr lang="sv-FI"/>
            </a:br>
            <a:r>
              <a:rPr lang="sv-FI" sz="2800"/>
              <a:t>27.10.2025</a:t>
            </a:r>
            <a:endParaRPr lang="sv-FI"/>
          </a:p>
        </p:txBody>
      </p:sp>
      <p:sp>
        <p:nvSpPr>
          <p:cNvPr id="7" name="Platshållare för text 6"/>
          <p:cNvSpPr>
            <a:spLocks noGrp="1"/>
          </p:cNvSpPr>
          <p:nvPr>
            <p:ph type="subTitle" idx="1"/>
          </p:nvPr>
        </p:nvSpPr>
        <p:spPr>
          <a:xfrm>
            <a:off x="1874542" y="3805127"/>
            <a:ext cx="8446677" cy="127718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v-FI" sz="2000"/>
              <a:t>HUTH-studerande årskurs 2 ÅYG</a:t>
            </a:r>
          </a:p>
        </p:txBody>
      </p:sp>
    </p:spTree>
    <p:extLst>
      <p:ext uri="{BB962C8B-B14F-4D97-AF65-F5344CB8AC3E}">
        <p14:creationId xmlns:p14="http://schemas.microsoft.com/office/powerpoint/2010/main" val="397896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431151" y="773599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err="1">
                <a:solidFill>
                  <a:srgbClr val="003366"/>
                </a:solidFill>
              </a:rPr>
              <a:t>Studentexamen</a:t>
            </a:r>
            <a:endParaRPr sz="4400">
              <a:solidFill>
                <a:srgbClr val="00336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FC4DC-ACA3-4EC7-98B6-49A9B58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05" y="332656"/>
            <a:ext cx="952500" cy="952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391491-9772-4061-AFFC-746871AD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8" r="-99" b="9549"/>
          <a:stretch>
            <a:fillRect/>
          </a:stretch>
        </p:blipFill>
        <p:spPr>
          <a:xfrm>
            <a:off x="1582634" y="0"/>
            <a:ext cx="9078044" cy="616109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DBFEC4-0DF2-4C22-A0A8-EC2A1AF58FD4}"/>
              </a:ext>
            </a:extLst>
          </p:cNvPr>
          <p:cNvSpPr txBox="1"/>
          <p:nvPr/>
        </p:nvSpPr>
        <p:spPr>
          <a:xfrm>
            <a:off x="5015880" y="3434935"/>
            <a:ext cx="656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b="1"/>
              <a:t>ENG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D1FA5E-A100-4D8D-B492-F67EE64EB1AC}"/>
              </a:ext>
            </a:extLst>
          </p:cNvPr>
          <p:cNvSpPr txBox="1"/>
          <p:nvPr/>
        </p:nvSpPr>
        <p:spPr>
          <a:xfrm>
            <a:off x="3617344" y="3452864"/>
            <a:ext cx="480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b="1"/>
              <a:t>FIF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2C3E54-8970-4AD5-9852-B3BE3D7656F0}"/>
              </a:ext>
            </a:extLst>
          </p:cNvPr>
          <p:cNvSpPr txBox="1"/>
          <p:nvPr/>
        </p:nvSpPr>
        <p:spPr>
          <a:xfrm>
            <a:off x="8006516" y="4192064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SK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4A9A55D-DCFF-4E16-B81E-DB934FA623EC}"/>
              </a:ext>
            </a:extLst>
          </p:cNvPr>
          <p:cNvSpPr txBox="1"/>
          <p:nvPr/>
        </p:nvSpPr>
        <p:spPr>
          <a:xfrm>
            <a:off x="7888024" y="3425953"/>
            <a:ext cx="687862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GEO</a:t>
            </a:r>
          </a:p>
        </p:txBody>
      </p:sp>
      <p:sp>
        <p:nvSpPr>
          <p:cNvPr id="2" name="textruta 9">
            <a:extLst>
              <a:ext uri="{FF2B5EF4-FFF2-40B4-BE49-F238E27FC236}">
                <a16:creationId xmlns:a16="http://schemas.microsoft.com/office/drawing/2014/main" id="{0BAFFEFD-1933-5605-5E2C-86D87A654B39}"/>
              </a:ext>
            </a:extLst>
          </p:cNvPr>
          <p:cNvSpPr txBox="1"/>
          <p:nvPr/>
        </p:nvSpPr>
        <p:spPr>
          <a:xfrm>
            <a:off x="9519932" y="3451230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HÄ</a:t>
            </a:r>
          </a:p>
        </p:txBody>
      </p:sp>
    </p:spTree>
    <p:extLst>
      <p:ext uri="{BB962C8B-B14F-4D97-AF65-F5344CB8AC3E}">
        <p14:creationId xmlns:p14="http://schemas.microsoft.com/office/powerpoint/2010/main" val="176196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431151" y="773599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err="1">
                <a:solidFill>
                  <a:srgbClr val="003366"/>
                </a:solidFill>
              </a:rPr>
              <a:t>Studentexamen</a:t>
            </a:r>
            <a:endParaRPr sz="4400">
              <a:solidFill>
                <a:srgbClr val="00336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FC4DC-ACA3-4EC7-98B6-49A9B58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05" y="332656"/>
            <a:ext cx="952500" cy="952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391491-9772-4061-AFFC-746871AD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8" r="-99" b="9549"/>
          <a:stretch>
            <a:fillRect/>
          </a:stretch>
        </p:blipFill>
        <p:spPr>
          <a:xfrm>
            <a:off x="1561467" y="0"/>
            <a:ext cx="9078044" cy="616109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DBFEC4-0DF2-4C22-A0A8-EC2A1AF58FD4}"/>
              </a:ext>
            </a:extLst>
          </p:cNvPr>
          <p:cNvSpPr txBox="1"/>
          <p:nvPr/>
        </p:nvSpPr>
        <p:spPr>
          <a:xfrm>
            <a:off x="5015880" y="3452864"/>
            <a:ext cx="70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b="1"/>
              <a:t>ENG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1D1FA5E-A100-4D8D-B492-F67EE64EB1AC}"/>
              </a:ext>
            </a:extLst>
          </p:cNvPr>
          <p:cNvSpPr txBox="1"/>
          <p:nvPr/>
        </p:nvSpPr>
        <p:spPr>
          <a:xfrm>
            <a:off x="7842458" y="4181320"/>
            <a:ext cx="9147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GEO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2C3E54-8970-4AD5-9852-B3BE3D7656F0}"/>
              </a:ext>
            </a:extLst>
          </p:cNvPr>
          <p:cNvSpPr txBox="1"/>
          <p:nvPr/>
        </p:nvSpPr>
        <p:spPr>
          <a:xfrm>
            <a:off x="6492044" y="3457017"/>
            <a:ext cx="57606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ML</a:t>
            </a:r>
          </a:p>
        </p:txBody>
      </p:sp>
      <p:sp>
        <p:nvSpPr>
          <p:cNvPr id="7" name="textruta 10">
            <a:extLst>
              <a:ext uri="{FF2B5EF4-FFF2-40B4-BE49-F238E27FC236}">
                <a16:creationId xmlns:a16="http://schemas.microsoft.com/office/drawing/2014/main" id="{AC1BFCD5-4582-89D5-65EC-87D5E45A8850}"/>
              </a:ext>
            </a:extLst>
          </p:cNvPr>
          <p:cNvSpPr txBox="1"/>
          <p:nvPr/>
        </p:nvSpPr>
        <p:spPr>
          <a:xfrm>
            <a:off x="8078524" y="3454785"/>
            <a:ext cx="43204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SK</a:t>
            </a:r>
          </a:p>
        </p:txBody>
      </p:sp>
    </p:spTree>
    <p:extLst>
      <p:ext uri="{BB962C8B-B14F-4D97-AF65-F5344CB8AC3E}">
        <p14:creationId xmlns:p14="http://schemas.microsoft.com/office/powerpoint/2010/main" val="3259188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1957718" y="507468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400">
                <a:solidFill>
                  <a:srgbClr val="000000"/>
                </a:solidFill>
              </a:rPr>
              <a:t>studentexamen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idx="1"/>
          </p:nvPr>
        </p:nvSpPr>
        <p:spPr>
          <a:xfrm>
            <a:off x="1954734" y="2321607"/>
            <a:ext cx="9249326" cy="40989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 </a:t>
            </a:r>
            <a:r>
              <a:rPr lang="sv-SE" sz="2800" b="1">
                <a:solidFill>
                  <a:srgbClr val="000000"/>
                </a:solidFill>
              </a:rPr>
              <a:t>Ämnesrealproven</a:t>
            </a:r>
            <a:r>
              <a:rPr lang="sv-SE" sz="2800">
                <a:solidFill>
                  <a:srgbClr val="000000"/>
                </a:solidFill>
              </a:rPr>
              <a:t> är uppdelade på två </a:t>
            </a:r>
            <a:r>
              <a:rPr lang="sv-SE" sz="2800" err="1">
                <a:solidFill>
                  <a:srgbClr val="000000"/>
                </a:solidFill>
              </a:rPr>
              <a:t>provdagar</a:t>
            </a:r>
            <a:r>
              <a:rPr lang="sv-SE" sz="2800">
                <a:solidFill>
                  <a:srgbClr val="000000"/>
                </a:solidFill>
              </a:rPr>
              <a:t>:</a:t>
            </a:r>
          </a:p>
          <a:p>
            <a:pPr marL="447675" lvl="2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400">
                <a:solidFill>
                  <a:srgbClr val="000000"/>
                </a:solidFill>
              </a:rPr>
              <a:t> Dag 1:   biologi, filosofi, fysik, historia, psykologi</a:t>
            </a:r>
          </a:p>
          <a:p>
            <a:pPr marL="447675" lvl="2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400">
                <a:solidFill>
                  <a:srgbClr val="000000"/>
                </a:solidFill>
              </a:rPr>
              <a:t> Dag 2:   </a:t>
            </a:r>
            <a:r>
              <a:rPr lang="sv-SE" sz="2400" b="1">
                <a:solidFill>
                  <a:srgbClr val="000000"/>
                </a:solidFill>
              </a:rPr>
              <a:t>geografi, hälsokunskap</a:t>
            </a:r>
            <a:r>
              <a:rPr lang="sv-SE" sz="2400">
                <a:solidFill>
                  <a:srgbClr val="000000"/>
                </a:solidFill>
              </a:rPr>
              <a:t>, kemi, livsåskådning/       religion, samhällslära</a:t>
            </a:r>
          </a:p>
          <a:p>
            <a:pPr marL="127635" lvl="1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SE" sz="280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Du kan bara skriva </a:t>
            </a:r>
            <a:r>
              <a:rPr lang="sv-SE" sz="2800" b="1">
                <a:solidFill>
                  <a:srgbClr val="000000"/>
                </a:solidFill>
              </a:rPr>
              <a:t>ett ämne</a:t>
            </a:r>
            <a:r>
              <a:rPr lang="sv-SE" sz="2800">
                <a:solidFill>
                  <a:srgbClr val="000000"/>
                </a:solidFill>
              </a:rPr>
              <a:t> per </a:t>
            </a:r>
            <a:r>
              <a:rPr lang="sv-SE" sz="2800" err="1">
                <a:solidFill>
                  <a:srgbClr val="000000"/>
                </a:solidFill>
              </a:rPr>
              <a:t>provdag</a:t>
            </a:r>
            <a:endParaRPr lang="sv-SE" sz="2800">
              <a:solidFill>
                <a:srgbClr val="000000"/>
              </a:solidFill>
            </a:endParaRPr>
          </a:p>
          <a:p>
            <a:pPr marL="36195" lvl="1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SE" sz="2800" i="1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223" y="70020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1321224" y="713656"/>
            <a:ext cx="8624794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000">
                <a:solidFill>
                  <a:srgbClr val="000000"/>
                </a:solidFill>
              </a:rPr>
              <a:t>OM DU VILL SKRIVA </a:t>
            </a:r>
            <a:r>
              <a:rPr lang="sv-SE" sz="5400">
                <a:solidFill>
                  <a:srgbClr val="000000"/>
                </a:solidFill>
              </a:rPr>
              <a:t>FLER</a:t>
            </a:r>
            <a:r>
              <a:rPr lang="sv-SE" sz="4000">
                <a:solidFill>
                  <a:srgbClr val="000000"/>
                </a:solidFill>
              </a:rPr>
              <a:t> ÄN 5 PROV:</a:t>
            </a:r>
            <a:endParaRPr sz="4000">
              <a:solidFill>
                <a:srgbClr val="000000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idx="1"/>
          </p:nvPr>
        </p:nvSpPr>
        <p:spPr>
          <a:xfrm>
            <a:off x="1400164" y="2089242"/>
            <a:ext cx="9598949" cy="40989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sv-SE" sz="2800" b="1">
                <a:solidFill>
                  <a:srgbClr val="000000"/>
                </a:solidFill>
              </a:rPr>
              <a:t>Extra prov: </a:t>
            </a:r>
            <a:endParaRPr lang="sv-SE" sz="2800">
              <a:solidFill>
                <a:srgbClr val="000000"/>
              </a:solidFill>
            </a:endParaRP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 </a:t>
            </a:r>
            <a:r>
              <a:rPr lang="sv-SE" sz="2400">
                <a:solidFill>
                  <a:srgbClr val="000000"/>
                </a:solidFill>
              </a:rPr>
              <a:t>den provkategori som blivit ”över” </a:t>
            </a: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400">
                <a:solidFill>
                  <a:srgbClr val="000000"/>
                </a:solidFill>
              </a:rPr>
              <a:t> korta språk (fr, ty, sp)</a:t>
            </a:r>
          </a:p>
          <a:p>
            <a:pPr marL="264795" lvl="1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400">
                <a:solidFill>
                  <a:srgbClr val="000000"/>
                </a:solidFill>
              </a:rPr>
              <a:t> övriga realämnesprov – </a:t>
            </a:r>
            <a:r>
              <a:rPr lang="sv-SE" sz="2400" i="1">
                <a:solidFill>
                  <a:srgbClr val="000000"/>
                </a:solidFill>
              </a:rPr>
              <a:t>så många du vill och hinner (max 6)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481" y="467127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lIns="0" tIns="0" rIns="0" bIns="0" anchor="b">
            <a:normAutofit/>
          </a:bodyPr>
          <a:lstStyle>
            <a:lvl1pPr defTabSz="813816">
              <a:defRPr sz="39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/>
              <a:t>Kan jag </a:t>
            </a:r>
            <a:r>
              <a:rPr lang="en-US" sz="3600" err="1"/>
              <a:t>förlora</a:t>
            </a:r>
            <a:r>
              <a:rPr lang="en-US" sz="3200"/>
              <a:t> </a:t>
            </a:r>
            <a:r>
              <a:rPr lang="en-US" sz="3200" err="1"/>
              <a:t>på</a:t>
            </a:r>
            <a:r>
              <a:rPr lang="en-US" sz="3200"/>
              <a:t> </a:t>
            </a:r>
            <a:r>
              <a:rPr lang="en-US" sz="3200" err="1"/>
              <a:t>att</a:t>
            </a:r>
            <a:r>
              <a:rPr lang="en-US" sz="3200"/>
              <a:t> </a:t>
            </a:r>
            <a:r>
              <a:rPr lang="en-US" sz="3200" err="1"/>
              <a:t>skriva</a:t>
            </a:r>
            <a:r>
              <a:rPr lang="en-US" sz="3200"/>
              <a:t> </a:t>
            </a:r>
            <a:r>
              <a:rPr lang="en-US" sz="3200" err="1"/>
              <a:t>fler</a:t>
            </a:r>
            <a:r>
              <a:rPr lang="en-US" sz="3200"/>
              <a:t> prov?</a:t>
            </a:r>
          </a:p>
        </p:txBody>
      </p:sp>
      <p:sp>
        <p:nvSpPr>
          <p:cNvPr id="270" name="Shape 270"/>
          <p:cNvSpPr>
            <a:spLocks noGrp="1"/>
          </p:cNvSpPr>
          <p:nvPr>
            <p:ph sz="half" idx="1"/>
          </p:nvPr>
        </p:nvSpPr>
        <p:spPr>
          <a:xfrm>
            <a:off x="972336" y="1996141"/>
            <a:ext cx="5056427" cy="411806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>
                <a:highlight>
                  <a:srgbClr val="FFFF00"/>
                </a:highlight>
              </a:rPr>
              <a:t>NEJ!  Orsak nr 1: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err="1">
                <a:latin typeface="Avenir Next LT Pro Light"/>
              </a:rPr>
              <a:t>Studentprov</a:t>
            </a:r>
            <a:r>
              <a:rPr lang="en-US" sz="2400">
                <a:latin typeface="Avenir Next LT Pro Light"/>
              </a:rPr>
              <a:t> ger </a:t>
            </a:r>
            <a:r>
              <a:rPr lang="en-US" sz="2400" err="1">
                <a:latin typeface="Avenir Next LT Pro Light"/>
              </a:rPr>
              <a:t>poäng</a:t>
            </a:r>
            <a:r>
              <a:rPr lang="en-US" sz="2400">
                <a:latin typeface="Avenir Next LT Pro Light"/>
              </a:rPr>
              <a:t> vid </a:t>
            </a:r>
            <a:r>
              <a:rPr lang="en-US" sz="2400" err="1">
                <a:latin typeface="Avenir Next LT Pro Light"/>
              </a:rPr>
              <a:t>ansökan</a:t>
            </a:r>
            <a:r>
              <a:rPr lang="en-US" sz="2400">
                <a:latin typeface="Avenir Next LT Pro Light"/>
              </a:rPr>
              <a:t> till </a:t>
            </a:r>
            <a:r>
              <a:rPr lang="en-US" sz="2400" err="1">
                <a:latin typeface="Avenir Next LT Pro Light"/>
              </a:rPr>
              <a:t>högskolor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err="1">
                <a:latin typeface="Avenir Next LT Pro Light"/>
              </a:rPr>
              <a:t>i</a:t>
            </a:r>
            <a:r>
              <a:rPr lang="en-US" sz="2400">
                <a:latin typeface="Avenir Next LT Pro Light"/>
              </a:rPr>
              <a:t> Finland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/>
              <a:t>Olika prov </a:t>
            </a:r>
            <a:r>
              <a:rPr lang="en-US" sz="2400" err="1"/>
              <a:t>kan</a:t>
            </a:r>
            <a:r>
              <a:rPr lang="en-US" sz="2400"/>
              <a:t> </a:t>
            </a:r>
            <a:r>
              <a:rPr lang="en-US" sz="2400" err="1"/>
              <a:t>ge</a:t>
            </a:r>
            <a:r>
              <a:rPr lang="en-US" sz="2400"/>
              <a:t> </a:t>
            </a:r>
            <a:r>
              <a:rPr lang="en-US" sz="2400" err="1"/>
              <a:t>olika</a:t>
            </a:r>
            <a:r>
              <a:rPr lang="en-US" sz="2400"/>
              <a:t> </a:t>
            </a:r>
            <a:r>
              <a:rPr lang="en-US" sz="2400" b="1" err="1"/>
              <a:t>poäng</a:t>
            </a:r>
            <a:r>
              <a:rPr lang="en-US" sz="2400" b="1"/>
              <a:t> vid </a:t>
            </a:r>
            <a:r>
              <a:rPr lang="en-US" sz="2400" b="1" err="1"/>
              <a:t>ansökan</a:t>
            </a:r>
            <a:r>
              <a:rPr lang="en-US" sz="2400" b="1"/>
              <a:t> </a:t>
            </a:r>
            <a:r>
              <a:rPr lang="en-US" sz="2400"/>
              <a:t>till </a:t>
            </a:r>
            <a:r>
              <a:rPr lang="en-US" sz="2400" err="1"/>
              <a:t>högskoleutbildningar</a:t>
            </a:r>
            <a:r>
              <a:rPr lang="en-US" sz="2400"/>
              <a:t> </a:t>
            </a:r>
            <a:r>
              <a:rPr lang="en-US" sz="2400" err="1"/>
              <a:t>på</a:t>
            </a:r>
            <a:r>
              <a:rPr lang="en-US" sz="2400"/>
              <a:t> </a:t>
            </a:r>
            <a:r>
              <a:rPr lang="en-US" sz="2400" err="1"/>
              <a:t>fastlandet</a:t>
            </a:r>
            <a:r>
              <a:rPr lang="en-US" sz="2400"/>
              <a:t>.</a:t>
            </a:r>
          </a:p>
          <a:p>
            <a:pPr marL="447675" lvl="2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1600"/>
              <a:t>Det kan också finnas tröskelkriterier: du måste ha skrivit ett visst  resultat i ett visst prov...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B7D18C-3892-4959-3173-336BF585BB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33" b="13115"/>
          <a:stretch>
            <a:fillRect/>
          </a:stretch>
        </p:blipFill>
        <p:spPr>
          <a:xfrm>
            <a:off x="6477000" y="1816847"/>
            <a:ext cx="5181600" cy="4180822"/>
          </a:xfrm>
          <a:prstGeom prst="rect">
            <a:avLst/>
          </a:prstGeom>
          <a:noFill/>
        </p:spPr>
      </p:pic>
      <p:sp>
        <p:nvSpPr>
          <p:cNvPr id="275" name="Date Placeholder 4">
            <a:extLst>
              <a:ext uri="{FF2B5EF4-FFF2-40B4-BE49-F238E27FC236}">
                <a16:creationId xmlns:a16="http://schemas.microsoft.com/office/drawing/2014/main" id="{B64AE9C5-F433-0ECC-DDD9-0AF38379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9329A1D1-251F-4571-959A-9050D8E2C3C6}" type="datetime1">
              <a:pPr>
                <a:spcAft>
                  <a:spcPts val="600"/>
                </a:spcAft>
              </a:pPr>
              <a:t>2025-10-28</a:t>
            </a:fld>
            <a:endParaRPr lang="en-US"/>
          </a:p>
        </p:txBody>
      </p:sp>
      <p:sp>
        <p:nvSpPr>
          <p:cNvPr id="277" name="Footer Placeholder 5">
            <a:extLst>
              <a:ext uri="{FF2B5EF4-FFF2-40B4-BE49-F238E27FC236}">
                <a16:creationId xmlns:a16="http://schemas.microsoft.com/office/drawing/2014/main" id="{BD3E3D53-9AF8-4AE3-3CFD-C702D8D16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279" name="Slide Number Placeholder 6">
            <a:extLst>
              <a:ext uri="{FF2B5EF4-FFF2-40B4-BE49-F238E27FC236}">
                <a16:creationId xmlns:a16="http://schemas.microsoft.com/office/drawing/2014/main" id="{1669B53B-2FB7-EFC3-B4CC-6C14E4A7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1057992" y="310535"/>
            <a:ext cx="886684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16">
                <a:solidFill>
                  <a:srgbClr val="000000"/>
                </a:solidFill>
              </a:rPr>
              <a:t>studentprovsvitsorden</a:t>
            </a:r>
            <a:endParaRPr sz="3916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31" y="503276"/>
            <a:ext cx="952500" cy="952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80E61D-7391-B210-21BF-0984CB9E4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327649"/>
              </p:ext>
            </p:extLst>
          </p:nvPr>
        </p:nvGraphicFramePr>
        <p:xfrm>
          <a:off x="1219199" y="2519081"/>
          <a:ext cx="8120271" cy="3200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78188">
                  <a:extLst>
                    <a:ext uri="{9D8B030D-6E8A-4147-A177-3AD203B41FA5}">
                      <a16:colId xmlns:a16="http://schemas.microsoft.com/office/drawing/2014/main" val="286737307"/>
                    </a:ext>
                  </a:extLst>
                </a:gridCol>
                <a:gridCol w="1593966">
                  <a:extLst>
                    <a:ext uri="{9D8B030D-6E8A-4147-A177-3AD203B41FA5}">
                      <a16:colId xmlns:a16="http://schemas.microsoft.com/office/drawing/2014/main" val="4073839786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395882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Laudatur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Eximia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cum laude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3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Magna cum laude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9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Cum laude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Lubentur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6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8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Improbatur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23452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61913-AA42-6E4E-001D-FE22BF4A4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774280"/>
            <a:ext cx="10240903" cy="39561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sz="2800" err="1"/>
              <a:t>Vitsorden</a:t>
            </a:r>
            <a:r>
              <a:rPr lang="en-US" sz="2800"/>
              <a:t> </a:t>
            </a:r>
            <a:r>
              <a:rPr lang="en-US" sz="2800" err="1"/>
              <a:t>följer</a:t>
            </a:r>
            <a:r>
              <a:rPr lang="en-US" sz="2800"/>
              <a:t> </a:t>
            </a:r>
            <a:r>
              <a:rPr lang="en-US" sz="2800" err="1"/>
              <a:t>normalfördelningskurvan</a:t>
            </a:r>
            <a:r>
              <a:rPr lang="en-US" sz="28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55494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36765-6DC6-F4E7-1471-B6470127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>
            <a:extLst>
              <a:ext uri="{FF2B5EF4-FFF2-40B4-BE49-F238E27FC236}">
                <a16:creationId xmlns:a16="http://schemas.microsoft.com/office/drawing/2014/main" id="{E4A4BE0C-65E1-99C5-E47A-1104564E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 lIns="0" tIns="0" rIns="0" bIns="0" anchor="b">
            <a:normAutofit/>
          </a:bodyPr>
          <a:lstStyle>
            <a:lvl1pPr defTabSz="813816">
              <a:defRPr sz="391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200"/>
              <a:t>Kan jag </a:t>
            </a:r>
            <a:r>
              <a:rPr lang="en-US" sz="3600" err="1"/>
              <a:t>förlora</a:t>
            </a:r>
            <a:r>
              <a:rPr lang="en-US" sz="3200"/>
              <a:t> </a:t>
            </a:r>
            <a:r>
              <a:rPr lang="en-US" sz="3200" err="1"/>
              <a:t>på</a:t>
            </a:r>
            <a:r>
              <a:rPr lang="en-US" sz="3200"/>
              <a:t> </a:t>
            </a:r>
            <a:r>
              <a:rPr lang="en-US" sz="3200" err="1"/>
              <a:t>att</a:t>
            </a:r>
            <a:r>
              <a:rPr lang="en-US" sz="3200"/>
              <a:t> </a:t>
            </a:r>
            <a:r>
              <a:rPr lang="en-US" sz="3200" err="1"/>
              <a:t>skriva</a:t>
            </a:r>
            <a:r>
              <a:rPr lang="en-US" sz="3200"/>
              <a:t> </a:t>
            </a:r>
            <a:r>
              <a:rPr lang="en-US" sz="3200" err="1"/>
              <a:t>fler</a:t>
            </a:r>
            <a:r>
              <a:rPr lang="en-US" sz="3200"/>
              <a:t> prov?</a:t>
            </a:r>
          </a:p>
        </p:txBody>
      </p:sp>
      <p:sp>
        <p:nvSpPr>
          <p:cNvPr id="270" name="Shape 270">
            <a:extLst>
              <a:ext uri="{FF2B5EF4-FFF2-40B4-BE49-F238E27FC236}">
                <a16:creationId xmlns:a16="http://schemas.microsoft.com/office/drawing/2014/main" id="{7C9B696F-89D7-78A9-C27F-39D0705F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2336" y="1996141"/>
            <a:ext cx="5056427" cy="411806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buNone/>
              <a:defRPr sz="1800">
                <a:solidFill>
                  <a:srgbClr val="000000"/>
                </a:solidFill>
              </a:defRPr>
            </a:pPr>
            <a:r>
              <a:rPr lang="en-US" sz="2800" b="1">
                <a:highlight>
                  <a:srgbClr val="FFFF00"/>
                </a:highlight>
              </a:rPr>
              <a:t>NEJ!  Orsak nr 2: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 err="1">
                <a:latin typeface="Avenir Next LT Pro Light"/>
              </a:rPr>
              <a:t>Ett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err="1">
                <a:latin typeface="Avenir Next LT Pro Light"/>
              </a:rPr>
              <a:t>underkänt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err="1">
                <a:latin typeface="Avenir Next LT Pro Light"/>
              </a:rPr>
              <a:t>studentprov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err="1">
                <a:latin typeface="Avenir Next LT Pro Light"/>
              </a:rPr>
              <a:t>kan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b="1" err="1">
                <a:latin typeface="Avenir Next LT Pro Light"/>
              </a:rPr>
              <a:t>ersättas</a:t>
            </a:r>
            <a:r>
              <a:rPr lang="en-US" sz="2400">
                <a:latin typeface="Avenir Next LT Pro Light"/>
              </a:rPr>
              <a:t> av </a:t>
            </a:r>
            <a:r>
              <a:rPr lang="en-US" sz="2400" err="1">
                <a:latin typeface="Avenir Next LT Pro Light"/>
              </a:rPr>
              <a:t>ett</a:t>
            </a:r>
            <a:r>
              <a:rPr lang="en-US" sz="2400">
                <a:latin typeface="Avenir Next LT Pro Light"/>
              </a:rPr>
              <a:t> annat prov </a:t>
            </a:r>
            <a:r>
              <a:rPr lang="en-US" sz="2400" err="1">
                <a:latin typeface="Avenir Next LT Pro Light"/>
              </a:rPr>
              <a:t>så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err="1">
                <a:latin typeface="Avenir Next LT Pro Light"/>
              </a:rPr>
              <a:t>länge</a:t>
            </a:r>
            <a:r>
              <a:rPr lang="en-US" sz="2400">
                <a:latin typeface="Avenir Next LT Pro Light"/>
              </a:rPr>
              <a:t> du </a:t>
            </a:r>
            <a:r>
              <a:rPr lang="en-US" sz="2400" err="1">
                <a:latin typeface="Avenir Next LT Pro Light"/>
              </a:rPr>
              <a:t>uppfyller</a:t>
            </a:r>
            <a:r>
              <a:rPr lang="en-US" sz="2400">
                <a:latin typeface="Avenir Next LT Pro Light"/>
              </a:rPr>
              <a:t> </a:t>
            </a:r>
            <a:r>
              <a:rPr lang="en-US" sz="2400" err="1"/>
              <a:t>examenskravet</a:t>
            </a:r>
            <a:r>
              <a:rPr lang="en-US" sz="2400"/>
              <a:t> om </a:t>
            </a:r>
            <a:r>
              <a:rPr lang="en-US" sz="2400" err="1"/>
              <a:t>minst</a:t>
            </a:r>
            <a:r>
              <a:rPr lang="en-US" sz="2400"/>
              <a:t> 5 prov </a:t>
            </a:r>
            <a:r>
              <a:rPr lang="en-US" sz="2400" err="1"/>
              <a:t>ur</a:t>
            </a:r>
            <a:r>
              <a:rPr lang="en-US" sz="2400"/>
              <a:t> </a:t>
            </a:r>
            <a:r>
              <a:rPr lang="en-US" sz="2400" err="1"/>
              <a:t>minst</a:t>
            </a:r>
            <a:r>
              <a:rPr lang="en-US" sz="2400"/>
              <a:t> 4 </a:t>
            </a:r>
            <a:r>
              <a:rPr lang="en-US" sz="2400" err="1"/>
              <a:t>provkategorier</a:t>
            </a:r>
            <a:r>
              <a:rPr lang="en-US" sz="2400"/>
              <a:t>.</a:t>
            </a:r>
          </a:p>
          <a:p>
            <a:pPr lvl="1">
              <a:spcBef>
                <a:spcPts val="600"/>
              </a:spcBef>
              <a:buFont typeface="Courier New" panose="05000000000000000000" pitchFamily="2" charset="2"/>
              <a:buChar char="o"/>
              <a:defRPr sz="1800">
                <a:solidFill>
                  <a:srgbClr val="000000"/>
                </a:solidFill>
              </a:defRPr>
            </a:pPr>
            <a:r>
              <a:rPr lang="en-US" sz="2400"/>
              <a:t>Tex </a:t>
            </a:r>
            <a:r>
              <a:rPr lang="en-US" sz="2400" err="1"/>
              <a:t>realprov</a:t>
            </a:r>
            <a:r>
              <a:rPr lang="en-US" sz="2400"/>
              <a:t> – annat </a:t>
            </a:r>
            <a:r>
              <a:rPr lang="en-US" sz="2400" err="1"/>
              <a:t>realprov</a:t>
            </a:r>
            <a:r>
              <a:rPr lang="en-US" sz="2400"/>
              <a:t> – </a:t>
            </a:r>
            <a:r>
              <a:rPr lang="en-US" sz="2400" err="1"/>
              <a:t>främmande</a:t>
            </a:r>
            <a:r>
              <a:rPr lang="en-US" sz="2400"/>
              <a:t> </a:t>
            </a:r>
            <a:r>
              <a:rPr lang="en-US" sz="2400" err="1"/>
              <a:t>språk</a:t>
            </a:r>
            <a:r>
              <a:rPr lang="en-US" sz="2400"/>
              <a:t> - </a:t>
            </a:r>
            <a:r>
              <a:rPr lang="en-US" sz="2400" err="1"/>
              <a:t>matematik</a:t>
            </a:r>
            <a:r>
              <a:rPr lang="en-US" sz="2400"/>
              <a:t> – </a:t>
            </a:r>
            <a:r>
              <a:rPr lang="en-US" sz="2400" err="1"/>
              <a:t>finska</a:t>
            </a:r>
            <a:r>
              <a:rPr lang="en-US" sz="2400"/>
              <a:t>...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400"/>
              <a:t>Det </a:t>
            </a:r>
            <a:r>
              <a:rPr lang="en-US" sz="2400" err="1"/>
              <a:t>är</a:t>
            </a:r>
            <a:r>
              <a:rPr lang="en-US" sz="2400"/>
              <a:t> </a:t>
            </a:r>
            <a:r>
              <a:rPr lang="en-US" sz="2400" err="1"/>
              <a:t>alltid</a:t>
            </a:r>
            <a:r>
              <a:rPr lang="en-US" sz="2400"/>
              <a:t> de fem </a:t>
            </a:r>
            <a:r>
              <a:rPr lang="en-US" sz="2400" err="1"/>
              <a:t>bästa</a:t>
            </a:r>
            <a:r>
              <a:rPr lang="en-US" sz="2400"/>
              <a:t> proven </a:t>
            </a:r>
            <a:r>
              <a:rPr lang="en-US" sz="2400" err="1"/>
              <a:t>som</a:t>
            </a:r>
            <a:r>
              <a:rPr lang="en-US" sz="2400"/>
              <a:t> </a:t>
            </a:r>
            <a:r>
              <a:rPr lang="en-US" sz="2400" err="1"/>
              <a:t>räknas</a:t>
            </a:r>
            <a:r>
              <a:rPr lang="en-US" sz="2400"/>
              <a:t> in </a:t>
            </a:r>
            <a:r>
              <a:rPr lang="en-US" sz="2400" err="1"/>
              <a:t>i</a:t>
            </a:r>
            <a:r>
              <a:rPr lang="en-US" sz="2400"/>
              <a:t> din examen.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C25AA1-20F9-F4C5-D375-A721BD0A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33" b="13115"/>
          <a:stretch>
            <a:fillRect/>
          </a:stretch>
        </p:blipFill>
        <p:spPr>
          <a:xfrm>
            <a:off x="6477000" y="1816847"/>
            <a:ext cx="5181600" cy="4180822"/>
          </a:xfrm>
          <a:prstGeom prst="rect">
            <a:avLst/>
          </a:prstGeom>
          <a:noFill/>
        </p:spPr>
      </p:pic>
      <p:sp>
        <p:nvSpPr>
          <p:cNvPr id="275" name="Date Placeholder 4">
            <a:extLst>
              <a:ext uri="{FF2B5EF4-FFF2-40B4-BE49-F238E27FC236}">
                <a16:creationId xmlns:a16="http://schemas.microsoft.com/office/drawing/2014/main" id="{BEEB56F2-C8D6-00D7-C2D3-D32B78C9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9329A1D1-251F-4571-959A-9050D8E2C3C6}" type="datetime1">
              <a:pPr>
                <a:spcAft>
                  <a:spcPts val="600"/>
                </a:spcAft>
              </a:pPr>
              <a:t>2025-10-28</a:t>
            </a:fld>
            <a:endParaRPr lang="en-US"/>
          </a:p>
        </p:txBody>
      </p:sp>
      <p:sp>
        <p:nvSpPr>
          <p:cNvPr id="277" name="Footer Placeholder 5">
            <a:extLst>
              <a:ext uri="{FF2B5EF4-FFF2-40B4-BE49-F238E27FC236}">
                <a16:creationId xmlns:a16="http://schemas.microsoft.com/office/drawing/2014/main" id="{93C0DFB0-AD42-9AFF-3586-D3C00BC1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279" name="Slide Number Placeholder 6">
            <a:extLst>
              <a:ext uri="{FF2B5EF4-FFF2-40B4-BE49-F238E27FC236}">
                <a16:creationId xmlns:a16="http://schemas.microsoft.com/office/drawing/2014/main" id="{B9E9E5F5-9661-46C7-E056-3F02D8CC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672510" y="561546"/>
            <a:ext cx="9135781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200">
                <a:solidFill>
                  <a:srgbClr val="000000"/>
                </a:solidFill>
              </a:rPr>
              <a:t>Hur </a:t>
            </a:r>
            <a:r>
              <a:rPr lang="sv-SE" sz="4800">
                <a:solidFill>
                  <a:srgbClr val="000000"/>
                </a:solidFill>
              </a:rPr>
              <a:t>kompenseras</a:t>
            </a:r>
            <a:r>
              <a:rPr lang="sv-SE" sz="3200">
                <a:solidFill>
                  <a:srgbClr val="000000"/>
                </a:solidFill>
              </a:rPr>
              <a:t> ETT</a:t>
            </a:r>
            <a:br>
              <a:rPr lang="sv-SE" sz="3200">
                <a:solidFill>
                  <a:srgbClr val="000000"/>
                </a:solidFill>
              </a:rPr>
            </a:br>
            <a:r>
              <a:rPr lang="sv-SE" sz="3200">
                <a:solidFill>
                  <a:srgbClr val="000000"/>
                </a:solidFill>
              </a:rPr>
              <a:t>underkänt prov?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73" name="Shape 273"/>
          <p:cNvSpPr>
            <a:spLocks noGrp="1"/>
          </p:cNvSpPr>
          <p:nvPr>
            <p:ph idx="1"/>
          </p:nvPr>
        </p:nvSpPr>
        <p:spPr>
          <a:xfrm>
            <a:off x="916650" y="1864205"/>
            <a:ext cx="10002092" cy="1048210"/>
          </a:xfrm>
          <a:prstGeom prst="rect">
            <a:avLst/>
          </a:prstGeo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2800">
                <a:solidFill>
                  <a:srgbClr val="000000"/>
                </a:solidFill>
              </a:rPr>
              <a:t>Varje </a:t>
            </a:r>
            <a:r>
              <a:rPr sz="2800" err="1">
                <a:solidFill>
                  <a:srgbClr val="000000"/>
                </a:solidFill>
              </a:rPr>
              <a:t>vitsord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är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värt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ett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visst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antal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poäng</a:t>
            </a:r>
            <a:endParaRPr lang="en-US" sz="2800" err="1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>
                <a:solidFill>
                  <a:srgbClr val="000000"/>
                </a:solidFill>
              </a:rPr>
              <a:t>Om du </a:t>
            </a:r>
            <a:r>
              <a:rPr lang="en-US" sz="2800" err="1">
                <a:solidFill>
                  <a:srgbClr val="000000"/>
                </a:solidFill>
              </a:rPr>
              <a:t>uppnår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minst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b="1">
                <a:solidFill>
                  <a:srgbClr val="000000"/>
                </a:solidFill>
              </a:rPr>
              <a:t>10 p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i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dina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övriga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fyra</a:t>
            </a:r>
            <a:r>
              <a:rPr lang="en-US" sz="2800">
                <a:solidFill>
                  <a:srgbClr val="000000"/>
                </a:solidFill>
              </a:rPr>
              <a:t> prov </a:t>
            </a:r>
            <a:r>
              <a:rPr lang="en-US" sz="2800" err="1">
                <a:solidFill>
                  <a:srgbClr val="000000"/>
                </a:solidFill>
              </a:rPr>
              <a:t>som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err="1">
                <a:solidFill>
                  <a:srgbClr val="000000"/>
                </a:solidFill>
              </a:rPr>
              <a:t>krävs</a:t>
            </a:r>
            <a:r>
              <a:rPr lang="en-US" sz="2800">
                <a:solidFill>
                  <a:srgbClr val="000000"/>
                </a:solidFill>
              </a:rPr>
              <a:t> för examen = STUDENT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96" y="557064"/>
            <a:ext cx="952500" cy="9525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92DB7F-3649-F9F5-B9A9-B2F81896A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698198"/>
              </p:ext>
            </p:extLst>
          </p:nvPr>
        </p:nvGraphicFramePr>
        <p:xfrm>
          <a:off x="995081" y="2850776"/>
          <a:ext cx="8120271" cy="3200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778188">
                  <a:extLst>
                    <a:ext uri="{9D8B030D-6E8A-4147-A177-3AD203B41FA5}">
                      <a16:colId xmlns:a16="http://schemas.microsoft.com/office/drawing/2014/main" val="286737307"/>
                    </a:ext>
                  </a:extLst>
                </a:gridCol>
                <a:gridCol w="1593966">
                  <a:extLst>
                    <a:ext uri="{9D8B030D-6E8A-4147-A177-3AD203B41FA5}">
                      <a16:colId xmlns:a16="http://schemas.microsoft.com/office/drawing/2014/main" val="4073839786"/>
                    </a:ext>
                  </a:extLst>
                </a:gridCol>
                <a:gridCol w="1748117">
                  <a:extLst>
                    <a:ext uri="{9D8B030D-6E8A-4147-A177-3AD203B41FA5}">
                      <a16:colId xmlns:a16="http://schemas.microsoft.com/office/drawing/2014/main" val="395882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Laudatur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7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21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Eximia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cum laude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436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Magna cum laude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97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Cum laude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92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Lubentur</a:t>
                      </a:r>
                      <a:r>
                        <a:rPr lang="en-US" sz="2400" b="0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</a:t>
                      </a: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6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Approbatur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883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Improbatur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2345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622B4-3789-33F7-A627-DCBFC35CE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>
            <a:extLst>
              <a:ext uri="{FF2B5EF4-FFF2-40B4-BE49-F238E27FC236}">
                <a16:creationId xmlns:a16="http://schemas.microsoft.com/office/drawing/2014/main" id="{D1EB9190-F372-DA54-84B7-700B0D0B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10" y="561546"/>
            <a:ext cx="9135781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200">
                <a:solidFill>
                  <a:srgbClr val="000000"/>
                </a:solidFill>
              </a:rPr>
              <a:t>Hur </a:t>
            </a:r>
            <a:r>
              <a:rPr lang="sv-SE" sz="4800">
                <a:solidFill>
                  <a:srgbClr val="000000"/>
                </a:solidFill>
              </a:rPr>
              <a:t>kompenseras</a:t>
            </a:r>
            <a:r>
              <a:rPr lang="sv-SE" sz="3200">
                <a:solidFill>
                  <a:srgbClr val="000000"/>
                </a:solidFill>
              </a:rPr>
              <a:t> ETT</a:t>
            </a:r>
            <a:br>
              <a:rPr lang="sv-SE" sz="3200">
                <a:solidFill>
                  <a:srgbClr val="000000"/>
                </a:solidFill>
              </a:rPr>
            </a:br>
            <a:r>
              <a:rPr lang="sv-SE" sz="3200">
                <a:solidFill>
                  <a:srgbClr val="000000"/>
                </a:solidFill>
              </a:rPr>
              <a:t>underkänt prov?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273" name="Shape 273">
            <a:extLst>
              <a:ext uri="{FF2B5EF4-FFF2-40B4-BE49-F238E27FC236}">
                <a16:creationId xmlns:a16="http://schemas.microsoft.com/office/drawing/2014/main" id="{7D8D779E-BEFF-B7A0-056D-7310C031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650" y="1864205"/>
            <a:ext cx="10002092" cy="435618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sv-FI" sz="2800">
                <a:solidFill>
                  <a:srgbClr val="000000"/>
                </a:solidFill>
              </a:rPr>
              <a:t>Exempel: Du får I </a:t>
            </a:r>
            <a:r>
              <a:rPr lang="sv-FI" sz="2800" err="1">
                <a:solidFill>
                  <a:srgbClr val="000000"/>
                </a:solidFill>
              </a:rPr>
              <a:t>i</a:t>
            </a:r>
            <a:r>
              <a:rPr lang="sv-FI" sz="2800">
                <a:solidFill>
                  <a:srgbClr val="000000"/>
                </a:solidFill>
              </a:rPr>
              <a:t> Samhällskunskap, men i övrigt:</a:t>
            </a: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err="1">
                <a:solidFill>
                  <a:srgbClr val="000000"/>
                </a:solidFill>
              </a:rPr>
              <a:t>Totalt</a:t>
            </a:r>
            <a:r>
              <a:rPr lang="en-US" sz="2800">
                <a:solidFill>
                  <a:srgbClr val="000000"/>
                </a:solidFill>
              </a:rPr>
              <a:t>: 10 </a:t>
            </a:r>
            <a:r>
              <a:rPr lang="en-US" sz="2800" err="1">
                <a:solidFill>
                  <a:srgbClr val="000000"/>
                </a:solidFill>
              </a:rPr>
              <a:t>poäng</a:t>
            </a:r>
            <a:endParaRPr lang="en-US" sz="280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err="1">
                <a:solidFill>
                  <a:srgbClr val="000000"/>
                </a:solidFill>
              </a:rPr>
              <a:t>Kompensation</a:t>
            </a:r>
            <a:r>
              <a:rPr lang="en-US" sz="2800">
                <a:solidFill>
                  <a:srgbClr val="000000"/>
                </a:solidFill>
              </a:rPr>
              <a:t> = OK. Du </a:t>
            </a:r>
            <a:r>
              <a:rPr lang="en-US" sz="2800" err="1">
                <a:solidFill>
                  <a:srgbClr val="000000"/>
                </a:solidFill>
              </a:rPr>
              <a:t>blir</a:t>
            </a:r>
            <a:r>
              <a:rPr lang="en-US" sz="2800">
                <a:solidFill>
                  <a:srgbClr val="000000"/>
                </a:solidFill>
              </a:rPr>
              <a:t> student!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lang="en-US" sz="2800">
              <a:solidFill>
                <a:srgbClr val="00000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8C0EA2-E80E-C2B9-C98C-CAD4543F3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396" y="557064"/>
            <a:ext cx="952500" cy="9525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1378D01-7187-E642-FF2D-F290F2F19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5541"/>
              </p:ext>
            </p:extLst>
          </p:nvPr>
        </p:nvGraphicFramePr>
        <p:xfrm>
          <a:off x="917987" y="2569105"/>
          <a:ext cx="8168640" cy="1854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792260115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957550768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637666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err="1"/>
                        <a:t>Samhällskunskap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err="1"/>
                        <a:t>vitsord</a:t>
                      </a:r>
                      <a:r>
                        <a:rPr lang="en-US" b="1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 </a:t>
                      </a:r>
                      <a:r>
                        <a:rPr lang="en-US" b="1" err="1"/>
                        <a:t>poäng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602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Modersmål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vitsord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2 </a:t>
                      </a:r>
                      <a:r>
                        <a:rPr lang="en-US" b="1" err="1"/>
                        <a:t>poäng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6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Engelska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vitsord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 </a:t>
                      </a:r>
                      <a:r>
                        <a:rPr lang="en-US" b="1" err="1"/>
                        <a:t>poäng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13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Matematik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vitsord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3 </a:t>
                      </a:r>
                      <a:r>
                        <a:rPr lang="en-US" b="1" err="1"/>
                        <a:t>poäng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70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Geografi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rgbClr val="000000"/>
                          </a:solidFill>
                          <a:latin typeface="Avenir Next LT Pro Light"/>
                        </a:rPr>
                        <a:t>vitsord</a:t>
                      </a: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Avenir Next LT Pro Light"/>
                        </a:rPr>
                        <a:t> 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 </a:t>
                      </a:r>
                      <a:r>
                        <a:rPr lang="en-US" b="1" err="1"/>
                        <a:t>poäng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81965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DDA3681-71FE-79D0-177D-E4980D21D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0">
            <a:off x="8455119" y="2780460"/>
            <a:ext cx="3134846" cy="32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795170" y="354583"/>
            <a:ext cx="8864117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3200">
                <a:solidFill>
                  <a:srgbClr val="000000"/>
                </a:solidFill>
              </a:rPr>
              <a:t>Kan jag </a:t>
            </a:r>
            <a:r>
              <a:rPr sz="3200" err="1">
                <a:solidFill>
                  <a:srgbClr val="000000"/>
                </a:solidFill>
              </a:rPr>
              <a:t>skriva</a:t>
            </a:r>
            <a:r>
              <a:rPr sz="3200">
                <a:solidFill>
                  <a:srgbClr val="000000"/>
                </a:solidFill>
              </a:rPr>
              <a:t> </a:t>
            </a:r>
            <a:r>
              <a:rPr lang="sv-SE" sz="4800">
                <a:solidFill>
                  <a:srgbClr val="000000"/>
                </a:solidFill>
              </a:rPr>
              <a:t>OM</a:t>
            </a:r>
            <a:r>
              <a:rPr lang="sv-SE" sz="3200">
                <a:solidFill>
                  <a:srgbClr val="000000"/>
                </a:solidFill>
              </a:rPr>
              <a:t> </a:t>
            </a:r>
            <a:r>
              <a:rPr sz="3200">
                <a:solidFill>
                  <a:srgbClr val="000000"/>
                </a:solidFill>
              </a:rPr>
              <a:t>prov</a:t>
            </a:r>
            <a:r>
              <a:rPr lang="sv-SE" sz="3200" err="1">
                <a:solidFill>
                  <a:srgbClr val="000000"/>
                </a:solidFill>
              </a:rPr>
              <a:t>eN</a:t>
            </a:r>
            <a:r>
              <a:rPr sz="3200">
                <a:solidFill>
                  <a:srgbClr val="000000"/>
                </a:solidFill>
              </a:rPr>
              <a:t>?</a:t>
            </a: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282" name="Shape 282"/>
          <p:cNvSpPr>
            <a:spLocks noGrp="1"/>
          </p:cNvSpPr>
          <p:nvPr>
            <p:ph idx="1"/>
          </p:nvPr>
        </p:nvSpPr>
        <p:spPr>
          <a:xfrm>
            <a:off x="1069391" y="1491760"/>
            <a:ext cx="10333606" cy="46805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indent="0" defTabSz="905255">
              <a:buNone/>
              <a:defRPr sz="1800">
                <a:solidFill>
                  <a:srgbClr val="000000"/>
                </a:solidFill>
              </a:defRPr>
            </a:pPr>
            <a:r>
              <a:rPr lang="sv-SE" sz="3150">
                <a:solidFill>
                  <a:srgbClr val="003366"/>
                </a:solidFill>
              </a:rPr>
              <a:t> </a:t>
            </a:r>
            <a:r>
              <a:rPr lang="sv-SE" sz="3150" b="1">
                <a:solidFill>
                  <a:schemeClr val="tx2"/>
                </a:solidFill>
              </a:rPr>
              <a:t>JA!</a:t>
            </a:r>
          </a:p>
          <a:p>
            <a:pPr lvl="0"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315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v-SE" sz="2800">
                <a:solidFill>
                  <a:schemeClr val="tx2">
                    <a:lumMod val="50000"/>
                  </a:schemeClr>
                </a:solidFill>
              </a:rPr>
              <a:t>Ett </a:t>
            </a:r>
            <a:r>
              <a:rPr lang="sv-SE" sz="2800" b="1">
                <a:solidFill>
                  <a:schemeClr val="accent1"/>
                </a:solidFill>
              </a:rPr>
              <a:t>godkänt prov</a:t>
            </a:r>
            <a:r>
              <a:rPr lang="sv-SE" sz="2800">
                <a:solidFill>
                  <a:srgbClr val="00B0F0"/>
                </a:solidFill>
              </a:rPr>
              <a:t> </a:t>
            </a:r>
            <a:r>
              <a:rPr lang="sv-SE" sz="2800">
                <a:solidFill>
                  <a:schemeClr val="tx2">
                    <a:lumMod val="50000"/>
                  </a:schemeClr>
                </a:solidFill>
              </a:rPr>
              <a:t>kan skrivas om hur många gånger som helst</a:t>
            </a:r>
            <a:r>
              <a:rPr lang="sv-SE" sz="240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721995" lvl="2"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600" b="1">
                <a:solidFill>
                  <a:schemeClr val="tx2">
                    <a:lumMod val="50000"/>
                  </a:schemeClr>
                </a:solidFill>
              </a:rPr>
              <a:t>Det är alltid det bästa resultatet som räknas.</a:t>
            </a:r>
          </a:p>
          <a:p>
            <a:pPr marL="0" lvl="0" indent="0" defTabSz="905255">
              <a:buNone/>
              <a:defRPr sz="1800">
                <a:solidFill>
                  <a:srgbClr val="000000"/>
                </a:solidFill>
              </a:defRPr>
            </a:pPr>
            <a:endParaRPr lang="sv-SE" sz="2800">
              <a:solidFill>
                <a:schemeClr val="tx2">
                  <a:lumMod val="50000"/>
                </a:schemeClr>
              </a:solidFill>
            </a:endParaRPr>
          </a:p>
          <a:p>
            <a:pPr defTabSz="905255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/>
              <a:t> Ett </a:t>
            </a:r>
            <a:r>
              <a:rPr lang="sv-SE" sz="2800" b="1">
                <a:solidFill>
                  <a:schemeClr val="accent1"/>
                </a:solidFill>
              </a:rPr>
              <a:t>underkänt prov</a:t>
            </a:r>
            <a:r>
              <a:rPr lang="sv-SE" sz="2800"/>
              <a:t> kan skrivas om </a:t>
            </a:r>
            <a:r>
              <a:rPr lang="sv-SE" sz="2800" b="1"/>
              <a:t>tre gånger</a:t>
            </a:r>
            <a:r>
              <a:rPr lang="sv-SE" sz="2800"/>
              <a:t> vid de närmaste tre skrivtillfällena för att räknas in i din examen. </a:t>
            </a:r>
            <a:endParaRPr lang="sv-SE" sz="2400"/>
          </a:p>
          <a:p>
            <a:pPr lvl="1" defTabSz="905255"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/>
              <a:t>Annars måste examen börjas om på nytt.</a:t>
            </a:r>
            <a:endParaRPr lang="sv-SE" sz="2400"/>
          </a:p>
          <a:p>
            <a:pPr marL="127635" lvl="1" indent="0" defTabSz="905255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endParaRPr lang="sv-FI" sz="2400">
              <a:solidFill>
                <a:srgbClr val="003366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61" y="54612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2511" y="410737"/>
            <a:ext cx="4345938" cy="1921434"/>
          </a:xfrm>
        </p:spPr>
        <p:txBody>
          <a:bodyPr anchor="b">
            <a:normAutofit/>
          </a:bodyPr>
          <a:lstStyle/>
          <a:p>
            <a:r>
              <a:rPr lang="sv-SE" sz="4400"/>
              <a:t>VARFÖR</a:t>
            </a:r>
            <a:r>
              <a:rPr lang="sv-SE"/>
              <a:t> skriva i Åk 2?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6EF44-EFD9-1DE7-F71E-BEDF7257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74" r="22868" b="1"/>
          <a:stretch>
            <a:fillRect/>
          </a:stretch>
        </p:blipFill>
        <p:spPr>
          <a:xfrm>
            <a:off x="5871154" y="987425"/>
            <a:ext cx="5707257" cy="4873625"/>
          </a:xfrm>
          <a:prstGeom prst="rect">
            <a:avLst/>
          </a:prstGeom>
          <a:noFill/>
        </p:spPr>
      </p:pic>
      <p:sp>
        <p:nvSpPr>
          <p:cNvPr id="3" name="Platshållare för innehåll 2"/>
          <p:cNvSpPr>
            <a:spLocks noGrp="1"/>
          </p:cNvSpPr>
          <p:nvPr>
            <p:ph type="body" sz="half" idx="2"/>
          </p:nvPr>
        </p:nvSpPr>
        <p:spPr>
          <a:xfrm>
            <a:off x="612511" y="2789891"/>
            <a:ext cx="4712822" cy="3069803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sv-SE" sz="2000"/>
              <a:t>Jag har avlagt alla studieavsnitt i läroämnet redan</a:t>
            </a:r>
            <a:endParaRPr lang="en-US"/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sv-SE" sz="2000"/>
              <a:t>Jag vill skriva flera realprov som skrivs samma dag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sv-SE" sz="2000"/>
              <a:t>Jag vill ha maximal spridning på mina prov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sv-SE" sz="2000"/>
              <a:t>Jag vill ha flera möjligheter att skriva om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D710BF5A-E0A3-B89F-FE4F-DD3B928E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51249F45-DEF1-4E88-ABAF-E46878BF094B}" type="datetime1">
              <a:rPr lang="sv-FI"/>
              <a:pPr>
                <a:spcAft>
                  <a:spcPts val="600"/>
                </a:spcAft>
              </a:pPr>
              <a:t>28-10-2025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73E7B3E-5F8A-E890-6D1D-2E8C6221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F21B0F7-CD04-408D-6159-9E81888A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567401" y="701824"/>
            <a:ext cx="8979865" cy="1143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err="1">
                <a:solidFill>
                  <a:srgbClr val="000000"/>
                </a:solidFill>
              </a:rPr>
              <a:t>Kostar</a:t>
            </a:r>
            <a:r>
              <a:rPr sz="4000">
                <a:solidFill>
                  <a:srgbClr val="000000"/>
                </a:solidFill>
              </a:rPr>
              <a:t> </a:t>
            </a:r>
            <a:r>
              <a:rPr sz="4000" err="1">
                <a:solidFill>
                  <a:srgbClr val="000000"/>
                </a:solidFill>
              </a:rPr>
              <a:t>det</a:t>
            </a:r>
            <a:r>
              <a:rPr sz="4000">
                <a:solidFill>
                  <a:srgbClr val="000000"/>
                </a:solidFill>
              </a:rPr>
              <a:t> </a:t>
            </a:r>
            <a:r>
              <a:rPr sz="4000" err="1">
                <a:solidFill>
                  <a:srgbClr val="000000"/>
                </a:solidFill>
              </a:rPr>
              <a:t>att</a:t>
            </a:r>
            <a:r>
              <a:rPr sz="4000">
                <a:solidFill>
                  <a:srgbClr val="000000"/>
                </a:solidFill>
              </a:rPr>
              <a:t> </a:t>
            </a:r>
            <a:r>
              <a:rPr sz="4000" err="1">
                <a:solidFill>
                  <a:srgbClr val="000000"/>
                </a:solidFill>
              </a:rPr>
              <a:t>skriva</a:t>
            </a:r>
            <a:r>
              <a:rPr sz="4000">
                <a:solidFill>
                  <a:srgbClr val="000000"/>
                </a:solidFill>
              </a:rPr>
              <a:t> </a:t>
            </a:r>
            <a:r>
              <a:rPr sz="4000" err="1">
                <a:solidFill>
                  <a:srgbClr val="000000"/>
                </a:solidFill>
              </a:rPr>
              <a:t>prov</a:t>
            </a:r>
            <a:r>
              <a:rPr sz="40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282" name="Shape 282"/>
          <p:cNvSpPr>
            <a:spLocks noGrp="1"/>
          </p:cNvSpPr>
          <p:nvPr>
            <p:ph idx="1"/>
          </p:nvPr>
        </p:nvSpPr>
        <p:spPr>
          <a:xfrm>
            <a:off x="1459703" y="2219422"/>
            <a:ext cx="8520274" cy="3482657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339090" lvl="0" indent="-339090" defTabSz="905255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sv-FI" sz="4000">
                <a:solidFill>
                  <a:srgbClr val="000000"/>
                </a:solidFill>
                <a:latin typeface="TW Cen MT"/>
                <a:ea typeface="Times New Roman Bold"/>
                <a:cs typeface="Times New Roman Bold"/>
                <a:sym typeface="Times New Roman Bold"/>
              </a:rPr>
              <a:t>NEJ och JA</a:t>
            </a:r>
            <a:endParaRPr lang="sv-SE" sz="3150">
              <a:solidFill>
                <a:srgbClr val="000000"/>
              </a:solidFill>
              <a:latin typeface="TW Cen MT"/>
              <a:ea typeface="Times New Roman Bold"/>
              <a:cs typeface="Times New Roman Bold"/>
            </a:endParaRPr>
          </a:p>
          <a:p>
            <a:pPr marL="339090" lvl="0" indent="-339090" defTabSz="905255">
              <a:buSzTx/>
              <a:buNone/>
              <a:defRPr sz="1800">
                <a:solidFill>
                  <a:srgbClr val="000000"/>
                </a:solidFill>
              </a:defRPr>
            </a:pPr>
            <a:endParaRPr sz="1188">
              <a:solidFill>
                <a:srgbClr val="000000"/>
              </a:solidFill>
            </a:endParaRPr>
          </a:p>
          <a:p>
            <a:pPr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3200">
                <a:solidFill>
                  <a:srgbClr val="000000"/>
                </a:solidFill>
              </a:rPr>
              <a:t> 5 avgiftsfria prov</a:t>
            </a:r>
            <a:endParaRPr lang="sv-FI" sz="2768">
              <a:solidFill>
                <a:srgbClr val="000000"/>
              </a:solidFill>
            </a:endParaRPr>
          </a:p>
          <a:p>
            <a:pPr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3150">
                <a:solidFill>
                  <a:srgbClr val="000000"/>
                </a:solidFill>
              </a:rPr>
              <a:t> För fler prov eller omskrivning av godkänt prov: ca 38€ per prov</a:t>
            </a:r>
          </a:p>
          <a:p>
            <a:pPr defTabSz="905255"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FI" sz="3150">
                <a:solidFill>
                  <a:srgbClr val="000000"/>
                </a:solidFill>
              </a:rPr>
              <a:t> Räkningen skickas hem efter jullovet.</a:t>
            </a:r>
            <a:endParaRPr sz="3150">
              <a:solidFill>
                <a:srgbClr val="000000"/>
              </a:solidFill>
            </a:endParaRPr>
          </a:p>
          <a:p>
            <a:pPr lvl="0" defTabSz="905255"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endParaRPr sz="1188">
              <a:solidFill>
                <a:srgbClr val="00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16" y="411091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64337D49-E756-497C-876B-65BF4B86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761" y="1243726"/>
            <a:ext cx="3833548" cy="3068842"/>
          </a:xfrm>
        </p:spPr>
        <p:txBody>
          <a:bodyPr>
            <a:normAutofit/>
          </a:bodyPr>
          <a:lstStyle/>
          <a:p>
            <a:r>
              <a:rPr lang="sv-FI"/>
              <a:t>Du hittar all info på </a:t>
            </a:r>
            <a:r>
              <a:rPr lang="sv-FI" err="1"/>
              <a:t>studnet</a:t>
            </a:r>
            <a:r>
              <a:rPr lang="sv-FI"/>
              <a:t>!</a:t>
            </a:r>
          </a:p>
        </p:txBody>
      </p:sp>
      <p:pic>
        <p:nvPicPr>
          <p:cNvPr id="8" name="Platshållare för innehåll 7" descr="En bild som visar text, ros, blomma">
            <a:extLst>
              <a:ext uri="{FF2B5EF4-FFF2-40B4-BE49-F238E27FC236}">
                <a16:creationId xmlns:a16="http://schemas.microsoft.com/office/drawing/2014/main" id="{85428F0C-2B74-722C-7F14-B58330321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249" y="2"/>
            <a:ext cx="6722784" cy="6860592"/>
          </a:xfrm>
        </p:spPr>
      </p:pic>
    </p:spTree>
    <p:extLst>
      <p:ext uri="{BB962C8B-B14F-4D97-AF65-F5344CB8AC3E}">
        <p14:creationId xmlns:p14="http://schemas.microsoft.com/office/powerpoint/2010/main" val="1584048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8045" y="350267"/>
            <a:ext cx="4283158" cy="1600200"/>
          </a:xfrm>
        </p:spPr>
        <p:txBody>
          <a:bodyPr anchor="b">
            <a:normAutofit/>
          </a:bodyPr>
          <a:lstStyle/>
          <a:p>
            <a:r>
              <a:rPr lang="sv-SE" sz="3600"/>
              <a:t>ATT tänka på...</a:t>
            </a:r>
            <a:endParaRPr lang="sv-FI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8DA80-1444-8431-1895-1E2C7CE40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893" y="858417"/>
            <a:ext cx="5274343" cy="5002634"/>
          </a:xfrm>
          <a:prstGeom prst="rect">
            <a:avLst/>
          </a:prstGeom>
          <a:noFill/>
        </p:spPr>
      </p:pic>
      <p:sp>
        <p:nvSpPr>
          <p:cNvPr id="3" name="Platshållare för innehåll 2"/>
          <p:cNvSpPr>
            <a:spLocks noGrp="1"/>
          </p:cNvSpPr>
          <p:nvPr>
            <p:ph type="body" sz="half" idx="2"/>
          </p:nvPr>
        </p:nvSpPr>
        <p:spPr>
          <a:xfrm>
            <a:off x="1028045" y="2050730"/>
            <a:ext cx="4742591" cy="4359988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85750" indent="-285750">
              <a:lnSpc>
                <a:spcPct val="110000"/>
              </a:lnSpc>
              <a:buChar char="•"/>
            </a:pPr>
            <a:r>
              <a:rPr lang="sv-SE" sz="2400"/>
              <a:t>Hur ser min period 4 ut?</a:t>
            </a:r>
            <a:endParaRPr lang="en-US" sz="2400"/>
          </a:p>
          <a:p>
            <a:pPr marL="742950" lvl="1" indent="-285750">
              <a:lnSpc>
                <a:spcPct val="110000"/>
              </a:lnSpc>
              <a:buChar char="•"/>
            </a:pPr>
            <a:r>
              <a:rPr lang="sv-SE" sz="1800"/>
              <a:t>Hinner jag med ett (eller flera) studentprov?</a:t>
            </a:r>
            <a:endParaRPr lang="en-US" sz="1800"/>
          </a:p>
          <a:p>
            <a:pPr marL="742950" lvl="1" indent="-285750">
              <a:lnSpc>
                <a:spcPct val="110000"/>
              </a:lnSpc>
              <a:buChar char="•"/>
            </a:pPr>
            <a:r>
              <a:rPr lang="sv-SE" sz="1800"/>
              <a:t>Borde jag ändra något i mitt schema för att underlätta?</a:t>
            </a:r>
            <a:endParaRPr lang="en-US" sz="1800"/>
          </a:p>
          <a:p>
            <a:pPr marL="285750" indent="-285750">
              <a:lnSpc>
                <a:spcPct val="110000"/>
              </a:lnSpc>
              <a:buChar char="•"/>
            </a:pPr>
            <a:r>
              <a:rPr lang="sv-SE" sz="2400"/>
              <a:t>Kolla Arbetskalendern och jämför med ditt schema</a:t>
            </a:r>
            <a:endParaRPr lang="en-US" sz="2400"/>
          </a:p>
          <a:p>
            <a:pPr marL="742950" lvl="1" indent="-285750">
              <a:lnSpc>
                <a:spcPct val="110000"/>
              </a:lnSpc>
              <a:buChar char="•"/>
            </a:pPr>
            <a:r>
              <a:rPr lang="sv-SE" sz="1800"/>
              <a:t>Hur många kurser har jag?</a:t>
            </a:r>
            <a:endParaRPr lang="en-US" sz="1800"/>
          </a:p>
          <a:p>
            <a:pPr marL="742950" lvl="1" indent="-285750">
              <a:lnSpc>
                <a:spcPct val="110000"/>
              </a:lnSpc>
              <a:buChar char="•"/>
            </a:pPr>
            <a:r>
              <a:rPr lang="sv-SE" sz="1800"/>
              <a:t>	Hur ser provperioden ut?</a:t>
            </a:r>
            <a:endParaRPr lang="en-US" sz="1800"/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sv-SE" sz="1800"/>
              <a:t>	När skrivs mitt studentprov?</a:t>
            </a:r>
            <a:endParaRPr lang="en-US" sz="1800"/>
          </a:p>
          <a:p>
            <a:pPr marL="127635" lvl="1" indent="0">
              <a:lnSpc>
                <a:spcPct val="110000"/>
              </a:lnSpc>
              <a:buNone/>
            </a:pPr>
            <a:endParaRPr lang="sv-SE" sz="2400"/>
          </a:p>
          <a:p>
            <a:pPr marL="127635" lvl="1" indent="0">
              <a:lnSpc>
                <a:spcPct val="110000"/>
              </a:lnSpc>
              <a:buNone/>
            </a:pPr>
            <a:endParaRPr lang="sv-SE" sz="240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6DA6656-7986-8489-6961-647C08B0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1DDA052C-E454-4C18-AAA5-0B33DBEBB662}" type="datetime1">
              <a:pPr>
                <a:spcAft>
                  <a:spcPts val="600"/>
                </a:spcAft>
              </a:pPr>
              <a:t>2025-10-28</a:t>
            </a:fld>
            <a:endParaRPr lang="en-US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4970EEF-D4F4-198E-0FF0-E7189854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4D0CAB-129D-8AFB-6EF3-2757E313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45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l: höger 4">
            <a:extLst>
              <a:ext uri="{FF2B5EF4-FFF2-40B4-BE49-F238E27FC236}">
                <a16:creationId xmlns:a16="http://schemas.microsoft.com/office/drawing/2014/main" id="{5C11AA8C-2283-4CA0-3D9C-E0D090F84447}"/>
              </a:ext>
            </a:extLst>
          </p:cNvPr>
          <p:cNvSpPr/>
          <p:nvPr/>
        </p:nvSpPr>
        <p:spPr>
          <a:xfrm rot="12120000">
            <a:off x="6567180" y="5515453"/>
            <a:ext cx="1733236" cy="55664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FI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7494CC4-2AE4-4FE3-AA98-158D323F4FEC}"/>
              </a:ext>
            </a:extLst>
          </p:cNvPr>
          <p:cNvSpPr/>
          <p:nvPr/>
        </p:nvSpPr>
        <p:spPr>
          <a:xfrm>
            <a:off x="1412991" y="721773"/>
            <a:ext cx="5222955" cy="4700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  <p:sp>
        <p:nvSpPr>
          <p:cNvPr id="6" name="Rubrik 4">
            <a:extLst>
              <a:ext uri="{FF2B5EF4-FFF2-40B4-BE49-F238E27FC236}">
                <a16:creationId xmlns:a16="http://schemas.microsoft.com/office/drawing/2014/main" id="{D6420A58-A2CA-5A41-5591-144EEF334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390" y="-617447"/>
            <a:ext cx="3833548" cy="3068842"/>
          </a:xfrm>
        </p:spPr>
        <p:txBody>
          <a:bodyPr>
            <a:normAutofit/>
          </a:bodyPr>
          <a:lstStyle/>
          <a:p>
            <a:r>
              <a:rPr lang="sv-FI"/>
              <a:t>Se arbets-</a:t>
            </a:r>
            <a:r>
              <a:rPr lang="sv-FI" err="1"/>
              <a:t>kalendernperiod</a:t>
            </a:r>
            <a:r>
              <a:rPr lang="sv-FI"/>
              <a:t> 4!</a:t>
            </a:r>
          </a:p>
        </p:txBody>
      </p:sp>
      <p:sp>
        <p:nvSpPr>
          <p:cNvPr id="3" name="textruta 5">
            <a:extLst>
              <a:ext uri="{FF2B5EF4-FFF2-40B4-BE49-F238E27FC236}">
                <a16:creationId xmlns:a16="http://schemas.microsoft.com/office/drawing/2014/main" id="{6B904488-7A34-96A9-4549-5095254D5D52}"/>
              </a:ext>
            </a:extLst>
          </p:cNvPr>
          <p:cNvSpPr txBox="1"/>
          <p:nvPr/>
        </p:nvSpPr>
        <p:spPr>
          <a:xfrm rot="1320000">
            <a:off x="6514349" y="5707110"/>
            <a:ext cx="208823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b="1"/>
              <a:t>GE 20.3.2026</a:t>
            </a:r>
          </a:p>
        </p:txBody>
      </p:sp>
      <p:sp>
        <p:nvSpPr>
          <p:cNvPr id="9" name="textruta 7">
            <a:extLst>
              <a:ext uri="{FF2B5EF4-FFF2-40B4-BE49-F238E27FC236}">
                <a16:creationId xmlns:a16="http://schemas.microsoft.com/office/drawing/2014/main" id="{61EF34B2-7897-9405-CAB4-CAFFE5D77731}"/>
              </a:ext>
            </a:extLst>
          </p:cNvPr>
          <p:cNvSpPr txBox="1"/>
          <p:nvPr/>
        </p:nvSpPr>
        <p:spPr>
          <a:xfrm>
            <a:off x="8340587" y="2628649"/>
            <a:ext cx="2521536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2000" b="1"/>
              <a:t>P4. </a:t>
            </a:r>
            <a:br>
              <a:rPr lang="sv-FI" sz="2000"/>
            </a:br>
            <a:r>
              <a:rPr lang="sv-FI" sz="2000"/>
              <a:t>HUTH-period:</a:t>
            </a:r>
            <a:br>
              <a:rPr lang="sv-FI" sz="2000"/>
            </a:br>
            <a:r>
              <a:rPr lang="sv-FI" sz="2000"/>
              <a:t>H24BLU,  H24IT, H24KOCK </a:t>
            </a:r>
            <a:br>
              <a:rPr lang="sv-FI" sz="2000"/>
            </a:br>
            <a:br>
              <a:rPr lang="sv-FI" sz="2000"/>
            </a:br>
            <a:r>
              <a:rPr lang="sv-FI" sz="2000" b="1"/>
              <a:t>Yrkesämnesperiod:</a:t>
            </a:r>
            <a:br>
              <a:rPr lang="sv-FI" sz="2000"/>
            </a:br>
            <a:r>
              <a:rPr lang="sv-FI" sz="2000"/>
              <a:t>H24BYGG, H24FTT, H24MERK, H24nva, H24VVS</a:t>
            </a:r>
          </a:p>
        </p:txBody>
      </p:sp>
    </p:spTree>
    <p:extLst>
      <p:ext uri="{BB962C8B-B14F-4D97-AF65-F5344CB8AC3E}">
        <p14:creationId xmlns:p14="http://schemas.microsoft.com/office/powerpoint/2010/main" val="55526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9E5CAB8-09DF-4C4D-941F-B07EB5732316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600200"/>
          <a:ext cx="6264690" cy="4022726"/>
        </p:xfrm>
        <a:graphic>
          <a:graphicData uri="http://schemas.openxmlformats.org/drawingml/2006/table">
            <a:tbl>
              <a:tblPr/>
              <a:tblGrid>
                <a:gridCol w="626469">
                  <a:extLst>
                    <a:ext uri="{9D8B030D-6E8A-4147-A177-3AD203B41FA5}">
                      <a16:colId xmlns:a16="http://schemas.microsoft.com/office/drawing/2014/main" val="2023163748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1291634656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3209796984"/>
                    </a:ext>
                  </a:extLst>
                </a:gridCol>
                <a:gridCol w="651217">
                  <a:extLst>
                    <a:ext uri="{9D8B030D-6E8A-4147-A177-3AD203B41FA5}">
                      <a16:colId xmlns:a16="http://schemas.microsoft.com/office/drawing/2014/main" val="4267670843"/>
                    </a:ext>
                  </a:extLst>
                </a:gridCol>
                <a:gridCol w="601721">
                  <a:extLst>
                    <a:ext uri="{9D8B030D-6E8A-4147-A177-3AD203B41FA5}">
                      <a16:colId xmlns:a16="http://schemas.microsoft.com/office/drawing/2014/main" val="1140540797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4100844491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3085545827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259107828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4026547874"/>
                    </a:ext>
                  </a:extLst>
                </a:gridCol>
                <a:gridCol w="626469">
                  <a:extLst>
                    <a:ext uri="{9D8B030D-6E8A-4147-A177-3AD203B41FA5}">
                      <a16:colId xmlns:a16="http://schemas.microsoft.com/office/drawing/2014/main" val="2747571051"/>
                    </a:ext>
                  </a:extLst>
                </a:gridCol>
              </a:tblGrid>
              <a:tr h="3437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Åk 1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Åk 2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Åk 3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777694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Block A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Block B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  <a:highlight>
                            <a:srgbClr val="00FFFF"/>
                          </a:highlight>
                        </a:rPr>
                        <a:t>Block C</a:t>
                      </a:r>
                      <a:br>
                        <a:rPr lang="sv-FI" sz="1000" b="1">
                          <a:effectLst/>
                          <a:highlight>
                            <a:srgbClr val="00FFFF"/>
                          </a:highlight>
                        </a:rPr>
                      </a:br>
                      <a:r>
                        <a:rPr lang="sv-FI" sz="1000" b="1">
                          <a:effectLst/>
                          <a:highlight>
                            <a:srgbClr val="00FFFF"/>
                          </a:highlight>
                        </a:rPr>
                        <a:t>slutar 3.2</a:t>
                      </a:r>
                      <a:endParaRPr lang="sv-FI" sz="1000">
                        <a:effectLst/>
                        <a:highlight>
                          <a:srgbClr val="00FFFF"/>
                        </a:highlight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  <a:highlight>
                            <a:srgbClr val="00FF00"/>
                          </a:highlight>
                        </a:rPr>
                        <a:t>Block D</a:t>
                      </a:r>
                      <a:br>
                        <a:rPr lang="sv-FI" sz="1000" b="1">
                          <a:effectLst/>
                          <a:highlight>
                            <a:srgbClr val="00FF00"/>
                          </a:highlight>
                        </a:rPr>
                      </a:br>
                      <a:r>
                        <a:rPr lang="sv-FI" sz="1000" b="1">
                          <a:effectLst/>
                          <a:highlight>
                            <a:srgbClr val="00FF00"/>
                          </a:highlight>
                        </a:rPr>
                        <a:t>slutar 2.4</a:t>
                      </a:r>
                      <a:endParaRPr lang="sv-FI" sz="1000">
                        <a:effectLst/>
                        <a:highlight>
                          <a:srgbClr val="00FF00"/>
                        </a:highlight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Block E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FI" sz="1000" b="1">
                          <a:effectLst/>
                        </a:rPr>
                        <a:t>sp</a:t>
                      </a:r>
                      <a:endParaRPr lang="sv-FI" sz="1000">
                        <a:effectLst/>
                      </a:endParaRP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131050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FF"/>
                          </a:highlight>
                        </a:rPr>
                        <a:t>SV5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SV8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SV10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60250"/>
                  </a:ext>
                </a:extLst>
              </a:tr>
              <a:tr h="490130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FF"/>
                          </a:highlight>
                        </a:rPr>
                        <a:t>SV6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ENG5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ENG10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74973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SV3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>
                          <a:effectLst/>
                          <a:highlight>
                            <a:srgbClr val="00FFFF"/>
                          </a:highlight>
                        </a:rPr>
                        <a:t>SV7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ENG6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MK8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692939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FF"/>
                          </a:highlight>
                        </a:rPr>
                        <a:t>ENG4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MK5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MK10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660847"/>
                  </a:ext>
                </a:extLst>
              </a:tr>
              <a:tr h="636559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ENG2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>
                          <a:effectLst/>
                        </a:rPr>
                        <a:t>GEO2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FF"/>
                          </a:highlight>
                        </a:rPr>
                        <a:t>MK4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MK6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FY1/KE1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971685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MK1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SK1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>
                          <a:effectLst/>
                          <a:highlight>
                            <a:srgbClr val="00FFFF"/>
                          </a:highlight>
                        </a:rPr>
                        <a:t>GE3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MK7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SK3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34821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 b="1">
                          <a:effectLst/>
                        </a:rPr>
                        <a:t>GEO1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FF"/>
                          </a:highlight>
                        </a:rPr>
                        <a:t>SK2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SK4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 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932266"/>
                  </a:ext>
                </a:extLst>
              </a:tr>
              <a:tr h="343701"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  <a:highlight>
                            <a:srgbClr val="00FF00"/>
                          </a:highlight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Totalt: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FI" sz="1000">
                          <a:effectLst/>
                        </a:rPr>
                        <a:t>12</a:t>
                      </a:r>
                    </a:p>
                  </a:txBody>
                  <a:tcPr marL="35590" marR="35590" marT="25422" marB="254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364890"/>
                  </a:ext>
                </a:extLst>
              </a:tr>
            </a:tbl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5E52C85B-1D2A-44CE-8894-A59F24980861}"/>
              </a:ext>
            </a:extLst>
          </p:cNvPr>
          <p:cNvSpPr txBox="1"/>
          <p:nvPr/>
        </p:nvSpPr>
        <p:spPr>
          <a:xfrm>
            <a:off x="8918839" y="1485402"/>
            <a:ext cx="172819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200" b="1"/>
              <a:t>10.3: Modersmål, läskompetens</a:t>
            </a:r>
          </a:p>
          <a:p>
            <a:endParaRPr lang="sv-FI" sz="1200"/>
          </a:p>
          <a:p>
            <a:r>
              <a:rPr lang="sv-FI" sz="1200" b="1">
                <a:latin typeface="Avenir Next LT Pro Light"/>
              </a:rPr>
              <a:t>13.3: Modersmål, skrivkompetens</a:t>
            </a:r>
            <a:endParaRPr lang="sv-FI" sz="1800" b="1">
              <a:latin typeface="Avenir Next LT Pro Light"/>
            </a:endParaRPr>
          </a:p>
          <a:p>
            <a:endParaRPr lang="sv-FI" sz="1200"/>
          </a:p>
          <a:p>
            <a:r>
              <a:rPr lang="sv-FI" sz="1200" b="1"/>
              <a:t>16.3 Främmande språk, Engelska lång</a:t>
            </a:r>
            <a:br>
              <a:rPr lang="sv-FI" sz="1200"/>
            </a:br>
            <a:br>
              <a:rPr lang="sv-FI" sz="1200"/>
            </a:br>
            <a:endParaRPr lang="sv-FI" sz="1200"/>
          </a:p>
          <a:p>
            <a:r>
              <a:rPr lang="sv-FI" sz="1200" b="1"/>
              <a:t>18.3: Matematik, kort</a:t>
            </a:r>
            <a:br>
              <a:rPr lang="sv-FI" sz="1200"/>
            </a:br>
            <a:br>
              <a:rPr lang="sv-FI" sz="1200"/>
            </a:br>
            <a:r>
              <a:rPr lang="sv-FI" sz="1200" b="1"/>
              <a:t>25.3</a:t>
            </a:r>
            <a:r>
              <a:rPr lang="sv-FI" sz="1200"/>
              <a:t>: Realämnen, bl.a. samhällslära, </a:t>
            </a:r>
            <a:r>
              <a:rPr lang="sv-FI" sz="1200" b="1"/>
              <a:t>geografi</a:t>
            </a:r>
            <a:r>
              <a:rPr lang="sv-FI" sz="1200"/>
              <a:t>, </a:t>
            </a:r>
            <a:br>
              <a:rPr lang="sv-FI" sz="1200"/>
            </a:br>
            <a:endParaRPr lang="sv-FI" sz="120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3F12735-8C17-4422-B275-0DAB755D1228}"/>
              </a:ext>
            </a:extLst>
          </p:cNvPr>
          <p:cNvSpPr txBox="1"/>
          <p:nvPr/>
        </p:nvSpPr>
        <p:spPr>
          <a:xfrm>
            <a:off x="827617" y="68316"/>
            <a:ext cx="9996874" cy="14157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800"/>
              <a:t>Studieblock:</a:t>
            </a:r>
            <a:br>
              <a:rPr lang="sv-FI" sz="1800"/>
            </a:br>
            <a:br>
              <a:rPr lang="sv-FI"/>
            </a:br>
            <a:r>
              <a:rPr lang="sv-FI" sz="1600">
                <a:highlight>
                  <a:srgbClr val="00FFFF"/>
                </a:highlight>
              </a:rPr>
              <a:t>H24BLU,  H24IT, H24KOCK:  HUTH </a:t>
            </a:r>
            <a:r>
              <a:rPr lang="sv-FI" sz="1600" b="1">
                <a:highlight>
                  <a:srgbClr val="00FFFF"/>
                </a:highlight>
              </a:rPr>
              <a:t>P2 slutar 25.11.2025. GEO klart</a:t>
            </a:r>
            <a:r>
              <a:rPr lang="sv-FI" sz="1600">
                <a:highlight>
                  <a:srgbClr val="00FFFF"/>
                </a:highlight>
              </a:rPr>
              <a:t>.  P4, slutar 1.4.2026</a:t>
            </a:r>
            <a:br>
              <a:rPr lang="sv-FI" sz="1600">
                <a:highlight>
                  <a:srgbClr val="00FFFF"/>
                </a:highlight>
              </a:rPr>
            </a:br>
            <a:br>
              <a:rPr lang="sv-FI"/>
            </a:br>
            <a:r>
              <a:rPr lang="sv-FI" sz="1600">
                <a:highlight>
                  <a:srgbClr val="00FF00"/>
                </a:highlight>
              </a:rPr>
              <a:t>H24BYGG, H24FTT, H24MERK, H24NVA, H24VVS:  HUTH </a:t>
            </a:r>
            <a:r>
              <a:rPr lang="sv-FI" sz="1600" b="1">
                <a:highlight>
                  <a:srgbClr val="00FF00"/>
                </a:highlight>
              </a:rPr>
              <a:t>P3 slutar 2.2.2026</a:t>
            </a:r>
            <a:r>
              <a:rPr lang="sv-FI" sz="1600">
                <a:highlight>
                  <a:srgbClr val="00FF00"/>
                </a:highlight>
              </a:rPr>
              <a:t>. </a:t>
            </a:r>
            <a:r>
              <a:rPr lang="sv-FI" sz="1600" b="1">
                <a:highlight>
                  <a:srgbClr val="00FF00"/>
                </a:highlight>
              </a:rPr>
              <a:t>GEO klart</a:t>
            </a:r>
            <a:r>
              <a:rPr lang="sv-FI" sz="1600">
                <a:highlight>
                  <a:srgbClr val="00FF00"/>
                </a:highlight>
              </a:rPr>
              <a:t>. P5 slutar 29.5.2026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A42258E-5F1C-4E70-90CD-38FC482919B4}"/>
              </a:ext>
            </a:extLst>
          </p:cNvPr>
          <p:cNvSpPr txBox="1"/>
          <p:nvPr/>
        </p:nvSpPr>
        <p:spPr>
          <a:xfrm>
            <a:off x="8922670" y="4353732"/>
            <a:ext cx="1907704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800"/>
              <a:t>P4. </a:t>
            </a:r>
            <a:br>
              <a:rPr lang="sv-FI" sz="1800"/>
            </a:br>
            <a:r>
              <a:rPr lang="sv-FI" sz="1400"/>
              <a:t>HUTH-period</a:t>
            </a:r>
            <a:r>
              <a:rPr lang="sv-FI" sz="1800"/>
              <a:t>:</a:t>
            </a:r>
            <a:br>
              <a:rPr lang="sv-FI" sz="1800"/>
            </a:br>
            <a:r>
              <a:rPr lang="sv-FI" sz="1200"/>
              <a:t>H24BLU,  H24IT, H24KOCK </a:t>
            </a:r>
            <a:br>
              <a:rPr lang="sv-FI" sz="1200"/>
            </a:br>
            <a:br>
              <a:rPr lang="sv-FI" sz="1200"/>
            </a:br>
            <a:r>
              <a:rPr lang="sv-FI" sz="1400" b="1"/>
              <a:t>Yrkesämnesperiod:</a:t>
            </a:r>
            <a:br>
              <a:rPr lang="sv-FI" sz="1200"/>
            </a:br>
            <a:r>
              <a:rPr lang="sv-FI" sz="1200"/>
              <a:t>H24BYGG, H24FTT, H24MERK, H24nva, H24VVS</a:t>
            </a:r>
          </a:p>
        </p:txBody>
      </p:sp>
    </p:spTree>
    <p:extLst>
      <p:ext uri="{BB962C8B-B14F-4D97-AF65-F5344CB8AC3E}">
        <p14:creationId xmlns:p14="http://schemas.microsoft.com/office/powerpoint/2010/main" val="2536265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402" y="208698"/>
            <a:ext cx="7290054" cy="1043584"/>
          </a:xfrm>
        </p:spPr>
        <p:txBody>
          <a:bodyPr>
            <a:normAutofit/>
          </a:bodyPr>
          <a:lstStyle/>
          <a:p>
            <a:r>
              <a:rPr lang="sv-FI"/>
              <a:t>anmälan...</a:t>
            </a:r>
            <a:endParaRPr lang="sv-SE" sz="3200" b="1">
              <a:solidFill>
                <a:srgbClr val="FF3399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108755" y="1390550"/>
            <a:ext cx="7715200" cy="311950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FI" sz="2800"/>
              <a:t> Anmälan görs i </a:t>
            </a:r>
            <a:r>
              <a:rPr lang="sv-FI" sz="2800" b="1">
                <a:solidFill>
                  <a:schemeClr val="accent1"/>
                </a:solidFill>
              </a:rPr>
              <a:t>Wilma - Blanketter</a:t>
            </a:r>
            <a:endParaRPr lang="sv-FI" sz="2400" b="1">
              <a:solidFill>
                <a:schemeClr val="accent1"/>
              </a:solidFill>
            </a:endParaRPr>
          </a:p>
          <a:p>
            <a:pPr marL="1042035" lvl="2" indent="-457200">
              <a:buAutoNum type="arabicPeriod"/>
            </a:pPr>
            <a:r>
              <a:rPr lang="sv-FI" sz="2200"/>
              <a:t>Fyll i blanketten</a:t>
            </a:r>
          </a:p>
          <a:p>
            <a:pPr marL="1042035" lvl="2" indent="-457200">
              <a:buAutoNum type="arabicPeriod"/>
            </a:pPr>
            <a:r>
              <a:rPr lang="sv-FI" sz="2200"/>
              <a:t>Spara</a:t>
            </a:r>
          </a:p>
          <a:p>
            <a:pPr marL="1042035" lvl="2" indent="-457200">
              <a:buAutoNum type="arabicPeriod"/>
            </a:pPr>
            <a:r>
              <a:rPr lang="sv-FI" sz="2200"/>
              <a:t>Skriv ut (fliken Utskrifter)</a:t>
            </a:r>
          </a:p>
          <a:p>
            <a:pPr marL="1042035" lvl="2" indent="-457200">
              <a:buAutoNum type="arabicPeriod"/>
            </a:pPr>
            <a:r>
              <a:rPr lang="sv-FI" sz="2200"/>
              <a:t>Skriv under</a:t>
            </a:r>
          </a:p>
          <a:p>
            <a:pPr marL="1042035" lvl="2" indent="-457200">
              <a:buAutoNum type="arabicPeriod"/>
            </a:pPr>
            <a:r>
              <a:rPr lang="sv-FI" sz="2200"/>
              <a:t>Lämna in till din studiehandledare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AA411-80EA-E518-A2C7-1708CDAEDA85}"/>
              </a:ext>
            </a:extLst>
          </p:cNvPr>
          <p:cNvSpPr txBox="1"/>
          <p:nvPr/>
        </p:nvSpPr>
        <p:spPr>
          <a:xfrm>
            <a:off x="1111624" y="4509247"/>
            <a:ext cx="8435787" cy="17163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Wingdings,Sans-Serif"/>
              <a:buChar char="§"/>
            </a:pPr>
            <a:r>
              <a:rPr lang="sv-FI" sz="2600"/>
              <a:t>Anmälan innehåller två delar</a:t>
            </a:r>
          </a:p>
          <a:p>
            <a:pPr marL="836295" lvl="2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sv-FI" sz="2000"/>
              <a:t>Anmälan till studentprov våren 2026 </a:t>
            </a:r>
            <a:r>
              <a:rPr lang="sv-FI" sz="2000" i="1"/>
              <a:t>– </a:t>
            </a:r>
            <a:r>
              <a:rPr lang="sv-FI" sz="2000" b="1" i="1">
                <a:solidFill>
                  <a:schemeClr val="accent1"/>
                </a:solidFill>
              </a:rPr>
              <a:t>bindande!</a:t>
            </a:r>
            <a:endParaRPr lang="sv-FI" sz="2000">
              <a:solidFill>
                <a:schemeClr val="accent1"/>
              </a:solidFill>
            </a:endParaRPr>
          </a:p>
          <a:p>
            <a:pPr marL="836295" lvl="2" indent="-34290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sv-FI" sz="2000"/>
              <a:t>Planering av hela din examen </a:t>
            </a:r>
            <a:r>
              <a:rPr lang="sv-FI" sz="2000" i="1"/>
              <a:t>– </a:t>
            </a:r>
            <a:r>
              <a:rPr lang="sv-FI" sz="2000" b="1" i="1">
                <a:solidFill>
                  <a:schemeClr val="accent1"/>
                </a:solidFill>
              </a:rPr>
              <a:t>inte bindande!</a:t>
            </a:r>
            <a:endParaRPr lang="sv-FI" sz="2000">
              <a:solidFill>
                <a:schemeClr val="accent1"/>
              </a:solidFill>
            </a:endParaRPr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59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AB8A4-E3D8-E34D-AC04-87E8DA91A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0493F15-FCE6-7196-2A7E-9572BAFA9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6322" y="-3700"/>
            <a:ext cx="3932237" cy="1600200"/>
          </a:xfrm>
        </p:spPr>
        <p:txBody>
          <a:bodyPr anchor="b">
            <a:normAutofit/>
          </a:bodyPr>
          <a:lstStyle/>
          <a:p>
            <a:r>
              <a:rPr lang="sv-FI"/>
              <a:t>anmälan...</a:t>
            </a:r>
            <a:endParaRPr lang="sv-SE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8CA5F-1582-C33A-A40F-D5E0E623E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06" y="858417"/>
            <a:ext cx="4589916" cy="5002634"/>
          </a:xfrm>
          <a:prstGeom prst="rect">
            <a:avLst/>
          </a:prstGeom>
          <a:noFill/>
        </p:spPr>
      </p:pic>
      <p:sp>
        <p:nvSpPr>
          <p:cNvPr id="51203" name="Rectangle 3">
            <a:extLst>
              <a:ext uri="{FF2B5EF4-FFF2-40B4-BE49-F238E27FC236}">
                <a16:creationId xmlns:a16="http://schemas.microsoft.com/office/drawing/2014/main" id="{677D08BF-4C87-3687-4189-23C8211D68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93484" y="1895853"/>
            <a:ext cx="4588135" cy="411060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sv-FI" sz="2400"/>
              <a:t>Lämna in anmälan till din studiehandledare </a:t>
            </a:r>
            <a:r>
              <a:rPr lang="sv-FI" sz="2400">
                <a:solidFill>
                  <a:srgbClr val="000000"/>
                </a:solidFill>
              </a:rPr>
              <a:t>           </a:t>
            </a:r>
            <a:r>
              <a:rPr lang="sv-FI" sz="2400" b="1">
                <a:solidFill>
                  <a:schemeClr val="accent1"/>
                </a:solidFill>
              </a:rPr>
              <a:t>senast onsdag 19 november kl. 15:00.</a:t>
            </a:r>
            <a:endParaRPr lang="en-US" sz="1800" b="1">
              <a:solidFill>
                <a:schemeClr val="accent1"/>
              </a:solidFill>
            </a:endParaRPr>
          </a:p>
          <a:p>
            <a:endParaRPr lang="sv-FI" sz="2400" b="1">
              <a:solidFill>
                <a:schemeClr val="accent1"/>
              </a:solidFill>
            </a:endParaRPr>
          </a:p>
          <a:p>
            <a:pPr marL="342900" indent="-342900">
              <a:buChar char="•"/>
            </a:pPr>
            <a:r>
              <a:rPr lang="sv-FI" sz="2400"/>
              <a:t>Höstens resultat kommer 13.11 (14.11 i Studieinfo) så sannolikt rusning av treor efter det…</a:t>
            </a:r>
            <a:endParaRPr lang="en-US" sz="1800"/>
          </a:p>
        </p:txBody>
      </p:sp>
      <p:sp>
        <p:nvSpPr>
          <p:cNvPr id="51208" name="Date Placeholder 4">
            <a:extLst>
              <a:ext uri="{FF2B5EF4-FFF2-40B4-BE49-F238E27FC236}">
                <a16:creationId xmlns:a16="http://schemas.microsoft.com/office/drawing/2014/main" id="{99D44A0A-EE64-0559-92D3-92EFADE59B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CC9323DC-787C-4AC7-A77D-15C3E4319A96}" type="datetime1">
              <a:pPr>
                <a:spcAft>
                  <a:spcPts val="600"/>
                </a:spcAft>
              </a:pPr>
              <a:t>2025-10-28</a:t>
            </a:fld>
            <a:endParaRPr lang="en-US"/>
          </a:p>
        </p:txBody>
      </p:sp>
      <p:sp>
        <p:nvSpPr>
          <p:cNvPr id="51210" name="Footer Placeholder 5">
            <a:extLst>
              <a:ext uri="{FF2B5EF4-FFF2-40B4-BE49-F238E27FC236}">
                <a16:creationId xmlns:a16="http://schemas.microsoft.com/office/drawing/2014/main" id="{14B2F462-5396-97DF-22F1-D29DEC500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1" y="1912217"/>
            <a:ext cx="4114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51212" name="Slide Number Placeholder 6">
            <a:extLst>
              <a:ext uri="{FF2B5EF4-FFF2-40B4-BE49-F238E27FC236}">
                <a16:creationId xmlns:a16="http://schemas.microsoft.com/office/drawing/2014/main" id="{A2B29E99-2891-B71B-22F9-AE5E9E7F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/>
          <a:p>
            <a:pPr>
              <a:spcAft>
                <a:spcPts val="600"/>
              </a:spcAft>
            </a:pPr>
            <a:fld id="{017DE1FC-E54A-4B87-A814-263D1E8654B2}" type="slidenum">
              <a:rPr lang="en-US" dirty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9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5928" y="200218"/>
            <a:ext cx="9853959" cy="899568"/>
          </a:xfrm>
        </p:spPr>
        <p:txBody>
          <a:bodyPr/>
          <a:lstStyle/>
          <a:p>
            <a:r>
              <a:rPr lang="sv-SE"/>
              <a:t>VILKEN DATOR ANVÄNDER DU?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5864" y="1320822"/>
            <a:ext cx="5107017" cy="4608512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sz="2400"/>
              <a:t>Viktigt att skolan har rätt information!</a:t>
            </a: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r>
              <a:rPr lang="sv-SE" i="1"/>
              <a:t>Mac: t ex. </a:t>
            </a:r>
            <a:r>
              <a:rPr lang="sv-SE" i="1" err="1"/>
              <a:t>MacBook</a:t>
            </a:r>
            <a:r>
              <a:rPr lang="sv-SE" i="1"/>
              <a:t> Air 2016</a:t>
            </a: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r>
              <a:rPr lang="sv-SE" i="1"/>
              <a:t>PC: t ex. Dell </a:t>
            </a:r>
            <a:r>
              <a:rPr lang="sv-SE" i="1" err="1"/>
              <a:t>Latitude</a:t>
            </a:r>
            <a:r>
              <a:rPr lang="sv-SE" i="1"/>
              <a:t> 5580, 2020</a:t>
            </a: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r>
              <a:rPr lang="sv-SE" i="1"/>
              <a:t>Lånedator - finns inte många...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sv-SE" sz="2400"/>
              <a:t>Om du byter dator: </a:t>
            </a:r>
            <a:endParaRPr lang="sv-SE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sv-SE"/>
              <a:t>Ändra uppgifterna i Wilma/Blanketter/Uppgifter om studierna </a:t>
            </a:r>
            <a:r>
              <a:rPr lang="sv-SE" b="1"/>
              <a:t>senast onsdag</a:t>
            </a:r>
            <a:r>
              <a:rPr lang="sv-SE" b="1">
                <a:solidFill>
                  <a:srgbClr val="FF0000"/>
                </a:solidFill>
              </a:rPr>
              <a:t> </a:t>
            </a:r>
            <a:r>
              <a:rPr lang="sv-SE" b="1">
                <a:solidFill>
                  <a:schemeClr val="accent1"/>
                </a:solidFill>
              </a:rPr>
              <a:t>11.2!</a:t>
            </a:r>
            <a:endParaRPr lang="sv-SE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sv-SE" sz="2400"/>
              <a:t>Kontakta Cia om du har funderingar kring din dator!</a:t>
            </a:r>
          </a:p>
          <a:p>
            <a:pPr marL="127635" lvl="1" indent="0">
              <a:buNone/>
            </a:pPr>
            <a:endParaRPr lang="sv-SE" sz="2400">
              <a:solidFill>
                <a:schemeClr val="accent2"/>
              </a:solidFill>
            </a:endParaRPr>
          </a:p>
          <a:p>
            <a:pPr marL="127635" lvl="1" indent="0">
              <a:buNone/>
            </a:pPr>
            <a:endParaRPr lang="sv-SE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F2AE5-4AA2-D457-C0C9-1D504711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9" b="13918"/>
          <a:stretch>
            <a:fillRect/>
          </a:stretch>
        </p:blipFill>
        <p:spPr>
          <a:xfrm>
            <a:off x="7397284" y="1644183"/>
            <a:ext cx="4309236" cy="424579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320D851-64F1-4D8C-86AB-12BCB6DC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810" y="3351186"/>
            <a:ext cx="2381582" cy="2848373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D4154F27-B7CE-44BC-992C-DE0504859970}"/>
              </a:ext>
            </a:extLst>
          </p:cNvPr>
          <p:cNvSpPr/>
          <p:nvPr/>
        </p:nvSpPr>
        <p:spPr>
          <a:xfrm>
            <a:off x="6469069" y="5655442"/>
            <a:ext cx="2592288" cy="544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 sz="1800"/>
          </a:p>
        </p:txBody>
      </p:sp>
    </p:spTree>
    <p:extLst>
      <p:ext uri="{BB962C8B-B14F-4D97-AF65-F5344CB8AC3E}">
        <p14:creationId xmlns:p14="http://schemas.microsoft.com/office/powerpoint/2010/main" val="305093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738518" y="620688"/>
            <a:ext cx="9081994" cy="10892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err="1">
                <a:solidFill>
                  <a:srgbClr val="000000"/>
                </a:solidFill>
              </a:rPr>
              <a:t>Obligatoriskt</a:t>
            </a:r>
            <a:r>
              <a:rPr sz="3200">
                <a:solidFill>
                  <a:srgbClr val="000000"/>
                </a:solidFill>
              </a:rPr>
              <a:t> </a:t>
            </a:r>
            <a:r>
              <a:rPr sz="3200" err="1">
                <a:solidFill>
                  <a:srgbClr val="000000"/>
                </a:solidFill>
              </a:rPr>
              <a:t>infotillfälle</a:t>
            </a:r>
            <a:r>
              <a:rPr lang="sv-FI" sz="2000">
                <a:solidFill>
                  <a:srgbClr val="000000"/>
                </a:solidFill>
              </a:rPr>
              <a:t> </a:t>
            </a:r>
            <a:r>
              <a:rPr lang="sv-FI" sz="4800">
                <a:solidFill>
                  <a:srgbClr val="000000"/>
                </a:solidFill>
              </a:rPr>
              <a:t>nr 2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285" name="Shape 285"/>
          <p:cNvSpPr>
            <a:spLocks noGrp="1"/>
          </p:cNvSpPr>
          <p:nvPr>
            <p:ph idx="1"/>
          </p:nvPr>
        </p:nvSpPr>
        <p:spPr>
          <a:xfrm>
            <a:off x="1347537" y="1854522"/>
            <a:ext cx="9391705" cy="438279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en-US" sz="2800" err="1">
                <a:solidFill>
                  <a:srgbClr val="000000"/>
                </a:solidFill>
              </a:rPr>
              <a:t>Genomgång</a:t>
            </a:r>
            <a:r>
              <a:rPr sz="2800">
                <a:solidFill>
                  <a:srgbClr val="000000"/>
                </a:solidFill>
              </a:rPr>
              <a:t> av </a:t>
            </a:r>
            <a:r>
              <a:rPr sz="2800" err="1">
                <a:solidFill>
                  <a:srgbClr val="000000"/>
                </a:solidFill>
              </a:rPr>
              <a:t>hur</a:t>
            </a:r>
            <a:r>
              <a:rPr sz="2800">
                <a:solidFill>
                  <a:srgbClr val="000000"/>
                </a:solidFill>
              </a:rPr>
              <a:t> det </a:t>
            </a:r>
            <a:r>
              <a:rPr sz="2800" b="1" err="1">
                <a:solidFill>
                  <a:srgbClr val="000000"/>
                </a:solidFill>
              </a:rPr>
              <a:t>praktiskt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går</a:t>
            </a:r>
            <a:r>
              <a:rPr sz="2800">
                <a:solidFill>
                  <a:srgbClr val="000000"/>
                </a:solidFill>
              </a:rPr>
              <a:t> till vid </a:t>
            </a:r>
            <a:r>
              <a:rPr sz="2800" err="1">
                <a:solidFill>
                  <a:srgbClr val="000000"/>
                </a:solidFill>
              </a:rPr>
              <a:t>studentprovsskrivandet</a:t>
            </a:r>
            <a:r>
              <a:rPr lang="sv-FI" sz="2800">
                <a:solidFill>
                  <a:srgbClr val="000000"/>
                </a:solidFill>
              </a:rPr>
              <a:t>: I</a:t>
            </a:r>
            <a:r>
              <a:rPr lang="sv-FI" sz="2800" b="1">
                <a:solidFill>
                  <a:srgbClr val="000000"/>
                </a:solidFill>
              </a:rPr>
              <a:t>nfotillfälle i februari 2026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1100" b="1">
              <a:solidFill>
                <a:srgbClr val="000000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</a:t>
            </a:r>
            <a:r>
              <a:rPr sz="2800">
                <a:solidFill>
                  <a:srgbClr val="000000"/>
                </a:solidFill>
              </a:rPr>
              <a:t>För </a:t>
            </a:r>
            <a:r>
              <a:rPr sz="2800" err="1">
                <a:solidFill>
                  <a:srgbClr val="000000"/>
                </a:solidFill>
              </a:rPr>
              <a:t>mer</a:t>
            </a:r>
            <a:r>
              <a:rPr sz="2800">
                <a:solidFill>
                  <a:srgbClr val="000000"/>
                </a:solidFill>
              </a:rPr>
              <a:t> information om </a:t>
            </a:r>
            <a:r>
              <a:rPr lang="sv-SE" sz="2800" b="1">
                <a:solidFill>
                  <a:srgbClr val="000000"/>
                </a:solidFill>
              </a:rPr>
              <a:t>innehållet</a:t>
            </a:r>
            <a:r>
              <a:rPr lang="sv-SE" sz="2800">
                <a:solidFill>
                  <a:srgbClr val="000000"/>
                </a:solidFill>
              </a:rPr>
              <a:t> i </a:t>
            </a:r>
            <a:r>
              <a:rPr sz="2800">
                <a:solidFill>
                  <a:srgbClr val="000000"/>
                </a:solidFill>
              </a:rPr>
              <a:t>prove</a:t>
            </a:r>
            <a:r>
              <a:rPr lang="sv-SE" sz="2800">
                <a:solidFill>
                  <a:srgbClr val="000000"/>
                </a:solidFill>
              </a:rPr>
              <a:t>n</a:t>
            </a:r>
            <a:r>
              <a:rPr sz="2800">
                <a:solidFill>
                  <a:srgbClr val="000000"/>
                </a:solidFill>
              </a:rPr>
              <a:t>:</a:t>
            </a:r>
          </a:p>
          <a:p>
            <a:pPr marL="742950" lvl="1" indent="-2857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 err="1">
                <a:solidFill>
                  <a:srgbClr val="000000"/>
                </a:solidFill>
              </a:rPr>
              <a:t>Kontakta</a:t>
            </a:r>
            <a:r>
              <a:rPr sz="2400">
                <a:solidFill>
                  <a:srgbClr val="000000"/>
                </a:solidFill>
              </a:rPr>
              <a:t> din </a:t>
            </a:r>
            <a:r>
              <a:rPr sz="2400" err="1">
                <a:solidFill>
                  <a:srgbClr val="000000"/>
                </a:solidFill>
              </a:rPr>
              <a:t>lärare</a:t>
            </a:r>
            <a:r>
              <a:rPr sz="2400">
                <a:solidFill>
                  <a:srgbClr val="000000"/>
                </a:solidFill>
              </a:rPr>
              <a:t>!</a:t>
            </a:r>
          </a:p>
          <a:p>
            <a:pPr marL="742950" lvl="1" indent="-285750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0000"/>
                </a:solidFill>
              </a:rPr>
              <a:t>Kolla gamla prov</a:t>
            </a:r>
            <a:r>
              <a:rPr lang="sv-SE" sz="2400">
                <a:solidFill>
                  <a:srgbClr val="000000"/>
                </a:solidFill>
              </a:rPr>
              <a:t> på </a:t>
            </a:r>
            <a:r>
              <a:rPr lang="sv-SE" sz="2400" b="1" err="1">
                <a:solidFill>
                  <a:schemeClr val="accent1"/>
                </a:solidFill>
              </a:rPr>
              <a:t>Abimix</a:t>
            </a:r>
            <a:r>
              <a:rPr lang="sv-SE" sz="2400">
                <a:solidFill>
                  <a:srgbClr val="000000"/>
                </a:solidFill>
              </a:rPr>
              <a:t>:</a:t>
            </a:r>
            <a:endParaRPr lang="sv-FI" sz="2400">
              <a:solidFill>
                <a:srgbClr val="000000"/>
              </a:solidFill>
            </a:endParaRPr>
          </a:p>
          <a:p>
            <a:pPr marL="457200" lvl="1" indent="0">
              <a:spcBef>
                <a:spcPts val="600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sv-FI" sz="2400">
                <a:solidFill>
                  <a:srgbClr val="000000"/>
                </a:solidFill>
              </a:rPr>
              <a:t> https://svenska.yle.fi/abimix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27402F-4F25-F2D4-CB41-B84785DC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820" y="4312304"/>
            <a:ext cx="3572995" cy="1711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0F3262-6A70-6C83-A3BB-E6D2DBF52B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25" r="1" b="14534"/>
          <a:stretch>
            <a:fillRect/>
          </a:stretch>
        </p:blipFill>
        <p:spPr>
          <a:xfrm>
            <a:off x="-4742" y="744"/>
            <a:ext cx="12201484" cy="6408958"/>
          </a:xfrm>
          <a:prstGeom prst="rect">
            <a:avLst/>
          </a:prstGeom>
          <a:noFill/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C72AB43-D856-2FC4-99B4-F2F8AB83ACE9}"/>
              </a:ext>
            </a:extLst>
          </p:cNvPr>
          <p:cNvSpPr>
            <a:spLocks noGrp="1"/>
          </p:cNvSpPr>
          <p:nvPr/>
        </p:nvSpPr>
        <p:spPr>
          <a:xfrm>
            <a:off x="9255406" y="880061"/>
            <a:ext cx="2858465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000" kern="1200" cap="all" spc="200" baseline="0">
                <a:solidFill>
                  <a:srgbClr val="A6025C"/>
                </a:solidFill>
                <a:latin typeface="+mj-lt"/>
                <a:ea typeface="+mj-ea"/>
                <a:cs typeface="+mj-cs"/>
              </a:rPr>
              <a:t>Lycka till!</a:t>
            </a:r>
          </a:p>
        </p:txBody>
      </p:sp>
    </p:spTree>
    <p:extLst>
      <p:ext uri="{BB962C8B-B14F-4D97-AF65-F5344CB8AC3E}">
        <p14:creationId xmlns:p14="http://schemas.microsoft.com/office/powerpoint/2010/main" val="13391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1246539" y="304462"/>
            <a:ext cx="9962439" cy="1143000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defTabSz="813816">
              <a:defRPr sz="1800">
                <a:solidFill>
                  <a:srgbClr val="000000"/>
                </a:solidFill>
              </a:defRPr>
            </a:pPr>
            <a:r>
              <a:rPr lang="sv-SE" sz="3900">
                <a:solidFill>
                  <a:srgbClr val="000000"/>
                </a:solidFill>
              </a:rPr>
              <a:t>Vad </a:t>
            </a:r>
            <a:r>
              <a:rPr lang="sv-SE" sz="6000">
                <a:solidFill>
                  <a:srgbClr val="000000"/>
                </a:solidFill>
              </a:rPr>
              <a:t>kan</a:t>
            </a:r>
            <a:r>
              <a:rPr lang="sv-SE" sz="3900">
                <a:solidFill>
                  <a:srgbClr val="000000"/>
                </a:solidFill>
              </a:rPr>
              <a:t> jag skriva I ÅK 2?</a:t>
            </a:r>
            <a:endParaRPr sz="3900">
              <a:solidFill>
                <a:srgbClr val="000000"/>
              </a:solidFill>
            </a:endParaRPr>
          </a:p>
        </p:txBody>
      </p:sp>
      <p:sp>
        <p:nvSpPr>
          <p:cNvPr id="258" name="Shape 258"/>
          <p:cNvSpPr>
            <a:spLocks noGrp="1"/>
          </p:cNvSpPr>
          <p:nvPr>
            <p:ph idx="1"/>
          </p:nvPr>
        </p:nvSpPr>
        <p:spPr>
          <a:xfrm>
            <a:off x="1478855" y="1796667"/>
            <a:ext cx="9008213" cy="37471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264795"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</a:t>
            </a:r>
            <a:r>
              <a:rPr sz="2800">
                <a:solidFill>
                  <a:srgbClr val="000000"/>
                </a:solidFill>
              </a:rPr>
              <a:t>Du får skriva ett ämne då du avlagt de </a:t>
            </a:r>
            <a:r>
              <a:rPr sz="2800" b="1">
                <a:solidFill>
                  <a:srgbClr val="000000"/>
                </a:solidFill>
              </a:rPr>
              <a:t>obligatoriska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lang="en-US" sz="2800" b="1" err="1">
                <a:solidFill>
                  <a:srgbClr val="000000"/>
                </a:solidFill>
              </a:rPr>
              <a:t>studieavsnittena</a:t>
            </a:r>
            <a:r>
              <a:rPr sz="2800" b="1">
                <a:solidFill>
                  <a:srgbClr val="000000"/>
                </a:solidFill>
              </a:rPr>
              <a:t>.</a:t>
            </a:r>
            <a:endParaRPr lang="sv-SE" sz="2800" b="1">
              <a:solidFill>
                <a:srgbClr val="000000"/>
              </a:solidFill>
            </a:endParaRPr>
          </a:p>
          <a:p>
            <a:pPr marL="264795" lvl="1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</a:t>
            </a:r>
            <a:r>
              <a:rPr sz="2800" err="1">
                <a:solidFill>
                  <a:srgbClr val="000000"/>
                </a:solidFill>
              </a:rPr>
              <a:t>Vanligen</a:t>
            </a:r>
            <a:r>
              <a:rPr sz="2800">
                <a:solidFill>
                  <a:srgbClr val="000000"/>
                </a:solidFill>
              </a:rPr>
              <a:t> </a:t>
            </a:r>
            <a:r>
              <a:rPr sz="2800" err="1">
                <a:solidFill>
                  <a:srgbClr val="000000"/>
                </a:solidFill>
              </a:rPr>
              <a:t>skrivs</a:t>
            </a:r>
            <a:r>
              <a:rPr lang="sv-FI" sz="2800">
                <a:solidFill>
                  <a:srgbClr val="000000"/>
                </a:solidFill>
              </a:rPr>
              <a:t>:</a:t>
            </a:r>
          </a:p>
          <a:p>
            <a:pPr marL="904875" lvl="3"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lang="sv-SE" sz="2200">
                <a:solidFill>
                  <a:srgbClr val="000000"/>
                </a:solidFill>
              </a:rPr>
              <a:t>Realämnen – Geografi. Du har läst de obligatoriska </a:t>
            </a:r>
            <a:r>
              <a:rPr lang="sv-SE" sz="2200" err="1">
                <a:solidFill>
                  <a:srgbClr val="000000"/>
                </a:solidFill>
              </a:rPr>
              <a:t>studieavsnittena</a:t>
            </a:r>
            <a:r>
              <a:rPr lang="sv-SE" sz="22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14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19727"/>
              </p:ext>
            </p:extLst>
          </p:nvPr>
        </p:nvGraphicFramePr>
        <p:xfrm>
          <a:off x="1948581" y="2116564"/>
          <a:ext cx="8424937" cy="3651343"/>
        </p:xfrm>
        <a:graphic>
          <a:graphicData uri="http://schemas.openxmlformats.org/drawingml/2006/table">
            <a:tbl>
              <a:tblPr/>
              <a:tblGrid>
                <a:gridCol w="125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31182944"/>
                    </a:ext>
                  </a:extLst>
                </a:gridCol>
                <a:gridCol w="2591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Ämne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Nationella obligatoriska studieavsnitt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Nationella valfria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Lokala studieavsnitt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Svenska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49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SV1-SV8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SV9, SV10, SV11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SV12, SV13, SV14,</a:t>
                      </a: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49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 SV15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r>
                        <a:rPr lang="sv-FI" sz="14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Engelska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FI" sz="1400" b="1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ENG1-</a:t>
                      </a:r>
                      <a:r>
                        <a:rPr lang="sv-FI" sz="1400" b="1" baseline="0">
                          <a:solidFill>
                            <a:schemeClr val="accent6">
                              <a:lumMod val="49000"/>
                            </a:schemeClr>
                          </a:solidFill>
                          <a:latin typeface="Arial"/>
                          <a:cs typeface="Arial"/>
                        </a:rPr>
                        <a:t>ENG6</a:t>
                      </a:r>
                      <a:endParaRPr lang="sv-FI" sz="1400" b="1">
                        <a:solidFill>
                          <a:schemeClr val="accent6">
                            <a:lumMod val="49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FI" sz="140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ENG7, ENG8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ENG9, </a:t>
                      </a: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49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ENG10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Finska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FIA1-FIA6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FIA8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FIA7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Finska B1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FIF1-FIF7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FIF10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FIF8, </a:t>
                      </a:r>
                      <a:r>
                        <a:rPr kumimoji="0" lang="sv-S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FIF9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232">
                <a:tc>
                  <a:txBody>
                    <a:bodyPr/>
                    <a:lstStyle/>
                    <a:p>
                      <a:pPr marL="0" marR="0" lvl="0" indent="0" algn="l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Finska B3</a:t>
                      </a:r>
                      <a:r>
                        <a:rPr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Obs! Ej studentprovsnivå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4555" y="590476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>
                <a:solidFill>
                  <a:srgbClr val="000000"/>
                </a:solidFill>
              </a:rPr>
              <a:t>Studentprov: </a:t>
            </a:r>
          </a:p>
          <a:p>
            <a:pPr fontAlgn="auto">
              <a:spcAft>
                <a:spcPts val="0"/>
              </a:spcAft>
              <a:defRPr/>
            </a:pPr>
            <a:r>
              <a:rPr lang="sv-FI">
                <a:solidFill>
                  <a:srgbClr val="000000"/>
                </a:solidFill>
              </a:rPr>
              <a:t>Svenska och främmande språk</a:t>
            </a: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Kommentar i oval 3"/>
          <p:cNvSpPr/>
          <p:nvPr/>
        </p:nvSpPr>
        <p:spPr>
          <a:xfrm>
            <a:off x="8725583" y="139350"/>
            <a:ext cx="3303816" cy="1246083"/>
          </a:xfrm>
          <a:prstGeom prst="wedgeEllipseCallout">
            <a:avLst>
              <a:gd name="adj1" fmla="val 30672"/>
              <a:gd name="adj2" fmla="val 8417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000" b="1">
                <a:solidFill>
                  <a:schemeClr val="tx1"/>
                </a:solidFill>
              </a:rPr>
              <a:t>Se </a:t>
            </a:r>
            <a:r>
              <a:rPr lang="sv-FI" sz="2000" b="1" err="1">
                <a:solidFill>
                  <a:schemeClr val="tx1"/>
                </a:solidFill>
              </a:rPr>
              <a:t>Studnet</a:t>
            </a:r>
            <a:r>
              <a:rPr lang="sv-FI" sz="2000" b="1">
                <a:solidFill>
                  <a:schemeClr val="tx1"/>
                </a:solidFill>
              </a:rPr>
              <a:t> - Studentexamen!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0F3C135-D454-A19B-A3EF-A6B14BF91D43}"/>
              </a:ext>
            </a:extLst>
          </p:cNvPr>
          <p:cNvSpPr txBox="1"/>
          <p:nvPr/>
        </p:nvSpPr>
        <p:spPr>
          <a:xfrm>
            <a:off x="7809254" y="5833685"/>
            <a:ext cx="25580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800" i="1" err="1"/>
              <a:t>Prepkurser</a:t>
            </a:r>
            <a:r>
              <a:rPr lang="sv-SE" sz="1800" i="1"/>
              <a:t> med fet stil.</a:t>
            </a:r>
          </a:p>
        </p:txBody>
      </p:sp>
    </p:spTree>
    <p:extLst>
      <p:ext uri="{BB962C8B-B14F-4D97-AF65-F5344CB8AC3E}">
        <p14:creationId xmlns:p14="http://schemas.microsoft.com/office/powerpoint/2010/main" val="34687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7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655655"/>
              </p:ext>
            </p:extLst>
          </p:nvPr>
        </p:nvGraphicFramePr>
        <p:xfrm>
          <a:off x="1883878" y="2351090"/>
          <a:ext cx="8424244" cy="1338546"/>
        </p:xfrm>
        <a:graphic>
          <a:graphicData uri="http://schemas.openxmlformats.org/drawingml/2006/table">
            <a:tbl>
              <a:tblPr/>
              <a:tblGrid>
                <a:gridCol w="125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631182944"/>
                    </a:ext>
                  </a:extLst>
                </a:gridCol>
                <a:gridCol w="197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8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Ämne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Nationella obligatoriska studieavsnitt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Nationella valfria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Lokala studieavsnitt</a:t>
                      </a:r>
                      <a:endParaRPr kumimoji="0" lang="sv-S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Matte kort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49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MK1-MK7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49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MK8</a:t>
                      </a: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, MK9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6">
                              <a:lumMod val="49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MK10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Matte lång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ML1-ML9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ML10, ML11, ML12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ML13, ML14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80786" y="683403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4100">
                <a:solidFill>
                  <a:srgbClr val="000000"/>
                </a:solidFill>
                <a:latin typeface="Franklin Gothic Book"/>
              </a:rPr>
              <a:t>Studentprov: </a:t>
            </a:r>
          </a:p>
          <a:p>
            <a:pPr fontAlgn="auto">
              <a:spcAft>
                <a:spcPts val="0"/>
              </a:spcAft>
              <a:defRPr/>
            </a:pPr>
            <a:r>
              <a:rPr lang="sv-FI" sz="4100">
                <a:solidFill>
                  <a:srgbClr val="000000"/>
                </a:solidFill>
                <a:latin typeface="Franklin Gothic Book"/>
              </a:rPr>
              <a:t>Matematik</a:t>
            </a:r>
            <a:endParaRPr lang="sv-SE" sz="410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3932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15068" y="63694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4100">
                <a:solidFill>
                  <a:srgbClr val="000000"/>
                </a:solidFill>
              </a:rPr>
              <a:t>Studentprov: </a:t>
            </a:r>
          </a:p>
          <a:p>
            <a:pPr fontAlgn="auto">
              <a:spcAft>
                <a:spcPts val="0"/>
              </a:spcAft>
              <a:defRPr/>
            </a:pPr>
            <a:r>
              <a:rPr lang="sv-FI" sz="4100">
                <a:solidFill>
                  <a:srgbClr val="000000"/>
                </a:solidFill>
                <a:latin typeface="Franklin Gothic Book"/>
              </a:rPr>
              <a:t>Realämnen</a:t>
            </a:r>
            <a:endParaRPr lang="sv-SE" sz="4100">
              <a:solidFill>
                <a:srgbClr val="000000"/>
              </a:solidFill>
              <a:latin typeface="Franklin Gothic Book"/>
            </a:endParaRPr>
          </a:p>
        </p:txBody>
      </p:sp>
      <p:graphicFrame>
        <p:nvGraphicFramePr>
          <p:cNvPr id="6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852443"/>
              </p:ext>
            </p:extLst>
          </p:nvPr>
        </p:nvGraphicFramePr>
        <p:xfrm>
          <a:off x="1703512" y="1912166"/>
          <a:ext cx="8784976" cy="4300369"/>
        </p:xfrm>
        <a:graphic>
          <a:graphicData uri="http://schemas.openxmlformats.org/drawingml/2006/table">
            <a:tbl>
              <a:tblPr/>
              <a:tblGrid>
                <a:gridCol w="109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323">
                  <a:extLst>
                    <a:ext uri="{9D8B030D-6E8A-4147-A177-3AD203B41FA5}">
                      <a16:colId xmlns:a16="http://schemas.microsoft.com/office/drawing/2014/main" val="3423483971"/>
                    </a:ext>
                  </a:extLst>
                </a:gridCol>
                <a:gridCol w="193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6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DAG 1</a:t>
                      </a: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Obligatoriska nationella studieavsnitt</a:t>
                      </a:r>
                      <a:endParaRPr kumimoji="0" lang="sv-S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Valfria nationella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Lokala studieavsnitt:</a:t>
                      </a: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Biologi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BI1, Bi2, BI3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BI4, BI5, BI6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Filosofi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FIL1, FIL02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FIL3, FIL4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Fysik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FY1, FY2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FY3, FY4, FY5, FY6, FY7, FY8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FY9, </a:t>
                      </a: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FY10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Historia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HI1, HI2, HI3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HI4, HI5, HI6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HI7,</a:t>
                      </a:r>
                      <a:r>
                        <a:rPr kumimoji="0" lang="sv-FI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HI8,</a:t>
                      </a: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HI9, HI10, </a:t>
                      </a: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HI11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Psykologi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PSY1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PSY2, PSY3, PSY4, PSY5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PSY6, PSY7, </a:t>
                      </a: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PSY8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DAG 2</a:t>
                      </a: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Obligatoriska nationella studieavsnitt</a:t>
                      </a:r>
                      <a:endParaRPr kumimoji="0" lang="sv-SE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sv-S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Valfria nationella studieavsnitt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Lokala studieavsnitt:</a:t>
                      </a: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Religion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REL1, REL2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REL3, REL4, REL5, REL6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Livsåskådning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LIV1, LIV2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LIV3, LIV4, LIV5, LIV6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Geografi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GE1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GE2, GE3,GE4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Samhällslära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SK1, SK2, SK3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SK4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SK5 (obligatorisk), </a:t>
                      </a: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SK6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Kemi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KE1, KE2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KE3,KE4,KE5,KE6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KE7, KE8, </a:t>
                      </a:r>
                      <a:r>
                        <a:rPr kumimoji="0" lang="sv-S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KE9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Hälsokunskap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HÄ1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sv-S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HÄ2, HÄ3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sv-S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1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xfrm>
            <a:off x="1560320" y="331557"/>
            <a:ext cx="8475236" cy="11337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813816">
              <a:defRPr sz="1800">
                <a:solidFill>
                  <a:srgbClr val="000000"/>
                </a:solidFill>
              </a:defRPr>
            </a:pPr>
            <a:r>
              <a:rPr lang="sv-SE" sz="3900">
                <a:solidFill>
                  <a:srgbClr val="000000"/>
                </a:solidFill>
              </a:rPr>
              <a:t>Max </a:t>
            </a:r>
            <a:r>
              <a:rPr lang="sv-SE" sz="5400">
                <a:solidFill>
                  <a:srgbClr val="000000"/>
                </a:solidFill>
              </a:rPr>
              <a:t>3</a:t>
            </a:r>
            <a:r>
              <a:rPr lang="sv-SE" sz="3900">
                <a:solidFill>
                  <a:srgbClr val="000000"/>
                </a:solidFill>
              </a:rPr>
              <a:t> skrivtillfällen</a:t>
            </a:r>
            <a:endParaRPr sz="3900">
              <a:solidFill>
                <a:srgbClr val="000000"/>
              </a:solidFill>
            </a:endParaRPr>
          </a:p>
        </p:txBody>
      </p:sp>
      <p:sp>
        <p:nvSpPr>
          <p:cNvPr id="261" name="Shape 261"/>
          <p:cNvSpPr>
            <a:spLocks noGrp="1"/>
          </p:cNvSpPr>
          <p:nvPr>
            <p:ph idx="1"/>
          </p:nvPr>
        </p:nvSpPr>
        <p:spPr>
          <a:xfrm>
            <a:off x="1563455" y="1647303"/>
            <a:ext cx="7697944" cy="3881438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D</a:t>
            </a:r>
            <a:r>
              <a:rPr sz="2800">
                <a:solidFill>
                  <a:srgbClr val="000000"/>
                </a:solidFill>
              </a:rPr>
              <a:t>ina studentexamensprov </a:t>
            </a:r>
            <a:r>
              <a:rPr lang="sv-SE" sz="2800">
                <a:solidFill>
                  <a:srgbClr val="000000"/>
                </a:solidFill>
              </a:rPr>
              <a:t>måste</a:t>
            </a:r>
            <a:r>
              <a:rPr sz="2800">
                <a:solidFill>
                  <a:srgbClr val="000000"/>
                </a:solidFill>
              </a:rPr>
              <a:t> av</a:t>
            </a:r>
            <a:r>
              <a:rPr lang="sv-SE" sz="2800">
                <a:solidFill>
                  <a:srgbClr val="000000"/>
                </a:solidFill>
              </a:rPr>
              <a:t>läggas</a:t>
            </a:r>
            <a:r>
              <a:rPr sz="2800">
                <a:solidFill>
                  <a:srgbClr val="000000"/>
                </a:solidFill>
              </a:rPr>
              <a:t> inom </a:t>
            </a:r>
            <a:r>
              <a:rPr sz="2800" b="1">
                <a:solidFill>
                  <a:srgbClr val="000000"/>
                </a:solidFill>
              </a:rPr>
              <a:t>tre på varandra följande tillfällen:</a:t>
            </a:r>
            <a:endParaRPr lang="sv-SE" sz="2800">
              <a:solidFill>
                <a:srgbClr val="00000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00"/>
                </a:solidFill>
              </a:rPr>
              <a:t>	</a:t>
            </a:r>
          </a:p>
          <a:p>
            <a:pPr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00"/>
                </a:solidFill>
              </a:rPr>
              <a:t>	</a:t>
            </a:r>
            <a:r>
              <a:rPr sz="3200" err="1">
                <a:solidFill>
                  <a:srgbClr val="000000"/>
                </a:solidFill>
              </a:rPr>
              <a:t>Åk</a:t>
            </a:r>
            <a:r>
              <a:rPr sz="3200">
                <a:solidFill>
                  <a:srgbClr val="000000"/>
                </a:solidFill>
              </a:rPr>
              <a:t> 2 				</a:t>
            </a:r>
            <a:r>
              <a:rPr lang="en-US" sz="3200">
                <a:solidFill>
                  <a:srgbClr val="000000"/>
                </a:solidFill>
              </a:rPr>
              <a:t>  </a:t>
            </a:r>
            <a:r>
              <a:rPr sz="3200">
                <a:solidFill>
                  <a:srgbClr val="000000"/>
                </a:solidFill>
              </a:rPr>
              <a:t>Vår 20</a:t>
            </a:r>
            <a:r>
              <a:rPr lang="sv-SE" sz="3200">
                <a:solidFill>
                  <a:srgbClr val="000000"/>
                </a:solidFill>
              </a:rPr>
              <a:t>26</a:t>
            </a:r>
            <a:endParaRPr sz="3200">
              <a:solidFill>
                <a:srgbClr val="00000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00"/>
                </a:solidFill>
              </a:rPr>
              <a:t>	</a:t>
            </a:r>
            <a:r>
              <a:rPr sz="3200" err="1">
                <a:solidFill>
                  <a:srgbClr val="000000"/>
                </a:solidFill>
              </a:rPr>
              <a:t>Åk</a:t>
            </a:r>
            <a:r>
              <a:rPr sz="3200">
                <a:solidFill>
                  <a:srgbClr val="000000"/>
                </a:solidFill>
              </a:rPr>
              <a:t> 3	</a:t>
            </a:r>
            <a:r>
              <a:rPr lang="sv-SE" sz="3200">
                <a:solidFill>
                  <a:srgbClr val="000000"/>
                </a:solidFill>
              </a:rPr>
              <a:t>	</a:t>
            </a:r>
            <a:r>
              <a:rPr sz="3200" err="1">
                <a:solidFill>
                  <a:srgbClr val="000000"/>
                </a:solidFill>
              </a:rPr>
              <a:t>Höst</a:t>
            </a:r>
            <a:r>
              <a:rPr sz="3200">
                <a:solidFill>
                  <a:srgbClr val="000000"/>
                </a:solidFill>
              </a:rPr>
              <a:t> 20</a:t>
            </a:r>
            <a:r>
              <a:rPr lang="sv-SE" sz="3200">
                <a:solidFill>
                  <a:srgbClr val="000000"/>
                </a:solidFill>
              </a:rPr>
              <a:t>26</a:t>
            </a:r>
            <a:r>
              <a:rPr sz="3200">
                <a:solidFill>
                  <a:srgbClr val="000000"/>
                </a:solidFill>
              </a:rPr>
              <a:t>		Vår 20</a:t>
            </a:r>
            <a:r>
              <a:rPr lang="sv-SE" sz="3200">
                <a:solidFill>
                  <a:srgbClr val="000000"/>
                </a:solidFill>
              </a:rPr>
              <a:t>27</a:t>
            </a:r>
            <a:endParaRPr sz="3200">
              <a:solidFill>
                <a:srgbClr val="000000"/>
              </a:solidFill>
            </a:endParaRPr>
          </a:p>
          <a:p>
            <a:pPr lvl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0000"/>
                </a:solidFill>
              </a:rPr>
              <a:t>	</a:t>
            </a:r>
            <a:r>
              <a:rPr sz="3200" err="1">
                <a:solidFill>
                  <a:srgbClr val="000000"/>
                </a:solidFill>
              </a:rPr>
              <a:t>Åk</a:t>
            </a:r>
            <a:r>
              <a:rPr sz="3200">
                <a:solidFill>
                  <a:srgbClr val="000000"/>
                </a:solidFill>
              </a:rPr>
              <a:t> 4	</a:t>
            </a:r>
            <a:r>
              <a:rPr lang="sv-SE" sz="3200">
                <a:solidFill>
                  <a:srgbClr val="000000"/>
                </a:solidFill>
              </a:rPr>
              <a:t>	</a:t>
            </a:r>
            <a:r>
              <a:rPr sz="3200" err="1">
                <a:solidFill>
                  <a:srgbClr val="000000"/>
                </a:solidFill>
              </a:rPr>
              <a:t>Höst</a:t>
            </a:r>
            <a:r>
              <a:rPr sz="3200">
                <a:solidFill>
                  <a:srgbClr val="000000"/>
                </a:solidFill>
              </a:rPr>
              <a:t> 20</a:t>
            </a:r>
            <a:r>
              <a:rPr lang="sv-SE" sz="3200">
                <a:solidFill>
                  <a:srgbClr val="000000"/>
                </a:solidFill>
              </a:rPr>
              <a:t>27</a:t>
            </a:r>
            <a:r>
              <a:rPr sz="3200">
                <a:solidFill>
                  <a:srgbClr val="000000"/>
                </a:solidFill>
              </a:rPr>
              <a:t>		Vår 20</a:t>
            </a:r>
            <a:r>
              <a:rPr lang="sv-FI" sz="3200">
                <a:solidFill>
                  <a:srgbClr val="000000"/>
                </a:solidFill>
              </a:rPr>
              <a:t>28</a:t>
            </a:r>
            <a:r>
              <a:rPr sz="3200">
                <a:solidFill>
                  <a:srgbClr val="000000"/>
                </a:solidFill>
              </a:rPr>
              <a:t>		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29" y="518510"/>
            <a:ext cx="952500" cy="952500"/>
          </a:xfrm>
          <a:prstGeom prst="rect">
            <a:avLst/>
          </a:prstGeom>
        </p:spPr>
      </p:pic>
      <p:sp>
        <p:nvSpPr>
          <p:cNvPr id="13" name="Shape 263">
            <a:extLst>
              <a:ext uri="{FF2B5EF4-FFF2-40B4-BE49-F238E27FC236}">
                <a16:creationId xmlns:a16="http://schemas.microsoft.com/office/drawing/2014/main" id="{36325F6F-2E11-4D02-AFCC-44D9F80F6B9B}"/>
              </a:ext>
            </a:extLst>
          </p:cNvPr>
          <p:cNvSpPr/>
          <p:nvPr/>
        </p:nvSpPr>
        <p:spPr>
          <a:xfrm>
            <a:off x="4086977" y="3793624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 sz="1800"/>
          </a:p>
        </p:txBody>
      </p:sp>
      <p:sp>
        <p:nvSpPr>
          <p:cNvPr id="14" name="Shape 263">
            <a:extLst>
              <a:ext uri="{FF2B5EF4-FFF2-40B4-BE49-F238E27FC236}">
                <a16:creationId xmlns:a16="http://schemas.microsoft.com/office/drawing/2014/main" id="{65D5ECDF-158D-4CDD-837E-AD4387D04AA9}"/>
              </a:ext>
            </a:extLst>
          </p:cNvPr>
          <p:cNvSpPr/>
          <p:nvPr/>
        </p:nvSpPr>
        <p:spPr>
          <a:xfrm>
            <a:off x="6830998" y="3793625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 sz="1800"/>
          </a:p>
        </p:txBody>
      </p:sp>
      <p:sp>
        <p:nvSpPr>
          <p:cNvPr id="15" name="Shape 263">
            <a:extLst>
              <a:ext uri="{FF2B5EF4-FFF2-40B4-BE49-F238E27FC236}">
                <a16:creationId xmlns:a16="http://schemas.microsoft.com/office/drawing/2014/main" id="{0F674C58-3667-4FA6-B766-C3572E3924E0}"/>
              </a:ext>
            </a:extLst>
          </p:cNvPr>
          <p:cNvSpPr/>
          <p:nvPr/>
        </p:nvSpPr>
        <p:spPr>
          <a:xfrm>
            <a:off x="6755318" y="3149475"/>
            <a:ext cx="2008326" cy="720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5875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690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uiExpand="1" build="p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1835820" y="332656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sv-SE" sz="4400">
                <a:solidFill>
                  <a:srgbClr val="000000"/>
                </a:solidFill>
              </a:rPr>
              <a:t>studentexamen</a:t>
            </a:r>
            <a:endParaRPr sz="4400">
              <a:solidFill>
                <a:srgbClr val="000000"/>
              </a:solidFill>
            </a:endParaRPr>
          </a:p>
        </p:txBody>
      </p:sp>
      <p:sp>
        <p:nvSpPr>
          <p:cNvPr id="267" name="Shape 267"/>
          <p:cNvSpPr>
            <a:spLocks noGrp="1"/>
          </p:cNvSpPr>
          <p:nvPr>
            <p:ph idx="1"/>
          </p:nvPr>
        </p:nvSpPr>
        <p:spPr>
          <a:xfrm>
            <a:off x="1744101" y="1642924"/>
            <a:ext cx="9094091" cy="4800114"/>
          </a:xfrm>
          <a:prstGeom prst="rect">
            <a:avLst/>
          </a:prstGeo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5 obligatoriska prov:</a:t>
            </a:r>
          </a:p>
          <a:p>
            <a:pPr marL="264795" lvl="1"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400">
                <a:solidFill>
                  <a:srgbClr val="000000"/>
                </a:solidFill>
              </a:rPr>
              <a:t> </a:t>
            </a:r>
            <a:r>
              <a:rPr lang="sv-SE" sz="2400" b="1">
                <a:solidFill>
                  <a:srgbClr val="000000"/>
                </a:solidFill>
              </a:rPr>
              <a:t>Modersmål</a:t>
            </a:r>
          </a:p>
          <a:p>
            <a:pPr marL="173355" lvl="1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sv-SE" sz="2400">
                <a:solidFill>
                  <a:srgbClr val="000000"/>
                </a:solidFill>
              </a:rPr>
              <a:t> + 4 prov till ur minst 3 av följande kategorier:</a:t>
            </a:r>
          </a:p>
          <a:p>
            <a:pPr marL="173355" lvl="1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sv-SE" sz="600">
              <a:solidFill>
                <a:srgbClr val="000000"/>
              </a:solidFill>
            </a:endParaRPr>
          </a:p>
          <a:p>
            <a:pPr marL="264795" lvl="1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sv-SE" sz="2000">
                <a:solidFill>
                  <a:srgbClr val="000000"/>
                </a:solidFill>
              </a:rPr>
              <a:t> Främmande språk</a:t>
            </a:r>
            <a:r>
              <a:rPr lang="sv-SE">
                <a:solidFill>
                  <a:srgbClr val="000000"/>
                </a:solidFill>
              </a:rPr>
              <a:t>     </a:t>
            </a:r>
            <a:r>
              <a:rPr lang="sv-SE" sz="2000" b="1">
                <a:solidFill>
                  <a:srgbClr val="000000"/>
                </a:solidFill>
              </a:rPr>
              <a:t>ENG</a:t>
            </a:r>
            <a:r>
              <a:rPr lang="sv-SE" sz="2000">
                <a:solidFill>
                  <a:srgbClr val="000000"/>
                </a:solidFill>
              </a:rPr>
              <a:t>/FR/SP/TY</a:t>
            </a:r>
          </a:p>
          <a:p>
            <a:pPr marL="264795" lvl="1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sv-SE" sz="2000">
                <a:solidFill>
                  <a:srgbClr val="000000"/>
                </a:solidFill>
              </a:rPr>
              <a:t> Finska (andra inhemska)</a:t>
            </a:r>
            <a:r>
              <a:rPr lang="sv-SE">
                <a:solidFill>
                  <a:srgbClr val="000000"/>
                </a:solidFill>
              </a:rPr>
              <a:t>  </a:t>
            </a:r>
            <a:r>
              <a:rPr lang="sv-SE" sz="2000">
                <a:solidFill>
                  <a:srgbClr val="000000"/>
                </a:solidFill>
              </a:rPr>
              <a:t>FIA/FIF</a:t>
            </a:r>
          </a:p>
          <a:p>
            <a:pPr marL="264795" lvl="1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sv-SE" sz="2000">
                <a:solidFill>
                  <a:srgbClr val="000000"/>
                </a:solidFill>
              </a:rPr>
              <a:t> Matematik (lång/kort)</a:t>
            </a:r>
            <a:r>
              <a:rPr lang="sv-SE">
                <a:solidFill>
                  <a:srgbClr val="000000"/>
                </a:solidFill>
              </a:rPr>
              <a:t>   </a:t>
            </a:r>
            <a:r>
              <a:rPr lang="sv-SE" sz="1800">
                <a:solidFill>
                  <a:srgbClr val="000000"/>
                </a:solidFill>
              </a:rPr>
              <a:t> </a:t>
            </a:r>
            <a:r>
              <a:rPr lang="sv-SE" sz="2000">
                <a:solidFill>
                  <a:srgbClr val="000000"/>
                </a:solidFill>
              </a:rPr>
              <a:t>ML/</a:t>
            </a:r>
            <a:r>
              <a:rPr lang="sv-SE" sz="2000" b="1">
                <a:solidFill>
                  <a:srgbClr val="000000"/>
                </a:solidFill>
              </a:rPr>
              <a:t>MK</a:t>
            </a:r>
          </a:p>
          <a:p>
            <a:pPr marL="264795" lvl="1">
              <a:buFontTx/>
              <a:buChar char="-"/>
              <a:defRPr sz="1800">
                <a:solidFill>
                  <a:srgbClr val="000000"/>
                </a:solidFill>
              </a:defRPr>
            </a:pPr>
            <a:r>
              <a:rPr lang="sv-SE" sz="2000">
                <a:solidFill>
                  <a:srgbClr val="000000"/>
                </a:solidFill>
              </a:rPr>
              <a:t> Ämnesrealprov:</a:t>
            </a:r>
            <a:r>
              <a:rPr lang="sv-SE" sz="1400">
                <a:solidFill>
                  <a:srgbClr val="000000"/>
                </a:solidFill>
              </a:rPr>
              <a:t>        </a:t>
            </a:r>
            <a:r>
              <a:rPr lang="sv-SE" sz="1900">
                <a:solidFill>
                  <a:srgbClr val="000000"/>
                </a:solidFill>
              </a:rPr>
              <a:t>BI, FIL, FY, </a:t>
            </a:r>
            <a:r>
              <a:rPr lang="sv-SE" sz="1900" b="1">
                <a:solidFill>
                  <a:srgbClr val="000000"/>
                </a:solidFill>
              </a:rPr>
              <a:t>GE</a:t>
            </a:r>
            <a:r>
              <a:rPr lang="sv-SE" sz="1900">
                <a:solidFill>
                  <a:srgbClr val="000000"/>
                </a:solidFill>
              </a:rPr>
              <a:t>, HI, HÄ, KE, LIV, REL, PSY, </a:t>
            </a:r>
            <a:r>
              <a:rPr lang="sv-SE" sz="1900" b="1">
                <a:solidFill>
                  <a:srgbClr val="000000"/>
                </a:solidFill>
              </a:rPr>
              <a:t>SK</a:t>
            </a:r>
          </a:p>
          <a:p>
            <a:pPr marL="127635" lvl="1" indent="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lang="sv-SE" sz="140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Ett av proven måste vara på </a:t>
            </a:r>
            <a:r>
              <a:rPr lang="sv-SE" sz="2800" b="1">
                <a:solidFill>
                  <a:srgbClr val="000000"/>
                </a:solidFill>
              </a:rPr>
              <a:t>LÅNG NIVÅ</a:t>
            </a:r>
            <a:r>
              <a:rPr lang="sv-SE" sz="2800">
                <a:solidFill>
                  <a:srgbClr val="000000"/>
                </a:solidFill>
              </a:rPr>
              <a:t> </a:t>
            </a:r>
          </a:p>
          <a:p>
            <a:pPr>
              <a:spcBef>
                <a:spcPts val="500"/>
              </a:spcBef>
              <a:buSzTx/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800">
                <a:solidFill>
                  <a:srgbClr val="000000"/>
                </a:solidFill>
              </a:rPr>
              <a:t> Du kan skriva </a:t>
            </a:r>
            <a:r>
              <a:rPr lang="sv-SE" sz="2800" b="1">
                <a:solidFill>
                  <a:srgbClr val="000000"/>
                </a:solidFill>
              </a:rPr>
              <a:t>FLER PROV</a:t>
            </a:r>
            <a:r>
              <a:rPr lang="sv-SE" sz="2800">
                <a:solidFill>
                  <a:srgbClr val="000000"/>
                </a:solidFill>
              </a:rPr>
              <a:t> om du vill.</a:t>
            </a:r>
          </a:p>
          <a:p>
            <a:pPr marL="447675" lvl="2">
              <a:spcBef>
                <a:spcPts val="50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sv-SE" sz="2000">
                <a:solidFill>
                  <a:srgbClr val="000000"/>
                </a:solidFill>
              </a:rPr>
              <a:t>Samma ämne på olika nivå, t ex. lång och kort matematik (men bara ett av dem ingår i så fall i dina fem prov)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15" y="52780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1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2431151" y="773599"/>
            <a:ext cx="73787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err="1">
                <a:solidFill>
                  <a:srgbClr val="003366"/>
                </a:solidFill>
              </a:rPr>
              <a:t>Studentexamen</a:t>
            </a:r>
            <a:endParaRPr sz="4400">
              <a:solidFill>
                <a:srgbClr val="003366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FC4DC-ACA3-4EC7-98B6-49A9B58C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105" y="332656"/>
            <a:ext cx="952500" cy="9525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7391491-9772-4061-AFFC-746871AD04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68" r="-99" b="9549"/>
          <a:stretch>
            <a:fillRect/>
          </a:stretch>
        </p:blipFill>
        <p:spPr>
          <a:xfrm>
            <a:off x="1561467" y="116417"/>
            <a:ext cx="9078044" cy="616109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6DBFEC4-0DF2-4C22-A0A8-EC2A1AF58FD4}"/>
              </a:ext>
            </a:extLst>
          </p:cNvPr>
          <p:cNvSpPr txBox="1"/>
          <p:nvPr/>
        </p:nvSpPr>
        <p:spPr>
          <a:xfrm>
            <a:off x="5015880" y="3452864"/>
            <a:ext cx="665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b="1"/>
              <a:t>ENG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72C3E54-8970-4AD5-9852-B3BE3D7656F0}"/>
              </a:ext>
            </a:extLst>
          </p:cNvPr>
          <p:cNvSpPr txBox="1"/>
          <p:nvPr/>
        </p:nvSpPr>
        <p:spPr>
          <a:xfrm>
            <a:off x="6492044" y="3457017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b="1"/>
              <a:t>MK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4A9A55D-DCFF-4E16-B81E-DB934FA623EC}"/>
              </a:ext>
            </a:extLst>
          </p:cNvPr>
          <p:cNvSpPr txBox="1"/>
          <p:nvPr/>
        </p:nvSpPr>
        <p:spPr>
          <a:xfrm>
            <a:off x="8078524" y="3454785"/>
            <a:ext cx="43204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SK</a:t>
            </a:r>
          </a:p>
        </p:txBody>
      </p:sp>
      <p:sp>
        <p:nvSpPr>
          <p:cNvPr id="2" name="textruta 10">
            <a:extLst>
              <a:ext uri="{FF2B5EF4-FFF2-40B4-BE49-F238E27FC236}">
                <a16:creationId xmlns:a16="http://schemas.microsoft.com/office/drawing/2014/main" id="{45F6C58E-F028-D5D6-82F9-A02EDD492E38}"/>
              </a:ext>
            </a:extLst>
          </p:cNvPr>
          <p:cNvSpPr txBox="1"/>
          <p:nvPr/>
        </p:nvSpPr>
        <p:spPr>
          <a:xfrm>
            <a:off x="7898607" y="4269701"/>
            <a:ext cx="7707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GEO</a:t>
            </a:r>
          </a:p>
        </p:txBody>
      </p:sp>
      <p:sp>
        <p:nvSpPr>
          <p:cNvPr id="7" name="textruta 10">
            <a:extLst>
              <a:ext uri="{FF2B5EF4-FFF2-40B4-BE49-F238E27FC236}">
                <a16:creationId xmlns:a16="http://schemas.microsoft.com/office/drawing/2014/main" id="{B8DA99C0-13BB-7755-7143-54269C23C0F1}"/>
              </a:ext>
            </a:extLst>
          </p:cNvPr>
          <p:cNvSpPr txBox="1"/>
          <p:nvPr/>
        </p:nvSpPr>
        <p:spPr>
          <a:xfrm>
            <a:off x="9517857" y="3528868"/>
            <a:ext cx="60138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FI" sz="1600" b="1"/>
              <a:t>PSY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VTI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GradientRiseVTI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GradientRis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13C68A69-E745-489A-84EC-B7BCE4AA380B}" vid="{9CF7857A-9412-4E45-AB0D-6EAA5A7DC4C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6C6AA53C8E0640A251F485607715F0" ma:contentTypeVersion="11" ma:contentTypeDescription="Skapa ett nytt dokument." ma:contentTypeScope="" ma:versionID="fff447736b71dff05bb95872b919c5e9">
  <xsd:schema xmlns:xsd="http://www.w3.org/2001/XMLSchema" xmlns:xs="http://www.w3.org/2001/XMLSchema" xmlns:p="http://schemas.microsoft.com/office/2006/metadata/properties" xmlns:ns2="8f8e073f-24d2-4075-99bb-36cb082adaf1" xmlns:ns3="075406e1-1363-4285-b742-cb9726e066c9" targetNamespace="http://schemas.microsoft.com/office/2006/metadata/properties" ma:root="true" ma:fieldsID="fec0c39f66129797080154dcbfb92510" ns2:_="" ns3:_="">
    <xsd:import namespace="8f8e073f-24d2-4075-99bb-36cb082adaf1"/>
    <xsd:import namespace="075406e1-1363-4285-b742-cb9726e066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8e073f-24d2-4075-99bb-36cb082ada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406e1-1363-4285-b742-cb9726e066c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B6F636-44A7-4D4E-971B-3EF0F09018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B692F-C9AE-4DA4-9621-1CE5724D0F00}">
  <ds:schemaRefs>
    <ds:schemaRef ds:uri="075406e1-1363-4285-b742-cb9726e066c9"/>
    <ds:schemaRef ds:uri="8f8e073f-24d2-4075-99bb-36cb082ada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822A7D-9BF3-4AFD-A40B-EE37386A516D}">
  <ds:schemaRefs>
    <ds:schemaRef ds:uri="3cc9c5ab-c22b-451a-b314-0746fd716436"/>
    <ds:schemaRef ds:uri="7169cdea-7e4d-4fad-b92c-96d2a876bc80"/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b044c43f-1079-452b-ab8b-739063671654}" enabled="0" method="" siteId="{b044c43f-1079-452b-ab8b-73906367165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Bredbild</PresentationFormat>
  <Slides>29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0" baseType="lpstr">
      <vt:lpstr>GradientRiseVTI</vt:lpstr>
      <vt:lpstr>Studentprov våren 2026 27.10.2025</vt:lpstr>
      <vt:lpstr>VARFÖR skriva i Åk 2? </vt:lpstr>
      <vt:lpstr>Vad kan jag skriva I ÅK 2?</vt:lpstr>
      <vt:lpstr>PowerPoint-presentation</vt:lpstr>
      <vt:lpstr>PowerPoint-presentation</vt:lpstr>
      <vt:lpstr>PowerPoint-presentation</vt:lpstr>
      <vt:lpstr>Max 3 skrivtillfällen</vt:lpstr>
      <vt:lpstr>studentexamen</vt:lpstr>
      <vt:lpstr>Studentexamen</vt:lpstr>
      <vt:lpstr>Studentexamen</vt:lpstr>
      <vt:lpstr>Studentexamen</vt:lpstr>
      <vt:lpstr>studentexamen</vt:lpstr>
      <vt:lpstr>OM DU VILL SKRIVA FLER ÄN 5 PROV:</vt:lpstr>
      <vt:lpstr>Kan jag förlora på att skriva fler prov?</vt:lpstr>
      <vt:lpstr>studentprovsvitsorden</vt:lpstr>
      <vt:lpstr>Kan jag förlora på att skriva fler prov?</vt:lpstr>
      <vt:lpstr>Hur kompenseras ETT underkänt prov?</vt:lpstr>
      <vt:lpstr>Hur kompenseras ETT underkänt prov?</vt:lpstr>
      <vt:lpstr>Kan jag skriva OM proveN?</vt:lpstr>
      <vt:lpstr>Kostar det att skriva prov?</vt:lpstr>
      <vt:lpstr>Du hittar all info på studnet!</vt:lpstr>
      <vt:lpstr>ATT tänka på...</vt:lpstr>
      <vt:lpstr>Se arbets-kalendernperiod 4!</vt:lpstr>
      <vt:lpstr>PowerPoint-presentation</vt:lpstr>
      <vt:lpstr>anmälan...</vt:lpstr>
      <vt:lpstr>anmälan...</vt:lpstr>
      <vt:lpstr>VILKEN DATOR ANVÄNDER DU?</vt:lpstr>
      <vt:lpstr>Obligatoriskt infotillfälle nr 2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2025-10-14T08:09:34Z</dcterms:created>
  <dcterms:modified xsi:type="dcterms:W3CDTF">2025-10-28T10:28:18Z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0x010100476C6AA53C8E0640A251F485607715F0</vt:lpwstr>
  </property>
</Properties>
</file>