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0" r:id="rId1"/>
  </p:sldMasterIdLst>
  <p:sldIdLst>
    <p:sldId id="256" r:id="rId2"/>
    <p:sldId id="29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86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7" r:id="rId43"/>
    <p:sldId id="296" r:id="rId44"/>
    <p:sldId id="298" r:id="rId45"/>
    <p:sldId id="300" r:id="rId46"/>
  </p:sldIdLst>
  <p:sldSz cx="12192000" cy="6858000"/>
  <p:notesSz cx="6858000" cy="9144000"/>
  <p:defaultTextStyle>
    <a:defPPr rtl="0"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C835"/>
    <a:srgbClr val="00D2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175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0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05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9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210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0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41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09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93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695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115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5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net.gymnasium.ax/alands-lyceum" TargetMode="External"/><Relationship Id="rId2" Type="http://schemas.openxmlformats.org/officeDocument/2006/relationships/hyperlink" Target="http://www.ylioppilastutkinto.fi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cheat.abitti.fi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06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90000" y="395289"/>
            <a:ext cx="4075200" cy="2226688"/>
          </a:xfrm>
        </p:spPr>
        <p:txBody>
          <a:bodyPr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700" err="1"/>
              <a:t>Praktiska</a:t>
            </a:r>
            <a:r>
              <a:rPr lang="en-US" sz="3700"/>
              <a:t> </a:t>
            </a:r>
            <a:r>
              <a:rPr lang="en-US" sz="3700" err="1"/>
              <a:t>arrangemang</a:t>
            </a:r>
            <a:r>
              <a:rPr lang="en-US" sz="3700"/>
              <a:t> </a:t>
            </a:r>
            <a:br>
              <a:rPr lang="en-US" sz="3700"/>
            </a:br>
            <a:r>
              <a:rPr lang="en-US" sz="3700" err="1"/>
              <a:t>inför</a:t>
            </a:r>
            <a:r>
              <a:rPr lang="en-US" sz="3700"/>
              <a:t> </a:t>
            </a:r>
            <a:r>
              <a:rPr lang="en-US" sz="3700" err="1"/>
              <a:t>vårens</a:t>
            </a:r>
            <a:r>
              <a:rPr lang="en-US" sz="3700"/>
              <a:t> </a:t>
            </a:r>
            <a:r>
              <a:rPr lang="en-US" sz="3700" err="1"/>
              <a:t>studentprov</a:t>
            </a:r>
            <a:r>
              <a:rPr lang="en-US" sz="3700"/>
              <a:t> 2024</a:t>
            </a:r>
            <a:br>
              <a:rPr lang="en-US" sz="3700"/>
            </a:br>
            <a:endParaRPr lang="en-US" sz="370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990000" y="4016087"/>
            <a:ext cx="4075200" cy="23019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Skriv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på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närvarolistan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dirty="0"/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8.3.2024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0F37AA1-A09B-4E28-987B-38E5060E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874D018-FDBA-4AD4-8C74-17D41F4FB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B43F5C4-EF74-49F4-97CB-97938DDC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74E0761-A6EC-4896-A2D4-97A0AF0AA0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id="{E02DDA0C-BC2F-4EA7-B34E-E0A38B82BA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id="{CF13B05D-4163-4B4E-A2D2-FA7ED94682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Line 70">
                  <a:extLst>
                    <a:ext uri="{FF2B5EF4-FFF2-40B4-BE49-F238E27FC236}">
                      <a16:creationId xmlns:a16="http://schemas.microsoft.com/office/drawing/2014/main" id="{6D222543-B140-45C1-A731-C56E6B3A17C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21D25868-4B38-41A5-8DA7-BB01E8534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68" name="Freeform 68">
                  <a:extLst>
                    <a:ext uri="{FF2B5EF4-FFF2-40B4-BE49-F238E27FC236}">
                      <a16:creationId xmlns:a16="http://schemas.microsoft.com/office/drawing/2014/main" id="{9BA6FA89-CCD8-4CC0-954F-FBBFA59737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69">
                  <a:extLst>
                    <a:ext uri="{FF2B5EF4-FFF2-40B4-BE49-F238E27FC236}">
                      <a16:creationId xmlns:a16="http://schemas.microsoft.com/office/drawing/2014/main" id="{73005E59-2B44-4A62-A8F1-504FB1706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Line 70">
                  <a:extLst>
                    <a:ext uri="{FF2B5EF4-FFF2-40B4-BE49-F238E27FC236}">
                      <a16:creationId xmlns:a16="http://schemas.microsoft.com/office/drawing/2014/main" id="{C9AB3E16-8B92-47B2-BA2E-02935767A80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4" name="Picture 3" descr="Ett abstrakt genetisk koncept">
            <a:extLst>
              <a:ext uri="{FF2B5EF4-FFF2-40B4-BE49-F238E27FC236}">
                <a16:creationId xmlns:a16="http://schemas.microsoft.com/office/drawing/2014/main" id="{616AA602-B860-7A13-0408-1348837C8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1" r="3054"/>
          <a:stretch/>
        </p:blipFill>
        <p:spPr>
          <a:xfrm>
            <a:off x="6080462" y="6306"/>
            <a:ext cx="6111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93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CF0FF-3F5B-B8A8-9D1A-E4A43688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Direktiv</a:t>
            </a:r>
            <a:r>
              <a:rPr lang="en-US"/>
              <a:t> </a:t>
            </a:r>
            <a:r>
              <a:rPr lang="en-US" err="1"/>
              <a:t>från</a:t>
            </a:r>
            <a:r>
              <a:rPr lang="en-US"/>
              <a:t> </a:t>
            </a:r>
            <a:r>
              <a:rPr lang="en-US" err="1"/>
              <a:t>studentexamensnämnden</a:t>
            </a:r>
            <a:r>
              <a:rPr lang="en-US"/>
              <a:t> - 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40040-1E9A-69A3-C2EE-7AA8A3C2F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59410" indent="-359410"/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Tas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ur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förpackninagr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utanför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skrivsalen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: </a:t>
            </a:r>
          </a:p>
          <a:p>
            <a:pPr marL="359410" lvl="1"/>
            <a:r>
              <a:rPr lang="en-US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 </a:t>
            </a:r>
            <a:r>
              <a:rPr lang="en-US" b="1" i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inget</a:t>
            </a:r>
            <a:r>
              <a:rPr lang="en-US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 med text </a:t>
            </a:r>
            <a:r>
              <a:rPr lang="en-US" b="1" i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på</a:t>
            </a:r>
            <a:r>
              <a:rPr lang="en-US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i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tillåts</a:t>
            </a:r>
            <a:r>
              <a:rPr lang="en-US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! Tejpa </a:t>
            </a:r>
            <a:r>
              <a:rPr lang="en-US" b="1" i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över</a:t>
            </a:r>
            <a:r>
              <a:rPr lang="en-US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 text vid </a:t>
            </a:r>
            <a:r>
              <a:rPr lang="en-US" b="1" i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behov</a:t>
            </a:r>
            <a:r>
              <a:rPr lang="en-US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i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/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Undvik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onödigt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knaprande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och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prasslande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marL="359410" indent="-359410"/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Brickor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tallrikar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och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glas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finns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 till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förfogande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utanför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skrivsalen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Bild 8" descr="Trave med böcker med päron">
            <a:extLst>
              <a:ext uri="{FF2B5EF4-FFF2-40B4-BE49-F238E27FC236}">
                <a16:creationId xmlns:a16="http://schemas.microsoft.com/office/drawing/2014/main" id="{8CC2DF83-483A-407D-8FE0-A48384096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96275" y="2781299"/>
            <a:ext cx="3895725" cy="3895725"/>
          </a:xfrm>
          <a:prstGeom prst="rect">
            <a:avLst/>
          </a:prstGeom>
        </p:spPr>
      </p:pic>
      <p:pic>
        <p:nvPicPr>
          <p:cNvPr id="11" name="Bild 10" descr="Hamburgare och dryck med hel fyllning">
            <a:extLst>
              <a:ext uri="{FF2B5EF4-FFF2-40B4-BE49-F238E27FC236}">
                <a16:creationId xmlns:a16="http://schemas.microsoft.com/office/drawing/2014/main" id="{54392BD6-74E5-4989-A21A-E6DC6D267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81212" y="4224533"/>
            <a:ext cx="1977037" cy="197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11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77654B-4272-A445-1A20-4D52B8BC2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99" y="395288"/>
            <a:ext cx="6317998" cy="1120439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err="1"/>
              <a:t>Direktiv</a:t>
            </a:r>
            <a:r>
              <a:rPr lang="en-US"/>
              <a:t> </a:t>
            </a:r>
            <a:r>
              <a:rPr lang="en-US" err="1"/>
              <a:t>från</a:t>
            </a:r>
            <a:r>
              <a:rPr lang="en-US"/>
              <a:t> </a:t>
            </a:r>
            <a:r>
              <a:rPr lang="en-US" err="1"/>
              <a:t>studenteexamensnämnden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6C132CB-661F-4A80-B2A5-D78FF18C0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78998" y="19645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16E32-210C-AF14-7695-A3016B9A3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33" y="1784935"/>
            <a:ext cx="6631764" cy="38764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9410" indent="-359410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Markera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marL="359410" lvl="1">
              <a:buClr>
                <a:srgbClr val="8FA3A3"/>
              </a:buClr>
            </a:pPr>
            <a:r>
              <a:rPr lang="en-US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Om du </a:t>
            </a:r>
            <a:r>
              <a:rPr lang="en-US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ett</a:t>
            </a:r>
            <a:r>
              <a:rPr lang="en-US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ärende</a:t>
            </a:r>
            <a:r>
              <a:rPr lang="en-US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till </a:t>
            </a:r>
            <a:r>
              <a:rPr lang="en-US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kustoriderande</a:t>
            </a:r>
            <a:r>
              <a:rPr lang="en-US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lärare</a:t>
            </a:r>
            <a:r>
              <a:rPr lang="en-US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marL="359410" lvl="1"/>
            <a:r>
              <a:rPr lang="en-US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Om du </a:t>
            </a:r>
            <a:r>
              <a:rPr lang="en-US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vill</a:t>
            </a:r>
            <a:r>
              <a:rPr lang="en-US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gå</a:t>
            </a:r>
            <a:r>
              <a:rPr lang="en-US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på</a:t>
            </a:r>
            <a:r>
              <a:rPr lang="en-US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toaletten</a:t>
            </a:r>
            <a:r>
              <a:rPr lang="en-US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visa </a:t>
            </a:r>
            <a:r>
              <a:rPr lang="en-US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ett</a:t>
            </a:r>
            <a:r>
              <a:rPr lang="en-US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 med </a:t>
            </a:r>
            <a:r>
              <a:rPr lang="en-US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händerna</a:t>
            </a:r>
            <a:r>
              <a:rPr lang="en-US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n-US" i="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b="1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du </a:t>
            </a:r>
            <a:r>
              <a:rPr lang="en-US" b="1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får</a:t>
            </a:r>
            <a:r>
              <a:rPr lang="en-US" b="1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inte</a:t>
            </a:r>
            <a:r>
              <a:rPr lang="en-US" b="1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lämna</a:t>
            </a:r>
            <a:r>
              <a:rPr lang="en-US" b="1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din plats </a:t>
            </a:r>
            <a:r>
              <a:rPr lang="en-US" b="1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utan</a:t>
            </a:r>
            <a:r>
              <a:rPr lang="en-US" b="1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tillstånd</a:t>
            </a:r>
            <a:br>
              <a:rPr lang="en-US" b="1" i="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i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lvl="1"/>
            <a:r>
              <a:rPr lang="en-US" b="1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Lås</a:t>
            </a:r>
            <a:r>
              <a:rPr lang="en-US" b="1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alltid</a:t>
            </a:r>
            <a:r>
              <a:rPr lang="en-US" b="1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skärmen</a:t>
            </a:r>
            <a:r>
              <a:rPr lang="en-US" b="1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när</a:t>
            </a:r>
            <a:r>
              <a:rPr lang="en-US" b="1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b="1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lämnar</a:t>
            </a:r>
            <a:r>
              <a:rPr lang="en-US" b="1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din plats</a:t>
            </a:r>
          </a:p>
        </p:txBody>
      </p:sp>
      <p:pic>
        <p:nvPicPr>
          <p:cNvPr id="96" name="Picture 95" descr="Utropstecken på gul bakgrund">
            <a:extLst>
              <a:ext uri="{FF2B5EF4-FFF2-40B4-BE49-F238E27FC236}">
                <a16:creationId xmlns:a16="http://schemas.microsoft.com/office/drawing/2014/main" id="{821C0426-EEB6-EB18-6EF1-B8754FA42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68" r="22300" b="4"/>
          <a:stretch/>
        </p:blipFill>
        <p:spPr>
          <a:xfrm>
            <a:off x="8321011" y="10"/>
            <a:ext cx="3870989" cy="6857990"/>
          </a:xfrm>
          <a:prstGeom prst="rect">
            <a:avLst/>
          </a:prstGeom>
        </p:spPr>
      </p:pic>
      <p:pic>
        <p:nvPicPr>
          <p:cNvPr id="5" name="Bildobjekt 4" descr="Person som skriver på bärbar dator">
            <a:extLst>
              <a:ext uri="{FF2B5EF4-FFF2-40B4-BE49-F238E27FC236}">
                <a16:creationId xmlns:a16="http://schemas.microsoft.com/office/drawing/2014/main" id="{56066D6D-D758-43D9-B700-A6E73E750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853" y="395288"/>
            <a:ext cx="3178968" cy="211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59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8CFA0-4158-BA8A-782C-507EDA0A60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6377" y="831274"/>
            <a:ext cx="4075113" cy="3269672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4800" err="1"/>
              <a:t>Mensskydd</a:t>
            </a:r>
            <a:br>
              <a:rPr lang="en-US" sz="4800"/>
            </a:br>
            <a:br>
              <a:rPr lang="en-US" sz="4800"/>
            </a:br>
            <a:r>
              <a:rPr lang="en-US" sz="2700">
                <a:latin typeface="Avenir Next LT Pro"/>
              </a:rPr>
              <a:t>Finns </a:t>
            </a:r>
            <a:r>
              <a:rPr lang="en-US" sz="2700" err="1">
                <a:latin typeface="Avenir Next LT Pro"/>
              </a:rPr>
              <a:t>i</a:t>
            </a:r>
            <a:r>
              <a:rPr lang="en-US" sz="2700">
                <a:latin typeface="Avenir Next LT Pro"/>
              </a:rPr>
              <a:t> </a:t>
            </a:r>
            <a:r>
              <a:rPr lang="en-US" sz="2700" err="1">
                <a:latin typeface="Avenir Next LT Pro"/>
              </a:rPr>
              <a:t>skåp</a:t>
            </a:r>
            <a:r>
              <a:rPr lang="en-US" sz="2700">
                <a:latin typeface="Avenir Next LT Pro"/>
              </a:rPr>
              <a:t> vid </a:t>
            </a:r>
            <a:r>
              <a:rPr lang="en-US" sz="2700" err="1">
                <a:latin typeface="Avenir Next LT Pro"/>
              </a:rPr>
              <a:t>toaletterna</a:t>
            </a:r>
            <a:r>
              <a:rPr lang="en-US" sz="2700">
                <a:latin typeface="Avenir Next LT Pro"/>
              </a:rPr>
              <a:t>. </a:t>
            </a:r>
            <a:br>
              <a:rPr lang="en-US" sz="2700">
                <a:latin typeface="Avenir Next LT Pro"/>
              </a:rPr>
            </a:br>
            <a:r>
              <a:rPr lang="en-US" sz="2700">
                <a:latin typeface="Avenir Next LT Pro"/>
              </a:rPr>
              <a:t>Helt ok </a:t>
            </a:r>
            <a:r>
              <a:rPr lang="en-US" sz="2700" err="1">
                <a:latin typeface="Avenir Next LT Pro"/>
              </a:rPr>
              <a:t>att</a:t>
            </a:r>
            <a:r>
              <a:rPr lang="en-US" sz="2700">
                <a:latin typeface="Avenir Next LT Pro"/>
              </a:rPr>
              <a:t> ta med </a:t>
            </a:r>
            <a:r>
              <a:rPr lang="en-US" sz="2700" err="1">
                <a:latin typeface="Avenir Next LT Pro"/>
              </a:rPr>
              <a:t>eget</a:t>
            </a:r>
            <a:r>
              <a:rPr lang="en-US" sz="2700">
                <a:latin typeface="Avenir Next LT Pro"/>
              </a:rPr>
              <a:t> </a:t>
            </a:r>
            <a:r>
              <a:rPr lang="en-US" sz="2700" err="1">
                <a:latin typeface="Avenir Next LT Pro"/>
              </a:rPr>
              <a:t>också</a:t>
            </a:r>
            <a:r>
              <a:rPr lang="en-US" sz="2700">
                <a:latin typeface="Avenir Next LT Pro"/>
              </a:rPr>
              <a:t>.</a:t>
            </a:r>
            <a:r>
              <a:rPr lang="en-US" sz="2700"/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AE6B01-D19C-7684-E21E-11CB1BEA7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9" r="-1" b="14351"/>
          <a:stretch/>
        </p:blipFill>
        <p:spPr>
          <a:xfrm>
            <a:off x="5964950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6375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F2449-AD7E-8849-7316-75159ACA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193965"/>
            <a:ext cx="10213200" cy="784830"/>
          </a:xfrm>
        </p:spPr>
        <p:txBody>
          <a:bodyPr/>
          <a:lstStyle/>
          <a:p>
            <a:r>
              <a:rPr lang="en-US" err="1"/>
              <a:t>Samlingstider</a:t>
            </a:r>
            <a:r>
              <a:rPr lang="en-US"/>
              <a:t> &amp; </a:t>
            </a:r>
            <a:r>
              <a:rPr lang="en-US" err="1"/>
              <a:t>upprop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1E9E7-ADC5-3A7D-1EC8-C23087A8B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275008"/>
            <a:ext cx="10213200" cy="53219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9410" indent="-359410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Samlingstider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anvisningar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Skickas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ut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per e-post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inom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kort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Finns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också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på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studnet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LÄS NOGA!</a:t>
            </a:r>
          </a:p>
          <a:p>
            <a:pPr marL="359410" indent="-359410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Vanligtvis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samling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kl.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8.30 I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caféet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marL="359410" indent="-359410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Rektor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förättar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namnupprop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anger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platsnummer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nummerordning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På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bordet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finns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lapp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examinandnummer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skolans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nummer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2962</a:t>
            </a:r>
          </a:p>
          <a:p>
            <a:pPr marL="359410" indent="-359410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Proven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skrivs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gymnastiksalen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molekylen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cellen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fredag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22.3)</a:t>
            </a:r>
          </a:p>
          <a:p>
            <a:pPr marL="359410" indent="-359410"/>
            <a:r>
              <a:rPr lang="en-US" b="1" dirty="0">
                <a:solidFill>
                  <a:schemeClr val="tx1"/>
                </a:solidFill>
              </a:rPr>
              <a:t>KOM I TID!</a:t>
            </a:r>
          </a:p>
        </p:txBody>
      </p:sp>
      <p:pic>
        <p:nvPicPr>
          <p:cNvPr id="5" name="Bild 4" descr="Grupp med hel fyllning">
            <a:extLst>
              <a:ext uri="{FF2B5EF4-FFF2-40B4-BE49-F238E27FC236}">
                <a16:creationId xmlns:a16="http://schemas.microsoft.com/office/drawing/2014/main" id="{BB59FCEA-8697-4664-B173-61898AF7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0658" y="817808"/>
            <a:ext cx="2896942" cy="289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85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C609C-3A73-2381-400F-E805DFEAC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711590"/>
            <a:ext cx="10213200" cy="796535"/>
          </a:xfrm>
        </p:spPr>
        <p:txBody>
          <a:bodyPr>
            <a:normAutofit fontScale="90000"/>
          </a:bodyPr>
          <a:lstStyle/>
          <a:p>
            <a:r>
              <a:rPr lang="en-US" err="1"/>
              <a:t>Direktiv</a:t>
            </a:r>
            <a:r>
              <a:rPr lang="en-US"/>
              <a:t> </a:t>
            </a:r>
            <a:r>
              <a:rPr lang="en-US" err="1"/>
              <a:t>från</a:t>
            </a:r>
            <a:r>
              <a:rPr lang="en-US"/>
              <a:t> </a:t>
            </a:r>
            <a:r>
              <a:rPr lang="en-US" err="1"/>
              <a:t>studentexamensnämnden</a:t>
            </a:r>
            <a:br>
              <a:rPr lang="en-US"/>
            </a:b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88B89-00BC-07C0-D40C-AED456DA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685925"/>
            <a:ext cx="8474048" cy="44615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9410" indent="-359410"/>
            <a:r>
              <a:rPr lang="en-US" err="1">
                <a:solidFill>
                  <a:schemeClr val="tx1"/>
                </a:solidFill>
              </a:rPr>
              <a:t>Väskor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och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avstängda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mobiltelefoner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läggs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på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anvisad</a:t>
            </a:r>
            <a:r>
              <a:rPr lang="en-US">
                <a:solidFill>
                  <a:schemeClr val="tx1"/>
                </a:solidFill>
              </a:rPr>
              <a:t> plats</a:t>
            </a:r>
          </a:p>
          <a:p>
            <a:pPr marL="359410" indent="-359410"/>
            <a:r>
              <a:rPr lang="en-US" err="1">
                <a:solidFill>
                  <a:schemeClr val="tx1"/>
                </a:solidFill>
              </a:rPr>
              <a:t>Dörrarna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stängs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och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provet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börjar</a:t>
            </a:r>
            <a:endParaRPr lang="en-US">
              <a:solidFill>
                <a:schemeClr val="tx1"/>
              </a:solidFill>
            </a:endParaRPr>
          </a:p>
          <a:p>
            <a:pPr marL="359410" indent="-359410"/>
            <a:r>
              <a:rPr lang="en-US" err="1">
                <a:solidFill>
                  <a:schemeClr val="tx1"/>
                </a:solidFill>
              </a:rPr>
              <a:t>Därefter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släpps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inte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försenade</a:t>
            </a:r>
            <a:r>
              <a:rPr lang="en-US">
                <a:solidFill>
                  <a:schemeClr val="tx1"/>
                </a:solidFill>
              </a:rPr>
              <a:t> in</a:t>
            </a:r>
          </a:p>
          <a:p>
            <a:pPr marL="359410" indent="-359410"/>
            <a:r>
              <a:rPr lang="en-US" err="1">
                <a:solidFill>
                  <a:schemeClr val="tx1"/>
                </a:solidFill>
              </a:rPr>
              <a:t>Skaffa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intyg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på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ev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ofrivillig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försening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87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6D33D-0CFB-C8B8-98E0-F57DF8A4C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180110"/>
            <a:ext cx="10213200" cy="772792"/>
          </a:xfrm>
        </p:spPr>
        <p:txBody>
          <a:bodyPr/>
          <a:lstStyle/>
          <a:p>
            <a:r>
              <a:rPr lang="en-US" err="1"/>
              <a:t>Direktiv</a:t>
            </a:r>
            <a:r>
              <a:rPr lang="en-US"/>
              <a:t> </a:t>
            </a:r>
            <a:r>
              <a:rPr lang="en-US" err="1"/>
              <a:t>från</a:t>
            </a:r>
            <a:r>
              <a:rPr lang="en-US"/>
              <a:t> </a:t>
            </a:r>
            <a:r>
              <a:rPr lang="en-US" err="1"/>
              <a:t>studentexamensnämnden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E91D8-F7E0-FE76-FEB5-26C17D32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260765"/>
            <a:ext cx="10213200" cy="50984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9410" indent="-359410"/>
            <a:r>
              <a:rPr lang="sv-FI" dirty="0">
                <a:solidFill>
                  <a:schemeClr val="tx1">
                    <a:lumMod val="95000"/>
                    <a:lumOff val="5000"/>
                  </a:schemeClr>
                </a:solidFill>
              </a:rPr>
              <a:t>Lägg ditt ID- kort synligt på bordet</a:t>
            </a:r>
          </a:p>
          <a:p>
            <a:pPr marL="359410" indent="-359410"/>
            <a:r>
              <a:rPr lang="sv-FI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Koppla i nätverkskabeln, strömkabeln, och hörlurarna</a:t>
            </a:r>
          </a:p>
          <a:p>
            <a:pPr marL="359410" indent="-359410"/>
            <a:r>
              <a:rPr lang="sv-FI" dirty="0">
                <a:solidFill>
                  <a:schemeClr val="tx1">
                    <a:lumMod val="95000"/>
                    <a:lumOff val="5000"/>
                  </a:schemeClr>
                </a:solidFill>
              </a:rPr>
              <a:t>Gör en USB start</a:t>
            </a:r>
          </a:p>
          <a:p>
            <a:pPr marL="359410" indent="-359410"/>
            <a:r>
              <a:rPr lang="sv-FI" dirty="0">
                <a:solidFill>
                  <a:schemeClr val="tx1">
                    <a:lumMod val="95000"/>
                    <a:lumOff val="5000"/>
                  </a:schemeClr>
                </a:solidFill>
              </a:rPr>
              <a:t>Utför ljudtestet och byt språk via programmenyn</a:t>
            </a:r>
          </a:p>
          <a:p>
            <a:pPr marL="359410" indent="-359410"/>
            <a:r>
              <a:rPr lang="sv-FI" dirty="0">
                <a:solidFill>
                  <a:schemeClr val="tx1">
                    <a:lumMod val="95000"/>
                    <a:lumOff val="5000"/>
                  </a:schemeClr>
                </a:solidFill>
              </a:rPr>
              <a:t>Fyll i för och efternamn samt personbeteckning</a:t>
            </a:r>
          </a:p>
          <a:p>
            <a:pPr marL="0" indent="0">
              <a:buNone/>
            </a:pPr>
            <a:r>
              <a:rPr lang="sv-FI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   Välj gymnasiets undervisningsspråk = svenska</a:t>
            </a:r>
          </a:p>
          <a:p>
            <a:pPr marL="0" indent="0">
              <a:buNone/>
            </a:pPr>
            <a:r>
              <a:rPr lang="sv-FI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   Välj sedan provet du ska skriva</a:t>
            </a:r>
          </a:p>
          <a:p>
            <a:pPr marL="359410" indent="-359410"/>
            <a:r>
              <a:rPr lang="sv-FI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kustodierande lärare kommer och bekräftar din inloggning med en kod</a:t>
            </a:r>
          </a:p>
          <a:p>
            <a:pPr marL="359410" indent="-359410"/>
            <a:r>
              <a:rPr lang="sv-FI" dirty="0">
                <a:solidFill>
                  <a:schemeClr val="tx1">
                    <a:lumMod val="95000"/>
                    <a:lumOff val="5000"/>
                  </a:schemeClr>
                </a:solidFill>
              </a:rPr>
              <a:t>Följ instruktionerna på din skärm</a:t>
            </a:r>
          </a:p>
        </p:txBody>
      </p:sp>
      <p:pic>
        <p:nvPicPr>
          <p:cNvPr id="4" name="Bild 3" descr="Bärbar dator med telefon och kalkylator">
            <a:extLst>
              <a:ext uri="{FF2B5EF4-FFF2-40B4-BE49-F238E27FC236}">
                <a16:creationId xmlns:a16="http://schemas.microsoft.com/office/drawing/2014/main" id="{809DE8B9-50B0-40A0-A9B0-171572554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61684" y="330740"/>
            <a:ext cx="5385312" cy="538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79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059A7-DCEF-43C8-EEDE-5D5CFCAF7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Direktiv</a:t>
            </a:r>
            <a:r>
              <a:rPr lang="en-US"/>
              <a:t> </a:t>
            </a:r>
            <a:r>
              <a:rPr lang="en-US" err="1"/>
              <a:t>från</a:t>
            </a:r>
            <a:r>
              <a:rPr lang="en-US"/>
              <a:t> </a:t>
            </a:r>
            <a:r>
              <a:rPr lang="en-US" err="1"/>
              <a:t>studentexamensnämnden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6B87A-DA7F-AA56-3848-1E0DA48A4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err="1">
                <a:solidFill>
                  <a:schemeClr val="tx1"/>
                </a:solidFill>
              </a:rPr>
              <a:t>Skrivtiden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är</a:t>
            </a:r>
            <a:r>
              <a:rPr lang="en-US" b="1">
                <a:solidFill>
                  <a:schemeClr val="tx1"/>
                </a:solidFill>
              </a:rPr>
              <a:t> </a:t>
            </a:r>
            <a:endParaRPr lang="en-US">
              <a:solidFill>
                <a:schemeClr val="tx1"/>
              </a:solidFill>
            </a:endParaRPr>
          </a:p>
          <a:p>
            <a:pPr marL="359410" indent="-359410"/>
            <a:r>
              <a:rPr lang="sv-FI">
                <a:solidFill>
                  <a:schemeClr val="tx1"/>
                </a:solidFill>
              </a:rPr>
              <a:t>minst 3 timmar och högst 6 timmar</a:t>
            </a:r>
          </a:p>
          <a:p>
            <a:pPr marL="359410" indent="-359410"/>
            <a:r>
              <a:rPr lang="sv-FI">
                <a:solidFill>
                  <a:schemeClr val="tx1"/>
                </a:solidFill>
              </a:rPr>
              <a:t>8 timmar om du har rätt till förlängd tid och skriver två korta språk</a:t>
            </a:r>
          </a:p>
          <a:p>
            <a:pPr marL="0" indent="0">
              <a:buNone/>
            </a:pPr>
            <a:r>
              <a:rPr lang="sv-FI" b="1">
                <a:solidFill>
                  <a:schemeClr val="tx1"/>
                </a:solidFill>
              </a:rPr>
              <a:t>Ingen får lämna upp före kl. 12:00</a:t>
            </a:r>
          </a:p>
          <a:p>
            <a:pPr marL="359410" indent="-359410"/>
            <a:r>
              <a:rPr lang="sv-FI">
                <a:solidFill>
                  <a:schemeClr val="tx1"/>
                </a:solidFill>
              </a:rPr>
              <a:t>Lämna upp proven en person i taget</a:t>
            </a:r>
          </a:p>
          <a:p>
            <a:pPr marL="359410" indent="-359410"/>
            <a:r>
              <a:rPr lang="sv-FI" err="1">
                <a:solidFill>
                  <a:schemeClr val="tx1"/>
                </a:solidFill>
              </a:rPr>
              <a:t>Kustodierande</a:t>
            </a:r>
            <a:r>
              <a:rPr lang="sv-FI">
                <a:solidFill>
                  <a:schemeClr val="tx1"/>
                </a:solidFill>
              </a:rPr>
              <a:t> lärare ger tecken till dej när det är din tur</a:t>
            </a:r>
          </a:p>
          <a:p>
            <a:pPr marL="359410" indent="-359410"/>
            <a:r>
              <a:rPr lang="sv-FI">
                <a:solidFill>
                  <a:schemeClr val="tx1"/>
                </a:solidFill>
              </a:rPr>
              <a:t>OBS! Avsluta provet enligt instruktionerna på skärmen</a:t>
            </a:r>
          </a:p>
        </p:txBody>
      </p:sp>
      <p:pic>
        <p:nvPicPr>
          <p:cNvPr id="5" name="Bild 4" descr="Klocka med hel fyllning">
            <a:extLst>
              <a:ext uri="{FF2B5EF4-FFF2-40B4-BE49-F238E27FC236}">
                <a16:creationId xmlns:a16="http://schemas.microsoft.com/office/drawing/2014/main" id="{B387A540-2849-4766-8A99-CB571EC08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1225" y="3429000"/>
            <a:ext cx="1963350" cy="196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42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597C05-14D0-035F-2118-8433D3D6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6328800" cy="1112836"/>
          </a:xfrm>
        </p:spPr>
        <p:txBody>
          <a:bodyPr>
            <a:normAutofit/>
          </a:bodyPr>
          <a:lstStyle/>
          <a:p>
            <a:pPr algn="ctr"/>
            <a:r>
              <a:rPr lang="en-US" sz="3000" err="1"/>
              <a:t>Direktiv</a:t>
            </a:r>
            <a:r>
              <a:rPr lang="en-US" sz="3000"/>
              <a:t> </a:t>
            </a:r>
            <a:r>
              <a:rPr lang="en-US" sz="3000" err="1"/>
              <a:t>från</a:t>
            </a:r>
            <a:r>
              <a:rPr lang="en-US" sz="3000"/>
              <a:t> </a:t>
            </a:r>
            <a:r>
              <a:rPr lang="en-US" sz="3000" err="1"/>
              <a:t>studentexamensnämnden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8ED0D-92C6-6039-7E6F-F3E684FCF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864801"/>
            <a:ext cx="6328800" cy="39137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9410" indent="-359410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Kladdpapper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med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skolans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namn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nummer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finns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på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varje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bord</a:t>
            </a:r>
          </a:p>
          <a:p>
            <a:pPr marL="359410" indent="-359410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Skriv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ditt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namn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elevnuymmer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på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ALLA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papper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använder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marL="359410" indent="-359410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Alla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använda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papper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ska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lämnas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 men de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skickas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inte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vidare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till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studentexamensnämnden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5D45D7-984D-4CDD-B1BC-0CF407C7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24850" y="540000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39199FF-6A63-B85D-695E-52F2FCD17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650" y="702535"/>
            <a:ext cx="2767362" cy="545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37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95306-5CE8-439E-2FD3-A34CC7434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6" y="261939"/>
            <a:ext cx="11096624" cy="1112836"/>
          </a:xfrm>
        </p:spPr>
        <p:txBody>
          <a:bodyPr/>
          <a:lstStyle/>
          <a:p>
            <a:r>
              <a:rPr lang="en-US" dirty="0" err="1"/>
              <a:t>Studentproven</a:t>
            </a:r>
            <a:r>
              <a:rPr lang="en-US" dirty="0"/>
              <a:t>: </a:t>
            </a:r>
            <a:r>
              <a:rPr lang="en-US" dirty="0" err="1"/>
              <a:t>Modersmål</a:t>
            </a:r>
            <a:r>
              <a:rPr lang="en-US" dirty="0"/>
              <a:t> – </a:t>
            </a:r>
            <a:r>
              <a:rPr lang="en-US" sz="2800" dirty="0" err="1"/>
              <a:t>två</a:t>
            </a:r>
            <a:r>
              <a:rPr lang="en-US" sz="2800" dirty="0"/>
              <a:t> </a:t>
            </a:r>
            <a:r>
              <a:rPr lang="en-US" sz="2800" dirty="0" err="1"/>
              <a:t>delprov</a:t>
            </a:r>
            <a:r>
              <a:rPr lang="en-US" sz="2800" dirty="0"/>
              <a:t>, </a:t>
            </a:r>
            <a:r>
              <a:rPr lang="en-US" sz="2800" dirty="0" err="1"/>
              <a:t>resultaten</a:t>
            </a:r>
            <a:r>
              <a:rPr lang="en-US" sz="2800" dirty="0"/>
              <a:t> </a:t>
            </a:r>
            <a:r>
              <a:rPr lang="en-US" sz="2800" dirty="0" err="1"/>
              <a:t>sammanräknas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146FA-7F99-7238-EB7A-A5358D216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718122"/>
            <a:ext cx="10213200" cy="45231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59410" indent="-359410"/>
            <a:r>
              <a:rPr lang="sv-FI" b="1" noProof="1">
                <a:solidFill>
                  <a:schemeClr val="tx1"/>
                </a:solidFill>
              </a:rPr>
              <a:t>Man måste delta i båda proven</a:t>
            </a:r>
          </a:p>
          <a:p>
            <a:pPr marL="359410" lvl="1" indent="-359410">
              <a:buClr>
                <a:srgbClr val="8FA3A3"/>
              </a:buClr>
            </a:pPr>
            <a:r>
              <a:rPr lang="sv-FI" i="0" noProof="1">
                <a:solidFill>
                  <a:schemeClr val="tx1"/>
                </a:solidFill>
              </a:rPr>
              <a:t> </a:t>
            </a:r>
            <a:r>
              <a:rPr lang="sv-FI" b="1" i="0" noProof="1">
                <a:solidFill>
                  <a:schemeClr val="tx1"/>
                </a:solidFill>
              </a:rPr>
              <a:t>Läskompetens (60 p) </a:t>
            </a:r>
          </a:p>
          <a:p>
            <a:pPr marL="359410" lvl="1" indent="-359410"/>
            <a:r>
              <a:rPr lang="sv-FI" i="0" noProof="1">
                <a:solidFill>
                  <a:schemeClr val="tx1"/>
                </a:solidFill>
              </a:rPr>
              <a:t>  Två delar,</a:t>
            </a:r>
            <a:r>
              <a:rPr lang="sv-FI" u="sng" noProof="1">
                <a:solidFill>
                  <a:schemeClr val="tx1"/>
                </a:solidFill>
              </a:rPr>
              <a:t>välj en av två </a:t>
            </a:r>
            <a:r>
              <a:rPr lang="sv-FI" i="0" noProof="1">
                <a:solidFill>
                  <a:schemeClr val="tx1"/>
                </a:solidFill>
              </a:rPr>
              <a:t>uppgifter i vardera delen</a:t>
            </a:r>
          </a:p>
          <a:p>
            <a:pPr marL="359410" lvl="1" indent="-359410"/>
            <a:r>
              <a:rPr lang="sv-FI" i="0" noProof="1">
                <a:solidFill>
                  <a:schemeClr val="tx1"/>
                </a:solidFill>
              </a:rPr>
              <a:t>  En uppgift kan betså av flera olika delar</a:t>
            </a:r>
          </a:p>
          <a:p>
            <a:pPr marL="359410" lvl="1" indent="-359410"/>
            <a:r>
              <a:rPr lang="sv-FI" i="0" noProof="1">
                <a:solidFill>
                  <a:schemeClr val="tx1"/>
                </a:solidFill>
              </a:rPr>
              <a:t> </a:t>
            </a:r>
            <a:r>
              <a:rPr lang="sv-FI" b="1" i="0" noProof="1">
                <a:solidFill>
                  <a:schemeClr val="tx1"/>
                </a:solidFill>
              </a:rPr>
              <a:t>Skrivkompetens </a:t>
            </a:r>
            <a:r>
              <a:rPr lang="sv-FI" b="1" i="0" noProof="1">
                <a:solidFill>
                  <a:schemeClr val="tx1"/>
                </a:solidFill>
                <a:ea typeface="+mn-lt"/>
                <a:cs typeface="+mn-lt"/>
              </a:rPr>
              <a:t>(60 p) </a:t>
            </a:r>
          </a:p>
          <a:p>
            <a:pPr marL="359410" lvl="1" indent="-359410"/>
            <a:r>
              <a:rPr lang="sv-FI" i="0" noProof="1">
                <a:solidFill>
                  <a:schemeClr val="tx1"/>
                </a:solidFill>
              </a:rPr>
              <a:t>  Välj av 5-7 uppgifter</a:t>
            </a:r>
          </a:p>
          <a:p>
            <a:pPr marL="359410" lvl="1" indent="-359410"/>
            <a:r>
              <a:rPr lang="sv-FI" i="0" noProof="1">
                <a:solidFill>
                  <a:schemeClr val="tx1"/>
                </a:solidFill>
              </a:rPr>
              <a:t>  Alla uppgifter är materialbaserade (minst två av materialen ska användas)</a:t>
            </a:r>
          </a:p>
          <a:p>
            <a:pPr marL="359410" lvl="1" indent="-359410"/>
            <a:r>
              <a:rPr lang="sv-FI" i="0" noProof="1">
                <a:solidFill>
                  <a:schemeClr val="tx1"/>
                </a:solidFill>
              </a:rPr>
              <a:t>  Examinanden ska "med hjälp av materialet skriva en text som är diskuterande eller ställningstagande"</a:t>
            </a:r>
          </a:p>
          <a:p>
            <a:pPr marL="359410" indent="-359410"/>
            <a:endParaRPr lang="en-US" dirty="0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4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E6C7595-F0AE-4010-B69E-52442FCD8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Studentproven</a:t>
            </a:r>
            <a:r>
              <a:rPr lang="en-US"/>
              <a:t>: </a:t>
            </a:r>
            <a:r>
              <a:rPr lang="en-US" err="1"/>
              <a:t>Språkproven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F703AE2-D922-4A85-BD03-63552C65B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702310" lvl="1" indent="-342900">
              <a:buFont typeface="Arial"/>
              <a:buChar char="•"/>
            </a:pPr>
            <a:r>
              <a:rPr lang="sv-FI" i="0">
                <a:solidFill>
                  <a:schemeClr val="tx1"/>
                </a:solidFill>
              </a:rPr>
              <a:t>Hörförståelse</a:t>
            </a:r>
            <a:endParaRPr lang="en-US">
              <a:solidFill>
                <a:srgbClr val="000000">
                  <a:alpha val="60000"/>
                </a:srgbClr>
              </a:solidFill>
            </a:endParaRPr>
          </a:p>
          <a:p>
            <a:pPr marL="702310" lvl="1" indent="-342900">
              <a:buFont typeface="Arial"/>
              <a:buChar char="•"/>
            </a:pPr>
            <a:r>
              <a:rPr lang="sv-FI" i="0">
                <a:solidFill>
                  <a:schemeClr val="tx1"/>
                </a:solidFill>
              </a:rPr>
              <a:t>Läsförståelse</a:t>
            </a:r>
          </a:p>
          <a:p>
            <a:pPr marL="702310" lvl="1" indent="-342900">
              <a:buFont typeface="Arial"/>
              <a:buChar char="•"/>
            </a:pPr>
            <a:r>
              <a:rPr lang="sv-FI" i="0">
                <a:solidFill>
                  <a:schemeClr val="tx1"/>
                </a:solidFill>
              </a:rPr>
              <a:t>Skriftlig framställning (uppsats)</a:t>
            </a:r>
          </a:p>
          <a:p>
            <a:pPr marL="702310" lvl="1" indent="-342900">
              <a:buFont typeface="Arial"/>
              <a:buChar char="•"/>
            </a:pPr>
            <a:r>
              <a:rPr lang="sv-FI" i="0">
                <a:solidFill>
                  <a:schemeClr val="tx1"/>
                </a:solidFill>
              </a:rPr>
              <a:t>Behärskande av ordförråd och strukturer</a:t>
            </a:r>
            <a:r>
              <a:rPr lang="sv-SE" i="0">
                <a:solidFill>
                  <a:schemeClr val="tx1"/>
                </a:solidFill>
              </a:rPr>
              <a:t> </a:t>
            </a:r>
          </a:p>
          <a:p>
            <a:pPr marL="702310" lvl="1" indent="-342900">
              <a:buFont typeface="Arial"/>
              <a:buChar char="•"/>
            </a:pPr>
            <a:r>
              <a:rPr lang="sv-FI" i="0">
                <a:solidFill>
                  <a:schemeClr val="tx1"/>
                </a:solidFill>
              </a:rPr>
              <a:t> Du kan välja i vilken ordningsföljd du avlägger provuppgifterna.</a:t>
            </a:r>
            <a:endParaRPr lang="sv-FI">
              <a:solidFill>
                <a:schemeClr val="tx1"/>
              </a:solidFill>
            </a:endParaRPr>
          </a:p>
          <a:p>
            <a:pPr marL="359410" indent="-359410"/>
            <a:endParaRPr lang="sv-SE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93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8A9C66-192C-471C-9F21-D3A18D77A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E35A175-52FA-4260-AD42-C939AC278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400" y="3171171"/>
            <a:ext cx="12616695" cy="91671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sv-SE">
              <a:solidFill>
                <a:srgbClr val="000000">
                  <a:alpha val="60000"/>
                </a:srgbClr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FBBA9A5-1E44-4054-AEDC-E182FA086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6999" y="0"/>
            <a:ext cx="15061170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sv-SE" altLang="sv-SE" sz="19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</a:t>
            </a:r>
            <a:r>
              <a: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Bild: Antti Heikkinen / Source </a:t>
            </a:r>
          </a:p>
        </p:txBody>
      </p:sp>
      <p:pic>
        <p:nvPicPr>
          <p:cNvPr id="1026" name="Picture 2" descr="En infograf som berättar viktiga milstolpar under de första 170 år av studentexamen i Finland.">
            <a:extLst>
              <a:ext uri="{FF2B5EF4-FFF2-40B4-BE49-F238E27FC236}">
                <a16:creationId xmlns:a16="http://schemas.microsoft.com/office/drawing/2014/main" id="{CC9080DE-1C3A-45D1-BCBE-CA36B2674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7" y="566364"/>
            <a:ext cx="10378421" cy="583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EE00DF9-6321-412E-9710-CE368959E393}"/>
              </a:ext>
            </a:extLst>
          </p:cNvPr>
          <p:cNvSpPr txBox="1"/>
          <p:nvPr/>
        </p:nvSpPr>
        <p:spPr>
          <a:xfrm>
            <a:off x="235527" y="6317673"/>
            <a:ext cx="4793673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www.studentexamen.fi</a:t>
            </a:r>
          </a:p>
        </p:txBody>
      </p:sp>
    </p:spTree>
    <p:extLst>
      <p:ext uri="{BB962C8B-B14F-4D97-AF65-F5344CB8AC3E}">
        <p14:creationId xmlns:p14="http://schemas.microsoft.com/office/powerpoint/2010/main" val="2690448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0755F3-34DF-4147-87DD-C630C74D5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Studentproven</a:t>
            </a:r>
            <a:r>
              <a:rPr lang="en-US"/>
              <a:t>: </a:t>
            </a:r>
            <a:r>
              <a:rPr lang="en-US" err="1"/>
              <a:t>Språkproven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7FAB01F-C129-4B58-A272-23B0F24DB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FI">
                <a:solidFill>
                  <a:schemeClr val="tx1"/>
                </a:solidFill>
              </a:rPr>
              <a:t>Inom provtiden kan du </a:t>
            </a:r>
          </a:p>
          <a:p>
            <a:pPr marL="359410" indent="-359410">
              <a:buFont typeface="Arial" panose="020B0604020202020204" pitchFamily="34" charset="0"/>
              <a:buChar char="•"/>
            </a:pPr>
            <a:r>
              <a:rPr lang="sv-FI" i="0">
                <a:solidFill>
                  <a:schemeClr val="tx1"/>
                </a:solidFill>
              </a:rPr>
              <a:t>gå tillbaka till materialet för de uppgifter som mäter skriftliga färdigheter.</a:t>
            </a:r>
            <a:r>
              <a:rPr lang="sv-FI">
                <a:solidFill>
                  <a:schemeClr val="tx1"/>
                </a:solidFill>
              </a:rPr>
              <a:t> </a:t>
            </a:r>
            <a:endParaRPr lang="sv-FI" i="0">
              <a:solidFill>
                <a:schemeClr val="tx1"/>
              </a:solidFill>
            </a:endParaRPr>
          </a:p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FI" i="0">
                <a:solidFill>
                  <a:schemeClr val="tx1"/>
                </a:solidFill>
              </a:rPr>
              <a:t>lyssna på hörförståelseinspelningarna vissa enbart engång eller flera gånger skiljer sig på material, följ anvisningarna noga. </a:t>
            </a:r>
          </a:p>
          <a:p>
            <a:pPr marL="264795" lvl="1">
              <a:buFont typeface="Courier New" panose="02070309020205020404" pitchFamily="49" charset="0"/>
              <a:buChar char="o"/>
            </a:pPr>
            <a:endParaRPr lang="sv-FI" i="0">
              <a:solidFill>
                <a:schemeClr val="tx1"/>
              </a:solidFill>
            </a:endParaRPr>
          </a:p>
          <a:p>
            <a:pPr marL="359410" indent="-35941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tx1"/>
                </a:solidFill>
              </a:rPr>
              <a:t>Ha speciellt fokus på vilket språk du ska svara när du svarar med </a:t>
            </a:r>
            <a:r>
              <a:rPr lang="sv-SE" err="1">
                <a:solidFill>
                  <a:schemeClr val="tx1"/>
                </a:solidFill>
              </a:rPr>
              <a:t>sk.</a:t>
            </a:r>
            <a:r>
              <a:rPr lang="sv-SE">
                <a:solidFill>
                  <a:schemeClr val="tx1"/>
                </a:solidFill>
              </a:rPr>
              <a:t> öppna svar.</a:t>
            </a:r>
          </a:p>
          <a:p>
            <a:pPr marL="359410" indent="-359410"/>
            <a:endParaRPr lang="sv-SE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03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B667D9-56D5-4E99-92E0-86F1EA59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918356"/>
          </a:xfrm>
        </p:spPr>
        <p:txBody>
          <a:bodyPr/>
          <a:lstStyle/>
          <a:p>
            <a:r>
              <a:rPr lang="en-US" err="1"/>
              <a:t>Studentproven</a:t>
            </a:r>
            <a:r>
              <a:rPr lang="en-US"/>
              <a:t>: </a:t>
            </a:r>
            <a:r>
              <a:rPr lang="en-US" err="1"/>
              <a:t>Språkproven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80CC3AD-7A63-44B6-8B32-EC9721B62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tx1"/>
                </a:solidFill>
              </a:rPr>
              <a:t>Specialtecken - anvisningar finns i hjälpmenyn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tx1"/>
                </a:solidFill>
              </a:rPr>
              <a:t> I uppsatsdelen: Rätt rubrik i rätt ruta!</a:t>
            </a:r>
          </a:p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tx1"/>
                </a:solidFill>
              </a:rPr>
              <a:t>Checka </a:t>
            </a:r>
            <a:r>
              <a:rPr lang="sv-SE" b="1">
                <a:solidFill>
                  <a:schemeClr val="tx1"/>
                </a:solidFill>
              </a:rPr>
              <a:t>antal tecken</a:t>
            </a:r>
            <a:r>
              <a:rPr lang="sv-SE">
                <a:solidFill>
                  <a:schemeClr val="tx1"/>
                </a:solidFill>
              </a:rPr>
              <a:t> för att undvika onödiga poängavdrag. Systemet varnar för överskridet teckenantal.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tx1"/>
                </a:solidFill>
              </a:rPr>
              <a:t> </a:t>
            </a:r>
            <a:r>
              <a:rPr lang="sv-SE" b="1">
                <a:solidFill>
                  <a:schemeClr val="tx1"/>
                </a:solidFill>
              </a:rPr>
              <a:t>Läs igenom dina svar!</a:t>
            </a:r>
            <a:r>
              <a:rPr lang="sv-SE">
                <a:solidFill>
                  <a:schemeClr val="tx1"/>
                </a:solidFill>
              </a:rPr>
              <a:t> Undvik slarvfel, lätt att trycka på fel tangent </a:t>
            </a:r>
            <a:r>
              <a:rPr lang="sv-SE"/>
              <a:t>etc.</a:t>
            </a:r>
          </a:p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A060CF3-12DA-4A78-A2CD-454F99A6A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561" y="1904866"/>
            <a:ext cx="619456" cy="55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5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16C7CF-4C5C-4DE4-BAF3-514620443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sv-SE"/>
              <a:t>Studentproven: matematik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56F5710-8C43-4802-A059-E33E6351B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013" y="1841679"/>
            <a:ext cx="4929187" cy="557034"/>
          </a:xfrm>
        </p:spPr>
        <p:txBody>
          <a:bodyPr/>
          <a:lstStyle/>
          <a:p>
            <a:r>
              <a:rPr lang="sv-SE" b="1"/>
              <a:t> </a:t>
            </a:r>
            <a:r>
              <a:rPr lang="sv-SE" sz="2000" b="1"/>
              <a:t>Del A: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A15E14A-DCE1-4D94-BEE8-C902A92C8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487" y="2627313"/>
            <a:ext cx="5544714" cy="3151187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 4-9 uppgifter: 3-6 uppgifter ska besvaras, följ anvisningarna</a:t>
            </a:r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 Begränsad räknare</a:t>
            </a:r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 När du avslutar A-delen får du tillgång till alla program.</a:t>
            </a:r>
          </a:p>
          <a:p>
            <a:pPr marL="0" indent="0">
              <a:buNone/>
            </a:pPr>
            <a:r>
              <a:rPr lang="sv-SE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Du kan inte gå tillbaka till A-delen efter att avslutat den 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4737C8C-1BBC-46D6-A898-E8FCC40E6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>
            <a:normAutofit/>
          </a:bodyPr>
          <a:lstStyle/>
          <a:p>
            <a:r>
              <a:rPr lang="sv-SE" sz="2000" b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Del B: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CABF19AD-CA29-4EB6-ADC4-8C9D40D1D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30097" y="2670991"/>
            <a:ext cx="5172891" cy="3474435"/>
          </a:xfrm>
        </p:spPr>
        <p:txBody>
          <a:bodyPr/>
          <a:lstStyle/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sv-SE" i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 Du har tillgång till programmen.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sv-SE" i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 Kan vara indelad i B1 och B2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sv-SE" i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 4-9 uppgifter: 3-6 uppgifter ska besvaras, följ anvisningarna</a:t>
            </a:r>
          </a:p>
          <a:p>
            <a:endParaRPr lang="sv-SE"/>
          </a:p>
        </p:txBody>
      </p:sp>
      <p:sp>
        <p:nvSpPr>
          <p:cNvPr id="4" name="Åttahörning 3">
            <a:extLst>
              <a:ext uri="{FF2B5EF4-FFF2-40B4-BE49-F238E27FC236}">
                <a16:creationId xmlns:a16="http://schemas.microsoft.com/office/drawing/2014/main" id="{9A371303-8EC1-4CE5-8D52-128043DB8EAF}"/>
              </a:ext>
            </a:extLst>
          </p:cNvPr>
          <p:cNvSpPr/>
          <p:nvPr/>
        </p:nvSpPr>
        <p:spPr>
          <a:xfrm>
            <a:off x="8520176" y="154760"/>
            <a:ext cx="2347784" cy="2275703"/>
          </a:xfrm>
          <a:prstGeom prst="oc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/>
              <a:t>Om du besvarar för många uppgifter stryks uppgiften med högst poäng</a:t>
            </a:r>
          </a:p>
        </p:txBody>
      </p:sp>
    </p:spTree>
    <p:extLst>
      <p:ext uri="{BB962C8B-B14F-4D97-AF65-F5344CB8AC3E}">
        <p14:creationId xmlns:p14="http://schemas.microsoft.com/office/powerpoint/2010/main" val="3269008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FC3C34-F8F8-4CC8-97CD-14EDB42B0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709425"/>
          </a:xfrm>
        </p:spPr>
        <p:txBody>
          <a:bodyPr/>
          <a:lstStyle/>
          <a:p>
            <a:r>
              <a:rPr lang="sv-SE"/>
              <a:t>Studentproven: realämnesprov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C008E6B-8246-4AF4-BD61-64D239555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291478"/>
            <a:ext cx="10213200" cy="44346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9410" indent="-359410">
              <a:buFont typeface="Arial" panose="05000000000000000000" pitchFamily="2" charset="2"/>
              <a:buChar char="•"/>
            </a:pPr>
            <a:r>
              <a:rPr lang="sv-SE">
                <a:solidFill>
                  <a:schemeClr val="tx1">
                    <a:lumMod val="95000"/>
                    <a:lumOff val="5000"/>
                  </a:schemeClr>
                </a:solidFill>
              </a:rPr>
              <a:t> Läs instruktionerna noggrant!</a:t>
            </a:r>
            <a:endParaRPr lang="en-US"/>
          </a:p>
          <a:p>
            <a:pPr marL="359410" indent="-359410">
              <a:buFont typeface="Arial" panose="05000000000000000000" pitchFamily="2" charset="2"/>
              <a:buChar char="•"/>
            </a:pPr>
            <a:r>
              <a:rPr lang="sv-SE">
                <a:solidFill>
                  <a:schemeClr val="tx1">
                    <a:lumMod val="95000"/>
                    <a:lumOff val="5000"/>
                  </a:schemeClr>
                </a:solidFill>
              </a:rPr>
              <a:t> Kolla antalet frågor som ska besvaras </a:t>
            </a:r>
          </a:p>
          <a:p>
            <a:pPr marL="607695" lvl="1" indent="-342900">
              <a:buFont typeface="Arial" panose="02070309020205020404" pitchFamily="49" charset="0"/>
              <a:buChar char="•"/>
            </a:pPr>
            <a:r>
              <a:rPr lang="sv-SE">
                <a:solidFill>
                  <a:schemeClr val="tx1">
                    <a:lumMod val="95000"/>
                    <a:lumOff val="5000"/>
                  </a:schemeClr>
                </a:solidFill>
              </a:rPr>
              <a:t> Max 5/9 i de flesta ämnen</a:t>
            </a:r>
          </a:p>
          <a:p>
            <a:pPr marL="607695" lvl="1" indent="-342900">
              <a:buFont typeface="Arial" panose="02070309020205020404" pitchFamily="49" charset="0"/>
              <a:buChar char="•"/>
            </a:pPr>
            <a:r>
              <a:rPr lang="sv-SE">
                <a:solidFill>
                  <a:schemeClr val="tx1">
                    <a:lumMod val="95000"/>
                    <a:lumOff val="5000"/>
                  </a:schemeClr>
                </a:solidFill>
              </a:rPr>
              <a:t> Max 7/11 i biologi, fysik och kemi</a:t>
            </a:r>
          </a:p>
          <a:p>
            <a:pPr marL="359410" indent="-359410">
              <a:buFont typeface="Arial" panose="05000000000000000000" pitchFamily="2" charset="2"/>
              <a:buChar char="•"/>
            </a:pPr>
            <a:r>
              <a:rPr lang="sv-SE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 Var noggrann:</a:t>
            </a:r>
            <a:endParaRPr lang="sv-SE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607695" lvl="1" indent="-342900">
              <a:buFont typeface="Arial" panose="02070309020205020404" pitchFamily="49" charset="0"/>
              <a:buChar char="•"/>
            </a:pPr>
            <a:r>
              <a:rPr lang="sv-SE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 Provet kan vara indelat i delar</a:t>
            </a:r>
            <a:endParaRPr lang="sv-SE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607695" lvl="1" indent="-342900">
              <a:buFont typeface="Arial" panose="02070309020205020404" pitchFamily="49" charset="0"/>
              <a:buChar char="•"/>
            </a:pPr>
            <a:r>
              <a:rPr lang="sv-SE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 I varje del ska ett visst antal frågor besvaras</a:t>
            </a:r>
            <a:endParaRPr lang="sv-SE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607695" lvl="1" indent="-342900">
              <a:buFont typeface="Arial" panose="02070309020205020404" pitchFamily="49" charset="0"/>
              <a:buChar char="•"/>
            </a:pPr>
            <a:r>
              <a:rPr lang="sv-SE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 Varje svar ska ha en viss längd (definitioner t.ex.)</a:t>
            </a:r>
            <a:endParaRPr lang="sv-SE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607695" lvl="1" indent="-342900">
              <a:buFont typeface="Arial" panose="02070309020205020404" pitchFamily="49" charset="0"/>
              <a:buChar char="•"/>
            </a:pPr>
            <a:r>
              <a:rPr lang="sv-SE">
                <a:solidFill>
                  <a:schemeClr val="tx1">
                    <a:lumMod val="95000"/>
                    <a:lumOff val="5000"/>
                  </a:schemeClr>
                </a:solidFill>
              </a:rPr>
              <a:t> Du kan få avdrag för fel svar (flervalsfrågor)</a:t>
            </a:r>
          </a:p>
          <a:p>
            <a:pPr marL="359410" indent="-359410">
              <a:buFont typeface="Arial" panose="05000000000000000000" pitchFamily="2" charset="2"/>
              <a:buChar char="•"/>
            </a:pPr>
            <a:endParaRPr lang="sv-SE">
              <a:solidFill>
                <a:srgbClr val="000000">
                  <a:alpha val="60000"/>
                </a:srgbClr>
              </a:solidFill>
            </a:endParaRPr>
          </a:p>
        </p:txBody>
      </p:sp>
      <p:sp>
        <p:nvSpPr>
          <p:cNvPr id="6" name="Pratbubbla: rektangel 5">
            <a:extLst>
              <a:ext uri="{FF2B5EF4-FFF2-40B4-BE49-F238E27FC236}">
                <a16:creationId xmlns:a16="http://schemas.microsoft.com/office/drawing/2014/main" id="{C353BEE9-8FD9-4858-9002-BF2128C1E7CE}"/>
              </a:ext>
            </a:extLst>
          </p:cNvPr>
          <p:cNvSpPr/>
          <p:nvPr/>
        </p:nvSpPr>
        <p:spPr>
          <a:xfrm>
            <a:off x="8089127" y="1677688"/>
            <a:ext cx="2232454" cy="1328351"/>
          </a:xfrm>
          <a:prstGeom prst="wedgeRectCallout">
            <a:avLst>
              <a:gd name="adj1" fmla="val -71386"/>
              <a:gd name="adj2" fmla="val 8482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Om du besvarar för många uppgifter stryks uppgiften med högts poäng</a:t>
            </a:r>
          </a:p>
        </p:txBody>
      </p:sp>
    </p:spTree>
    <p:extLst>
      <p:ext uri="{BB962C8B-B14F-4D97-AF65-F5344CB8AC3E}">
        <p14:creationId xmlns:p14="http://schemas.microsoft.com/office/powerpoint/2010/main" val="3522788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D394C9-4E71-4527-A455-46C0118B4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Studentproven: realämnesprov</a:t>
            </a:r>
            <a:br>
              <a:rPr lang="sv-SE">
                <a:solidFill>
                  <a:schemeClr val="accent2"/>
                </a:solidFill>
              </a:rPr>
            </a:br>
            <a:r>
              <a:rPr lang="sv-SE" sz="3200">
                <a:solidFill>
                  <a:schemeClr val="tx1"/>
                </a:solidFill>
              </a:rPr>
              <a:t>- </a:t>
            </a:r>
            <a:r>
              <a:rPr lang="sv-FI" sz="3200">
                <a:solidFill>
                  <a:schemeClr val="tx1"/>
                </a:solidFill>
              </a:rPr>
              <a:t>Tecken på mognad är exempelvis</a:t>
            </a:r>
            <a:r>
              <a:rPr lang="sv-FI"/>
              <a:t>: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D8D2D0B-56A1-47B5-B27D-14CFAD6B5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Sättet att behandla frågorna visar att examinanden har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kunskaper och färdigheter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 som hen behärskar på ett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självständigt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 sätt och även har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förmåga att tillämpa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. </a:t>
            </a:r>
            <a:endParaRPr lang="sv-SE" i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Svaret visar en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mångsidig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 och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utvecklad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 förmåga att hantera kunskap.</a:t>
            </a:r>
          </a:p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Svaret innehåller tillräckligt med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fakta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 som är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väsentliga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 med hänsyn till uppgiften. </a:t>
            </a:r>
          </a:p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Svaret är som helhet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väldisponerat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 och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logiskt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 med avseende på innehållet. </a:t>
            </a:r>
          </a:p>
          <a:p>
            <a:pPr marL="359410" indent="-359410"/>
            <a:endParaRPr lang="sv-SE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62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D46BB2-48C8-4A00-994F-F2BCA228A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studentproven: realämnesprov</a:t>
            </a:r>
            <a:br>
              <a:rPr lang="sv-SE">
                <a:solidFill>
                  <a:schemeClr val="accent2"/>
                </a:solidFill>
              </a:rPr>
            </a:br>
            <a:r>
              <a:rPr lang="sv-SE" sz="3200">
                <a:solidFill>
                  <a:schemeClr val="tx1"/>
                </a:solidFill>
              </a:rPr>
              <a:t>- </a:t>
            </a:r>
            <a:r>
              <a:rPr lang="sv-FI" sz="3200">
                <a:solidFill>
                  <a:schemeClr val="tx1"/>
                </a:solidFill>
              </a:rPr>
              <a:t>Tecken på mognad är exempelvis</a:t>
            </a:r>
            <a:r>
              <a:rPr lang="sv-FI"/>
              <a:t>: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3C670A1-A72F-49BF-9DC0-673D2480C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Orsak 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och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 verkan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 redovisas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sakligt 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ur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 olika synvinklar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. </a:t>
            </a:r>
            <a:endParaRPr lang="sv-SE" i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 De påståenden som framförs är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väl underbyggda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. </a:t>
            </a:r>
          </a:p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 De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material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 som anknyter till uppgifterna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utnyttjas på ett ändamålsenligt sätt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. </a:t>
            </a:r>
          </a:p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Givna fakta är insatta i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ett större sammanhang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. </a:t>
            </a:r>
          </a:p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 I synnerhet i uppgifter som går ut på resonemang hålls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fakta, motiverade ståndpunkter och åsikter isär från varandra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. </a:t>
            </a:r>
          </a:p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Givna redskap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 har använts på ett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ändamålsenligt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 sätt</a:t>
            </a:r>
            <a:r>
              <a:rPr lang="sv-FI" sz="2000" i="0"/>
              <a:t>. </a:t>
            </a:r>
            <a:endParaRPr lang="sv-SE" sz="2000" i="0"/>
          </a:p>
          <a:p>
            <a:pPr marL="359410" indent="-359410"/>
            <a:endParaRPr lang="sv-SE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74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6C0802-2695-4EE8-BE40-6750B3515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studentproven: realämnesprov</a:t>
            </a:r>
            <a:br>
              <a:rPr lang="sv-SE">
                <a:solidFill>
                  <a:schemeClr val="accent2"/>
                </a:solidFill>
              </a:rPr>
            </a:br>
            <a:r>
              <a:rPr lang="sv-SE">
                <a:solidFill>
                  <a:schemeClr val="tx1"/>
                </a:solidFill>
              </a:rPr>
              <a:t>- </a:t>
            </a:r>
            <a:r>
              <a:rPr lang="sv-FI" sz="3200">
                <a:solidFill>
                  <a:schemeClr val="tx1"/>
                </a:solidFill>
              </a:rPr>
              <a:t>Prestationens värde minskar exempelvis av</a:t>
            </a:r>
            <a:r>
              <a:rPr lang="sv-FI">
                <a:solidFill>
                  <a:schemeClr val="tx1"/>
                </a:solidFill>
              </a:rPr>
              <a:t>: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2CD8F1F-1C34-4A5C-9480-4C82B8826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 Det finns klara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sakfel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 i prestationen.</a:t>
            </a:r>
            <a:endParaRPr lang="sv-SE" i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 Tankarna har uttryckts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oklart 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eller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 inexakt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 De fakta som redovisas visar att examinanden har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missförstått 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uppgiften, eller de är på något annat sätt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oväsentliga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 med avseende på uppgiften; ett långt svar och riklig detaljinformation innebär inga förtjänster i sig.</a:t>
            </a:r>
          </a:p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 Svaret bygger på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personliga åsikter och inte på fakta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 Prestationen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upprepar</a:t>
            </a: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 samma saker.</a:t>
            </a:r>
          </a:p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FI" sz="2000" i="0">
                <a:solidFill>
                  <a:schemeClr val="tx1">
                    <a:lumMod val="95000"/>
                    <a:lumOff val="5000"/>
                  </a:schemeClr>
                </a:solidFill>
              </a:rPr>
              <a:t> I provsvaret förekommande yttranden som klart </a:t>
            </a:r>
            <a:r>
              <a:rPr lang="sv-FI" sz="2000" b="1" i="0">
                <a:solidFill>
                  <a:schemeClr val="tx1">
                    <a:lumMod val="95000"/>
                    <a:lumOff val="5000"/>
                  </a:schemeClr>
                </a:solidFill>
              </a:rPr>
              <a:t>strider mot lag och god sed.</a:t>
            </a:r>
            <a:endParaRPr lang="sv-SE" sz="2000" b="1" i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/>
            <a:endParaRPr lang="sv-SE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57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5E18D5-7EC6-4FD7-942C-05F1F0B5D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825966"/>
          </a:xfrm>
        </p:spPr>
        <p:txBody>
          <a:bodyPr/>
          <a:lstStyle/>
          <a:p>
            <a:r>
              <a:rPr lang="sv-SE" sz="3200"/>
              <a:t>Direktiv från studentexamensnämnden: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26491C0-E678-47EF-8625-63154888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685925"/>
            <a:ext cx="10213200" cy="449739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59410" indent="-359410">
              <a:buFont typeface="Arial" panose="020B0604020202020204" pitchFamily="34" charset="0"/>
              <a:buChar char="•"/>
            </a:pPr>
            <a:r>
              <a:rPr lang="sv-FI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 </a:t>
            </a:r>
            <a:r>
              <a:rPr lang="sv-FI" b="1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Övervakaren får inte ge några instruktionen under provet.</a:t>
            </a:r>
            <a:endParaRPr lang="sv-SE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>
              <a:buFont typeface="Arial" panose="020B0604020202020204" pitchFamily="34" charset="0"/>
              <a:buChar char="•"/>
            </a:pPr>
            <a:r>
              <a:rPr lang="sv-FI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Två fönster parallellt eller växla fönster – </a:t>
            </a:r>
            <a:r>
              <a:rPr lang="sv-FI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du väljer!</a:t>
            </a:r>
            <a:endParaRPr lang="sv-FI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>
              <a:buFont typeface="Arial" panose="020B0604020202020204" pitchFamily="34" charset="0"/>
              <a:buChar char="•"/>
            </a:pPr>
            <a:r>
              <a:rPr lang="sv-FI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Skriv direkt i rutan eller öppna </a:t>
            </a:r>
            <a:r>
              <a:rPr lang="sv-FI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LibreOffice</a:t>
            </a:r>
            <a:r>
              <a:rPr lang="sv-FI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och skriv i ett separat dokument. Klipp och klistra in svaret i själva provet.</a:t>
            </a:r>
          </a:p>
          <a:p>
            <a:pPr marL="359410" indent="-359410">
              <a:buFont typeface="Arial" panose="020B0604020202020204" pitchFamily="34" charset="0"/>
              <a:buChar char="•"/>
            </a:pPr>
            <a:r>
              <a:rPr lang="sv-FI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Abitti har ingen stavningskontroll – Var noggrann!</a:t>
            </a:r>
          </a:p>
          <a:p>
            <a:pPr marL="359410" indent="-35941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Kolla noggrant antalet frågor som ska besvaras </a:t>
            </a:r>
          </a:p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sv-SE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För många svar = det bästa stryks.</a:t>
            </a:r>
          </a:p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 </a:t>
            </a:r>
            <a:r>
              <a:rPr lang="sv-SE" sz="20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Alla påbörjade svar räknas </a:t>
            </a:r>
            <a:r>
              <a:rPr lang="sv-SE" sz="2000" b="1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så lämna ingen punkt eller bokstav kvar i rutan</a:t>
            </a:r>
            <a:endParaRPr lang="sv-SE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607695" lvl="1" indent="-342900">
              <a:buFont typeface="Arial" panose="020B0604020202020204" pitchFamily="34" charset="0"/>
              <a:buChar char="•"/>
            </a:pPr>
            <a:r>
              <a:rPr lang="sv-FI" dirty="0">
                <a:solidFill>
                  <a:schemeClr val="tx1">
                    <a:lumMod val="95000"/>
                    <a:lumOff val="5000"/>
                  </a:schemeClr>
                </a:solidFill>
              </a:rPr>
              <a:t>Nytt för våren 2024, systemet ska varna om du försöker lämna in för många svar</a:t>
            </a:r>
          </a:p>
          <a:p>
            <a:pPr marL="359410" indent="-359410"/>
            <a:endParaRPr lang="sv-SE" dirty="0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221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6207D0-F518-4BD8-8CB9-F225C0357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/>
              <a:t>Direktiv från studentexamensnämnden: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B45F73B-51EE-4A25-91E8-A3256595E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59410" indent="-359410">
              <a:buFont typeface="Arial" panose="020B0604020202020204" pitchFamily="34" charset="0"/>
              <a:buChar char="•"/>
            </a:pPr>
            <a:r>
              <a:rPr lang="sv-FI">
                <a:solidFill>
                  <a:schemeClr val="tx1">
                    <a:lumMod val="95000"/>
                    <a:lumOff val="5000"/>
                  </a:schemeClr>
                </a:solidFill>
              </a:rPr>
              <a:t> I </a:t>
            </a:r>
            <a:r>
              <a:rPr lang="sv-FI" err="1">
                <a:solidFill>
                  <a:schemeClr val="tx1">
                    <a:lumMod val="95000"/>
                    <a:lumOff val="5000"/>
                  </a:schemeClr>
                </a:solidFill>
              </a:rPr>
              <a:t>Abitti</a:t>
            </a:r>
            <a:r>
              <a:rPr lang="sv-FI">
                <a:solidFill>
                  <a:schemeClr val="tx1">
                    <a:lumMod val="95000"/>
                    <a:lumOff val="5000"/>
                  </a:schemeClr>
                </a:solidFill>
              </a:rPr>
              <a:t> sparas allt automatiskt på servern</a:t>
            </a:r>
          </a:p>
          <a:p>
            <a:pPr marL="359410" indent="-359410">
              <a:buFont typeface="Arial" panose="020B0604020202020204" pitchFamily="34" charset="0"/>
              <a:buChar char="•"/>
            </a:pPr>
            <a:r>
              <a:rPr lang="sv-FI">
                <a:solidFill>
                  <a:schemeClr val="tx1">
                    <a:lumMod val="95000"/>
                    <a:lumOff val="5000"/>
                  </a:schemeClr>
                </a:solidFill>
              </a:rPr>
              <a:t> Men </a:t>
            </a:r>
            <a:r>
              <a:rPr lang="sv-FI" u="sng">
                <a:solidFill>
                  <a:schemeClr val="tx1">
                    <a:lumMod val="95000"/>
                    <a:lumOff val="5000"/>
                  </a:schemeClr>
                </a:solidFill>
              </a:rPr>
              <a:t>inte i övriga externa program</a:t>
            </a:r>
            <a:r>
              <a:rPr lang="sv-FI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sv-FI" err="1">
                <a:solidFill>
                  <a:schemeClr val="tx1">
                    <a:lumMod val="95000"/>
                    <a:lumOff val="5000"/>
                  </a:schemeClr>
                </a:solidFill>
              </a:rPr>
              <a:t>Libre</a:t>
            </a:r>
            <a:r>
              <a:rPr lang="sv-FI">
                <a:solidFill>
                  <a:schemeClr val="tx1">
                    <a:lumMod val="95000"/>
                    <a:lumOff val="5000"/>
                  </a:schemeClr>
                </a:solidFill>
              </a:rPr>
              <a:t> Office, </a:t>
            </a:r>
            <a:r>
              <a:rPr lang="sv-FI" err="1">
                <a:solidFill>
                  <a:schemeClr val="tx1">
                    <a:lumMod val="95000"/>
                    <a:lumOff val="5000"/>
                  </a:schemeClr>
                </a:solidFill>
              </a:rPr>
              <a:t>GeoGebra</a:t>
            </a:r>
            <a:r>
              <a:rPr lang="sv-FI">
                <a:solidFill>
                  <a:schemeClr val="tx1">
                    <a:lumMod val="95000"/>
                    <a:lumOff val="5000"/>
                  </a:schemeClr>
                </a:solidFill>
              </a:rPr>
              <a:t> etc.</a:t>
            </a:r>
          </a:p>
          <a:p>
            <a:pPr marL="702310" lvl="1" indent="-342900">
              <a:buFont typeface="Arial" panose="020B0604020202020204" pitchFamily="34" charset="0"/>
              <a:buChar char="•"/>
            </a:pPr>
            <a:r>
              <a:rPr lang="sv-FI" b="1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sv-FI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Kom ihåg att spara ofta om du använder dem!</a:t>
            </a:r>
          </a:p>
          <a:p>
            <a:pPr marL="702310" lvl="1" indent="-342900">
              <a:buFont typeface="Arial" panose="020B0604020202020204" pitchFamily="34" charset="0"/>
              <a:buChar char="•"/>
            </a:pPr>
            <a:r>
              <a:rPr lang="sv-FI" b="1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sv-FI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Vid tekniska problem kan du annars förlora allt du har skrivit!</a:t>
            </a:r>
          </a:p>
          <a:p>
            <a:pPr marL="359410" indent="-359410">
              <a:buFont typeface="Arial" panose="020B0604020202020204" pitchFamily="34" charset="0"/>
              <a:buChar char="•"/>
            </a:pPr>
            <a:r>
              <a:rPr lang="sv-FI">
                <a:solidFill>
                  <a:schemeClr val="tx1">
                    <a:lumMod val="95000"/>
                    <a:lumOff val="5000"/>
                  </a:schemeClr>
                </a:solidFill>
              </a:rPr>
              <a:t> Vid problem/felmeddelanden på skärmen räck genast upp handen!</a:t>
            </a:r>
          </a:p>
          <a:p>
            <a:pPr marL="359410" indent="-359410">
              <a:buFont typeface="Arial" panose="020B0604020202020204" pitchFamily="34" charset="0"/>
              <a:buChar char="•"/>
            </a:pPr>
            <a:r>
              <a:rPr lang="sv-FI">
                <a:solidFill>
                  <a:schemeClr val="tx1">
                    <a:lumMod val="95000"/>
                    <a:lumOff val="5000"/>
                  </a:schemeClr>
                </a:solidFill>
              </a:rPr>
              <a:t> Oftast går problemen lätt att lösa.</a:t>
            </a:r>
          </a:p>
          <a:p>
            <a:pPr marL="359410" indent="-359410"/>
            <a:endParaRPr lang="sv-SE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74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9EA79-083E-4F56-BF7C-E70D46CA2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Vid sjukdom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95F3E6C-0988-4D6F-AE47-095796469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sz="2800">
                <a:solidFill>
                  <a:schemeClr val="tx1"/>
                </a:solidFill>
              </a:rPr>
              <a:t>Om du insjuknar</a:t>
            </a:r>
          </a:p>
          <a:p>
            <a:pPr marL="264795" lvl="1"/>
            <a:r>
              <a:rPr lang="sv-SE" sz="2000">
                <a:solidFill>
                  <a:schemeClr val="tx1"/>
                </a:solidFill>
              </a:rPr>
              <a:t>kontakta skolan så fort som möjligt – helst dagen innan!</a:t>
            </a:r>
          </a:p>
          <a:p>
            <a:pPr marL="264795" lvl="1"/>
            <a:r>
              <a:rPr lang="sv-SE" sz="2000">
                <a:solidFill>
                  <a:schemeClr val="tx1"/>
                </a:solidFill>
              </a:rPr>
              <a:t>skaffa läkarintyg – kan ha betydelse vid bedömningen</a:t>
            </a:r>
          </a:p>
          <a:p>
            <a:r>
              <a:rPr lang="sv-SE" sz="2800">
                <a:solidFill>
                  <a:schemeClr val="tx1"/>
                </a:solidFill>
              </a:rPr>
              <a:t>Det är möjligt att</a:t>
            </a:r>
          </a:p>
          <a:p>
            <a:pPr marL="264795" lvl="1"/>
            <a:r>
              <a:rPr lang="sv-SE" sz="2000">
                <a:solidFill>
                  <a:schemeClr val="tx1"/>
                </a:solidFill>
              </a:rPr>
              <a:t>sitta enskilt</a:t>
            </a:r>
          </a:p>
          <a:p>
            <a:pPr marL="264795" lvl="1"/>
            <a:r>
              <a:rPr lang="sv-SE" sz="2000">
                <a:solidFill>
                  <a:schemeClr val="tx1"/>
                </a:solidFill>
              </a:rPr>
              <a:t>skriva hemma</a:t>
            </a:r>
          </a:p>
          <a:p>
            <a:pPr marL="264795" lvl="1"/>
            <a:r>
              <a:rPr lang="sv-SE" sz="2000">
                <a:solidFill>
                  <a:schemeClr val="tx1"/>
                </a:solidFill>
              </a:rPr>
              <a:t>skriva på sjukhuset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7920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44459-EFA0-7889-7E47-3F01D1AB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658879"/>
          </a:xfrm>
        </p:spPr>
        <p:txBody>
          <a:bodyPr/>
          <a:lstStyle/>
          <a:p>
            <a:r>
              <a:rPr lang="en-US" err="1"/>
              <a:t>Provdagar</a:t>
            </a:r>
            <a:r>
              <a:rPr lang="en-US"/>
              <a:t> </a:t>
            </a:r>
            <a:r>
              <a:rPr lang="en-US" err="1"/>
              <a:t>våren</a:t>
            </a:r>
            <a:r>
              <a:rPr lang="en-US"/>
              <a:t> 2024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E0A6E5-8359-C0F8-438B-1C0867709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783" y="1313645"/>
            <a:ext cx="11478217" cy="44367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9410" indent="-359410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Tisdag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12.3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provet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modersmål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och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litteratur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läskompetens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provet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svenska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andraspråk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/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Torsdag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14.3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korta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språk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Fredag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15.3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modersmål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och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litteratur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skrivkompetens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Måndag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18.3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Engelska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(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långa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spark)</a:t>
            </a:r>
          </a:p>
          <a:p>
            <a:pPr marL="359410" indent="-359410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Onsdag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20.3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matematik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lång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/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kort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Fredag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22.3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Realämnesprov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religion,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livsåskådning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samhällslära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kemi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geografi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hälsokunskap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359410" indent="-359410"/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Måndag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25.3 A-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finska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/ B1-finska</a:t>
            </a:r>
          </a:p>
          <a:p>
            <a:pPr marL="359410" indent="-359410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Onsdag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27.3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Realämnesprov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psykologi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filosofi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fysik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historia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biologi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866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B19B33-4EBF-42A4-903B-B8761F4B0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Vid sjukdom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7746BC-5B39-4C1E-898F-65586574E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800">
                <a:solidFill>
                  <a:schemeClr val="tx1"/>
                </a:solidFill>
              </a:rPr>
              <a:t>Om du är så pass sjuk att inget av ovanstående går att genomföra </a:t>
            </a:r>
          </a:p>
          <a:p>
            <a:pPr marL="264795" lvl="1"/>
            <a:r>
              <a:rPr lang="sv-SE" sz="2000">
                <a:solidFill>
                  <a:schemeClr val="tx1"/>
                </a:solidFill>
              </a:rPr>
              <a:t>skrivningen annulleras (läkarintyg krävs)</a:t>
            </a:r>
          </a:p>
          <a:p>
            <a:pPr marL="264795" lvl="1"/>
            <a:r>
              <a:rPr lang="sv-SE" sz="2000">
                <a:solidFill>
                  <a:schemeClr val="tx1"/>
                </a:solidFill>
              </a:rPr>
              <a:t>du får skriva provet vid nästa tillfälle</a:t>
            </a:r>
          </a:p>
          <a:p>
            <a:pPr marL="264795" lvl="1"/>
            <a:r>
              <a:rPr lang="sv-SE" sz="2000">
                <a:solidFill>
                  <a:schemeClr val="tx1"/>
                </a:solidFill>
              </a:rPr>
              <a:t>om det är ett obligatoriskt prov förskjuts examen tills provet är klart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0298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6225D0-094B-4E00-B4A7-4E55347DE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FUSK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B6AD08C-AB2D-4942-ADF1-A53D771FF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59410" indent="-359410"/>
            <a:r>
              <a:rPr lang="sv-SE" sz="20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Alla prov underkända!</a:t>
            </a:r>
          </a:p>
          <a:p>
            <a:pPr marL="359410" indent="-359410"/>
            <a:r>
              <a:rPr lang="sv-SE" sz="20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Du måste börja om med hela din examen.</a:t>
            </a:r>
            <a:endParaRPr lang="sv-SE" sz="20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/>
            <a:endParaRPr lang="sv-SE">
              <a:solidFill>
                <a:srgbClr val="000000">
                  <a:alpha val="60000"/>
                </a:srgbClr>
              </a:solidFill>
            </a:endParaRPr>
          </a:p>
        </p:txBody>
      </p:sp>
      <p:pic>
        <p:nvPicPr>
          <p:cNvPr id="5" name="Bildobjekt 4" descr="Hi five gummimonster">
            <a:extLst>
              <a:ext uri="{FF2B5EF4-FFF2-40B4-BE49-F238E27FC236}">
                <a16:creationId xmlns:a16="http://schemas.microsoft.com/office/drawing/2014/main" id="{B83315F4-7CD2-4FF2-89D8-BBF5C7258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450" y="2314575"/>
            <a:ext cx="42481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95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72EDD1-4362-4F09-893C-D0BDC140D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288964"/>
            <a:ext cx="10213200" cy="1086255"/>
          </a:xfrm>
        </p:spPr>
        <p:txBody>
          <a:bodyPr/>
          <a:lstStyle/>
          <a:p>
            <a:r>
              <a:rPr lang="sv-SE"/>
              <a:t>Bedömning: Resultat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690FC16-357B-47D7-8698-6ED453FE5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59410" indent="-359410"/>
            <a:r>
              <a:rPr lang="sv-SE" sz="3200" b="1">
                <a:solidFill>
                  <a:schemeClr val="tx1">
                    <a:lumMod val="95000"/>
                    <a:lumOff val="5000"/>
                  </a:schemeClr>
                </a:solidFill>
              </a:rPr>
              <a:t>Slutlig bedömning</a:t>
            </a:r>
            <a:r>
              <a:rPr lang="sv-SE" sz="3200">
                <a:solidFill>
                  <a:schemeClr val="tx1">
                    <a:lumMod val="95000"/>
                    <a:lumOff val="5000"/>
                  </a:schemeClr>
                </a:solidFill>
              </a:rPr>
              <a:t> görs av studentexamensnämndens censorer.</a:t>
            </a:r>
          </a:p>
          <a:p>
            <a:pPr marL="264795" lvl="1"/>
            <a:r>
              <a:rPr lang="sv-SE" sz="2400">
                <a:solidFill>
                  <a:schemeClr val="tx1">
                    <a:lumMod val="95000"/>
                    <a:lumOff val="5000"/>
                  </a:schemeClr>
                </a:solidFill>
              </a:rPr>
              <a:t>Resultaten kommer ca 2 veckor innan sommarlovet och publiceras i Wilma.</a:t>
            </a:r>
          </a:p>
          <a:p>
            <a:pPr marL="447675" lvl="2" indent="-359410"/>
            <a:r>
              <a:rPr lang="sv-SE" sz="1800" i="1">
                <a:solidFill>
                  <a:schemeClr val="tx1">
                    <a:lumMod val="95000"/>
                    <a:lumOff val="5000"/>
                  </a:schemeClr>
                </a:solidFill>
              </a:rPr>
              <a:t>Preliminärt 14 maj</a:t>
            </a:r>
          </a:p>
          <a:p>
            <a:pPr marL="447675" lvl="3" indent="-359410"/>
            <a:r>
              <a:rPr lang="sv-SE" sz="1800">
                <a:solidFill>
                  <a:schemeClr val="tx1">
                    <a:lumMod val="95000"/>
                    <a:lumOff val="5000"/>
                  </a:schemeClr>
                </a:solidFill>
              </a:rPr>
              <a:t>		genom att logga in på </a:t>
            </a:r>
            <a:r>
              <a:rPr lang="sv-SE" sz="1800" u="sng">
                <a:solidFill>
                  <a:schemeClr val="tx1">
                    <a:lumMod val="95000"/>
                    <a:lumOff val="5000"/>
                  </a:schemeClr>
                </a:solidFill>
              </a:rPr>
              <a:t>studieinfo.</a:t>
            </a:r>
            <a:r>
              <a:rPr lang="sv-SE" sz="1800">
                <a:solidFill>
                  <a:schemeClr val="tx1">
                    <a:lumMod val="95000"/>
                    <a:lumOff val="5000"/>
                  </a:schemeClr>
                </a:solidFill>
              </a:rPr>
              <a:t>fi ser du resultaten från och med 15.5</a:t>
            </a:r>
            <a:endParaRPr lang="sv-SE" sz="1800" i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/>
            <a:endParaRPr lang="sv-SE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54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94D81E-BEFB-469A-9DC0-839E053E2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solidFill>
                  <a:srgbClr val="000000"/>
                </a:solidFill>
              </a:rPr>
              <a:t>Bedömning: Resultat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59D32C9-7977-4C89-879D-823F4661B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800">
                <a:solidFill>
                  <a:srgbClr val="000000"/>
                </a:solidFill>
              </a:rPr>
              <a:t>Lyceets lärare gör en </a:t>
            </a:r>
            <a:r>
              <a:rPr lang="sv-SE" sz="2800" b="1">
                <a:solidFill>
                  <a:srgbClr val="000000"/>
                </a:solidFill>
              </a:rPr>
              <a:t>preliminär bedömning</a:t>
            </a:r>
            <a:r>
              <a:rPr lang="sv-SE" sz="2800">
                <a:solidFill>
                  <a:srgbClr val="000000"/>
                </a:solidFill>
              </a:rPr>
              <a:t> av proven.</a:t>
            </a:r>
          </a:p>
          <a:p>
            <a:pPr marL="264795" lvl="1"/>
            <a:r>
              <a:rPr lang="sv-SE" sz="2000">
                <a:solidFill>
                  <a:srgbClr val="000000"/>
                </a:solidFill>
              </a:rPr>
              <a:t>De preliminära resultaten läggs ut i Wilma.</a:t>
            </a:r>
          </a:p>
          <a:p>
            <a:pPr marL="447675" lvl="2"/>
            <a:r>
              <a:rPr lang="sv-SE" sz="1600">
                <a:solidFill>
                  <a:srgbClr val="000000"/>
                </a:solidFill>
              </a:rPr>
              <a:t>Kan ses t ex under fliken Blanketter: </a:t>
            </a:r>
            <a:r>
              <a:rPr lang="sv-SE" sz="1600" i="1">
                <a:solidFill>
                  <a:srgbClr val="000000"/>
                </a:solidFill>
              </a:rPr>
              <a:t>Uppgifter om studierna</a:t>
            </a:r>
          </a:p>
          <a:p>
            <a:pPr marL="310515" lvl="2" indent="0">
              <a:buNone/>
            </a:pPr>
            <a:endParaRPr lang="sv-SE" sz="1600" i="1">
              <a:solidFill>
                <a:srgbClr val="000000"/>
              </a:solidFill>
            </a:endParaRPr>
          </a:p>
          <a:p>
            <a:pPr marL="264795" lvl="1"/>
            <a:r>
              <a:rPr lang="sv-SE" sz="2000">
                <a:solidFill>
                  <a:srgbClr val="000000"/>
                </a:solidFill>
              </a:rPr>
              <a:t>Resultaten brukar publiceras ca </a:t>
            </a:r>
            <a:r>
              <a:rPr lang="sv-SE" sz="2000" b="1">
                <a:solidFill>
                  <a:srgbClr val="000000"/>
                </a:solidFill>
              </a:rPr>
              <a:t>en vecka</a:t>
            </a:r>
            <a:r>
              <a:rPr lang="sv-SE" sz="2000">
                <a:solidFill>
                  <a:srgbClr val="000000"/>
                </a:solidFill>
              </a:rPr>
              <a:t> efter </a:t>
            </a:r>
            <a:r>
              <a:rPr lang="sv-SE" sz="2000" err="1">
                <a:solidFill>
                  <a:srgbClr val="000000"/>
                </a:solidFill>
              </a:rPr>
              <a:t>provdagen</a:t>
            </a:r>
            <a:r>
              <a:rPr lang="sv-SE" sz="2000">
                <a:solidFill>
                  <a:srgbClr val="000000"/>
                </a:solidFill>
              </a:rPr>
              <a:t>.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1737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B94C08-6C3C-4C31-BD3F-B09B570EC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Bedömning: Vitsord - </a:t>
            </a:r>
            <a:r>
              <a:rPr lang="sv-SE" i="1">
                <a:solidFill>
                  <a:schemeClr val="tx1"/>
                </a:solidFill>
              </a:rPr>
              <a:t>REPETITION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FBE8888-FA24-45FF-AC3B-7603B4768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999689"/>
            <a:ext cx="10213200" cy="37264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v-SE" sz="2000">
                <a:solidFill>
                  <a:schemeClr val="tx1">
                    <a:lumMod val="95000"/>
                    <a:lumOff val="5000"/>
                  </a:schemeClr>
                </a:solidFill>
              </a:rPr>
              <a:t>Laudatur 				(L)	= 7 poäng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Eximia</a:t>
            </a:r>
            <a:r>
              <a:rPr lang="sv-SE" sz="20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cum</a:t>
            </a:r>
            <a:r>
              <a:rPr lang="sv-SE" sz="20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laude</a:t>
            </a:r>
            <a:r>
              <a:rPr lang="sv-SE" sz="2000">
                <a:solidFill>
                  <a:schemeClr val="tx1">
                    <a:lumMod val="95000"/>
                    <a:lumOff val="5000"/>
                  </a:schemeClr>
                </a:solidFill>
              </a:rPr>
              <a:t> approbatur 	(E) 	= 6 poäng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2000">
                <a:solidFill>
                  <a:schemeClr val="tx1">
                    <a:lumMod val="95000"/>
                    <a:lumOff val="5000"/>
                  </a:schemeClr>
                </a:solidFill>
              </a:rPr>
              <a:t>Magna </a:t>
            </a:r>
            <a:r>
              <a:rPr lang="sv-SE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cum</a:t>
            </a:r>
            <a:r>
              <a:rPr lang="sv-SE" sz="20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laude</a:t>
            </a:r>
            <a:r>
              <a:rPr lang="sv-SE" sz="2000">
                <a:solidFill>
                  <a:schemeClr val="tx1">
                    <a:lumMod val="95000"/>
                    <a:lumOff val="5000"/>
                  </a:schemeClr>
                </a:solidFill>
              </a:rPr>
              <a:t> approbatur 	(M)	= 5 poäng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Cum</a:t>
            </a:r>
            <a:r>
              <a:rPr lang="sv-SE" sz="20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laude</a:t>
            </a:r>
            <a:r>
              <a:rPr lang="sv-SE" sz="2000">
                <a:solidFill>
                  <a:schemeClr val="tx1">
                    <a:lumMod val="95000"/>
                    <a:lumOff val="5000"/>
                  </a:schemeClr>
                </a:solidFill>
              </a:rPr>
              <a:t> approbatur 		(C) 	= 4 poäng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Lubenter</a:t>
            </a:r>
            <a:r>
              <a:rPr lang="sv-SE" sz="2000">
                <a:solidFill>
                  <a:schemeClr val="tx1">
                    <a:lumMod val="95000"/>
                    <a:lumOff val="5000"/>
                  </a:schemeClr>
                </a:solidFill>
              </a:rPr>
              <a:t> approbatur 			(B) 	= 3 poäng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2000">
                <a:solidFill>
                  <a:schemeClr val="tx1">
                    <a:lumMod val="95000"/>
                    <a:lumOff val="5000"/>
                  </a:schemeClr>
                </a:solidFill>
              </a:rPr>
              <a:t>Approbatur 				(A) 	= 2 poäng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2000">
                <a:solidFill>
                  <a:schemeClr val="tx1">
                    <a:lumMod val="95000"/>
                    <a:lumOff val="5000"/>
                  </a:schemeClr>
                </a:solidFill>
              </a:rPr>
              <a:t>Improbatur 				(I) 	= 0 poäng</a:t>
            </a:r>
          </a:p>
          <a:p>
            <a:pPr marL="359410" indent="-359410"/>
            <a:endParaRPr lang="sv-S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99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56CB2E-4FFA-4691-8954-D31183E8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772178"/>
          </a:xfrm>
        </p:spPr>
        <p:txBody>
          <a:bodyPr/>
          <a:lstStyle/>
          <a:p>
            <a:r>
              <a:rPr lang="sv-SE"/>
              <a:t>Bedömning: Kompensation</a:t>
            </a:r>
            <a:r>
              <a:rPr lang="sv-SE">
                <a:solidFill>
                  <a:srgbClr val="00B050"/>
                </a:solidFill>
              </a:rPr>
              <a:t> 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557C0A2-7AE4-4B06-A0D5-65D134D9D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452843"/>
            <a:ext cx="10213200" cy="4784261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sv-SE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Ett underkänt obligatoriskt prov kompenseras om du kommer upp i </a:t>
            </a:r>
            <a:r>
              <a:rPr lang="sv-SE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minst 10 vitsordspoäng</a:t>
            </a:r>
            <a:r>
              <a:rPr lang="sv-SE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 de </a:t>
            </a:r>
            <a:r>
              <a:rPr lang="sv-SE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fyra</a:t>
            </a:r>
            <a:r>
              <a:rPr lang="sv-SE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övriga proven som ingår i din examen.</a:t>
            </a:r>
          </a:p>
          <a:p>
            <a:pPr marL="359410" indent="-359410"/>
            <a:endParaRPr lang="sv-SE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sv-S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Exempel:</a:t>
            </a:r>
          </a:p>
          <a:p>
            <a:pPr marL="359410" indent="-359410">
              <a:buFont typeface="Wingdings" panose="05000000000000000000" pitchFamily="2" charset="2"/>
              <a:buChar char="§"/>
            </a:pPr>
            <a:r>
              <a:rPr lang="sv-S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Ma 		I 	= underkänt</a:t>
            </a:r>
          </a:p>
          <a:p>
            <a:pPr marL="359410" indent="-359410">
              <a:buFont typeface="Wingdings" panose="05000000000000000000" pitchFamily="2" charset="2"/>
              <a:buChar char="§"/>
            </a:pPr>
            <a:r>
              <a:rPr lang="sv-S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Mo		A	2 p</a:t>
            </a:r>
          </a:p>
          <a:p>
            <a:pPr marL="359410" indent="-359410">
              <a:buFont typeface="Wingdings" panose="05000000000000000000" pitchFamily="2" charset="2"/>
              <a:buChar char="§"/>
            </a:pPr>
            <a:r>
              <a:rPr lang="sv-S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Eng		B	3 p</a:t>
            </a:r>
          </a:p>
          <a:p>
            <a:pPr marL="359410" indent="-359410">
              <a:buFont typeface="Wingdings" panose="05000000000000000000" pitchFamily="2" charset="2"/>
              <a:buChar char="§"/>
            </a:pPr>
            <a:r>
              <a:rPr lang="sv-S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Geo</a:t>
            </a:r>
            <a:r>
              <a:rPr lang="sv-SE" sz="2400">
                <a:solidFill>
                  <a:schemeClr val="tx1">
                    <a:lumMod val="95000"/>
                    <a:lumOff val="5000"/>
                  </a:schemeClr>
                </a:solidFill>
              </a:rPr>
              <a:t>	A </a:t>
            </a:r>
            <a:r>
              <a:rPr lang="sv-S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2 p</a:t>
            </a:r>
          </a:p>
          <a:p>
            <a:pPr marL="359410" indent="-359410">
              <a:buFont typeface="Wingdings" panose="05000000000000000000" pitchFamily="2" charset="2"/>
              <a:buChar char="§"/>
            </a:pPr>
            <a:r>
              <a:rPr lang="sv-S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sv-S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Sh</a:t>
            </a:r>
            <a:r>
              <a:rPr lang="sv-S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	B	3 p</a:t>
            </a:r>
          </a:p>
          <a:p>
            <a:pPr marL="359410" indent="-359410"/>
            <a:endParaRPr lang="sv-SE" dirty="0">
              <a:solidFill>
                <a:srgbClr val="000000">
                  <a:alpha val="60000"/>
                </a:srgbClr>
              </a:solidFill>
            </a:endParaRPr>
          </a:p>
        </p:txBody>
      </p:sp>
      <p:sp>
        <p:nvSpPr>
          <p:cNvPr id="4" name="Flödesschema: Dokument 3">
            <a:extLst>
              <a:ext uri="{FF2B5EF4-FFF2-40B4-BE49-F238E27FC236}">
                <a16:creationId xmlns:a16="http://schemas.microsoft.com/office/drawing/2014/main" id="{A284086C-90B1-41B4-A236-F38DEC815F97}"/>
              </a:ext>
            </a:extLst>
          </p:cNvPr>
          <p:cNvSpPr/>
          <p:nvPr/>
        </p:nvSpPr>
        <p:spPr>
          <a:xfrm>
            <a:off x="6682115" y="2853299"/>
            <a:ext cx="4520485" cy="1983347"/>
          </a:xfrm>
          <a:prstGeom prst="flowChartDocumen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>
                <a:solidFill>
                  <a:schemeClr val="bg1"/>
                </a:solidFill>
              </a:rPr>
              <a:t>10 poäng = kompensation = STUDENT</a:t>
            </a:r>
          </a:p>
        </p:txBody>
      </p:sp>
    </p:spTree>
    <p:extLst>
      <p:ext uri="{BB962C8B-B14F-4D97-AF65-F5344CB8AC3E}">
        <p14:creationId xmlns:p14="http://schemas.microsoft.com/office/powerpoint/2010/main" val="354649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0A4EE1-BF08-43F5-9091-AD9C75A44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Bedömning: examen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357219-1025-4E41-9E6A-A3C8A9C6F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359410" indent="-359410">
              <a:buFont typeface="Wingdings" panose="05000000000000000000" pitchFamily="2" charset="2"/>
              <a:buChar char="§"/>
            </a:pPr>
            <a:r>
              <a:rPr lang="sv-SE" sz="2800">
                <a:solidFill>
                  <a:schemeClr val="tx1">
                    <a:lumMod val="95000"/>
                    <a:lumOff val="5000"/>
                  </a:schemeClr>
                </a:solidFill>
              </a:rPr>
              <a:t> Du blir student när du har fem godkända prov enligt regelverket, dvs:</a:t>
            </a:r>
          </a:p>
          <a:p>
            <a:pPr marL="359410" lvl="1">
              <a:buFont typeface="Wingdings" panose="05000000000000000000" pitchFamily="2" charset="2"/>
              <a:buChar char="§"/>
            </a:pPr>
            <a:r>
              <a:rPr lang="sv-SE" sz="2800">
                <a:solidFill>
                  <a:schemeClr val="tx1">
                    <a:lumMod val="95000"/>
                    <a:lumOff val="5000"/>
                  </a:schemeClr>
                </a:solidFill>
              </a:rPr>
              <a:t> Modersmålet + </a:t>
            </a:r>
            <a:r>
              <a:rPr lang="sv-SE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minst tre </a:t>
            </a:r>
            <a:r>
              <a:rPr lang="sv-SE" sz="2800">
                <a:solidFill>
                  <a:schemeClr val="tx1">
                    <a:lumMod val="95000"/>
                    <a:lumOff val="5000"/>
                  </a:schemeClr>
                </a:solidFill>
              </a:rPr>
              <a:t>av följande:</a:t>
            </a:r>
          </a:p>
          <a:p>
            <a:pPr marL="1079500" lvl="2" indent="-359410">
              <a:buFont typeface="Wingdings" panose="05000000000000000000" pitchFamily="2" charset="2"/>
              <a:buChar char="§"/>
            </a:pPr>
            <a:r>
              <a:rPr lang="sv-SE" sz="2800">
                <a:solidFill>
                  <a:schemeClr val="tx1">
                    <a:lumMod val="95000"/>
                    <a:lumOff val="5000"/>
                  </a:schemeClr>
                </a:solidFill>
              </a:rPr>
              <a:t>Engelska</a:t>
            </a:r>
          </a:p>
          <a:p>
            <a:pPr marL="1079500" lvl="2" indent="-359410">
              <a:buFont typeface="Wingdings" panose="05000000000000000000" pitchFamily="2" charset="2"/>
              <a:buChar char="§"/>
            </a:pPr>
            <a:r>
              <a:rPr lang="sv-SE" sz="2800">
                <a:solidFill>
                  <a:schemeClr val="tx1">
                    <a:lumMod val="95000"/>
                    <a:lumOff val="5000"/>
                  </a:schemeClr>
                </a:solidFill>
              </a:rPr>
              <a:t>Finska</a:t>
            </a:r>
          </a:p>
          <a:p>
            <a:pPr marL="1079500" lvl="2" indent="-359410">
              <a:buFont typeface="Wingdings" panose="05000000000000000000" pitchFamily="2" charset="2"/>
              <a:buChar char="§"/>
            </a:pPr>
            <a:r>
              <a:rPr lang="sv-SE" sz="2800">
                <a:solidFill>
                  <a:schemeClr val="tx1">
                    <a:lumMod val="95000"/>
                    <a:lumOff val="5000"/>
                  </a:schemeClr>
                </a:solidFill>
              </a:rPr>
              <a:t>Matematik</a:t>
            </a:r>
          </a:p>
          <a:p>
            <a:pPr marL="1079500" lvl="2" indent="-359410">
              <a:buFont typeface="Wingdings" panose="05000000000000000000" pitchFamily="2" charset="2"/>
              <a:buChar char="§"/>
            </a:pPr>
            <a:r>
              <a:rPr lang="sv-SE" sz="2800">
                <a:solidFill>
                  <a:schemeClr val="tx1">
                    <a:lumMod val="95000"/>
                    <a:lumOff val="5000"/>
                  </a:schemeClr>
                </a:solidFill>
              </a:rPr>
              <a:t>Realprov </a:t>
            </a:r>
          </a:p>
          <a:p>
            <a:pPr marL="127635" lvl="1" indent="0">
              <a:buNone/>
            </a:pPr>
            <a:r>
              <a:rPr lang="sv-SE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+ ett prov till </a:t>
            </a:r>
            <a:r>
              <a:rPr lang="sv-SE" sz="2800">
                <a:solidFill>
                  <a:schemeClr val="tx1">
                    <a:lumMod val="95000"/>
                    <a:lumOff val="5000"/>
                  </a:schemeClr>
                </a:solidFill>
              </a:rPr>
              <a:t>(real- eller språkprov)</a:t>
            </a:r>
          </a:p>
          <a:p>
            <a:pPr marL="359410" indent="-359410"/>
            <a:endParaRPr lang="sv-SE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93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DF2B6A-E3E5-497D-8F84-47A4AFA6E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128789"/>
            <a:ext cx="10213200" cy="656823"/>
          </a:xfrm>
        </p:spPr>
        <p:txBody>
          <a:bodyPr>
            <a:normAutofit/>
          </a:bodyPr>
          <a:lstStyle/>
          <a:p>
            <a:r>
              <a:rPr lang="sv-SE"/>
              <a:t>Bedömning: examen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723574C-D9AB-4748-BDF6-9BD6E8534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978794"/>
            <a:ext cx="10213200" cy="5483917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359410" lvl="1"/>
            <a:r>
              <a:rPr lang="sv-SE" sz="8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Om du skriver fler än 5 prov kan ett godkänt ”extra” prov ersätta ett underkänt prov (real, språk)…</a:t>
            </a:r>
          </a:p>
          <a:p>
            <a:pPr marL="359410" lvl="1"/>
            <a:r>
              <a:rPr lang="sv-SE" sz="8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Exempel:</a:t>
            </a:r>
          </a:p>
          <a:p>
            <a:pPr marL="1079500" lvl="2" indent="-359410">
              <a:lnSpc>
                <a:spcPct val="120000"/>
              </a:lnSpc>
            </a:pPr>
            <a:r>
              <a:rPr lang="sv-SE" sz="8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Modersmål 	A </a:t>
            </a:r>
          </a:p>
          <a:p>
            <a:pPr marL="1079500" lvl="2" indent="-359410">
              <a:lnSpc>
                <a:spcPct val="120000"/>
              </a:lnSpc>
            </a:pPr>
            <a:r>
              <a:rPr lang="sv-SE" sz="8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Engelska	A</a:t>
            </a:r>
          </a:p>
          <a:p>
            <a:pPr marL="1079500" lvl="2" indent="-359410">
              <a:lnSpc>
                <a:spcPct val="120000"/>
              </a:lnSpc>
            </a:pPr>
            <a:r>
              <a:rPr lang="sv-SE" sz="8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Matematik	A</a:t>
            </a:r>
          </a:p>
          <a:p>
            <a:pPr marL="1079500" lvl="2" indent="-359410">
              <a:lnSpc>
                <a:spcPct val="120000"/>
              </a:lnSpc>
            </a:pPr>
            <a:r>
              <a:rPr lang="sv-SE" sz="8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Samhälla</a:t>
            </a:r>
            <a:r>
              <a:rPr lang="sv-SE" sz="8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	I 	</a:t>
            </a:r>
          </a:p>
          <a:p>
            <a:pPr marL="1079500" lvl="2" indent="-359410">
              <a:lnSpc>
                <a:spcPct val="120000"/>
              </a:lnSpc>
            </a:pPr>
            <a:r>
              <a:rPr lang="sv-SE" sz="8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Geografi	A</a:t>
            </a:r>
          </a:p>
          <a:p>
            <a:pPr marL="310515" lvl="2" indent="0">
              <a:lnSpc>
                <a:spcPct val="120000"/>
              </a:lnSpc>
              <a:buNone/>
            </a:pPr>
            <a:r>
              <a:rPr lang="sv-SE" sz="8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</a:p>
          <a:p>
            <a:pPr marL="1079500" lvl="2" indent="-359410"/>
            <a:r>
              <a:rPr lang="sv-SE" sz="8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Psykologi	A	ersätter det underkända filosofiprovet</a:t>
            </a:r>
          </a:p>
          <a:p>
            <a:pPr marL="310515" lvl="2" indent="0">
              <a:buNone/>
            </a:pPr>
            <a:r>
              <a:rPr lang="sv-SE" sz="8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		</a:t>
            </a:r>
            <a:r>
              <a:rPr lang="sv-SE" sz="8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= STUDENT!</a:t>
            </a:r>
            <a:r>
              <a:rPr lang="sv-SE" sz="8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marL="1079500" lvl="2" indent="-359410"/>
            <a:r>
              <a:rPr lang="sv-SE" sz="8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Förstås kan du istället välja att skriva om filosofin eller höja dina andra prov för att komma upp i totalt 10 vitsordspoäng.</a:t>
            </a:r>
          </a:p>
          <a:p>
            <a:pPr marL="359410" indent="-359410"/>
            <a:endParaRPr lang="sv-SE" dirty="0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771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A3CD1A-CBB3-4258-B518-A12108103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Bedömning: Att skriva om prov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123B03C-5950-4D18-B570-A32EE2925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359410" indent="-359410">
              <a:buFont typeface="Wingdings" panose="05000000000000000000" pitchFamily="2" charset="2"/>
              <a:buChar char="§"/>
            </a:pPr>
            <a:r>
              <a:rPr lang="sv-SE" sz="2800">
                <a:solidFill>
                  <a:schemeClr val="tx1">
                    <a:lumMod val="95000"/>
                    <a:lumOff val="5000"/>
                  </a:schemeClr>
                </a:solidFill>
              </a:rPr>
              <a:t> Ett </a:t>
            </a:r>
            <a:r>
              <a:rPr lang="sv-SE" sz="2800" u="sng">
                <a:solidFill>
                  <a:schemeClr val="tx1">
                    <a:lumMod val="95000"/>
                    <a:lumOff val="5000"/>
                  </a:schemeClr>
                </a:solidFill>
              </a:rPr>
              <a:t>underkänt prov</a:t>
            </a:r>
            <a:r>
              <a:rPr lang="sv-SE" sz="280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marL="264795" lvl="1">
              <a:buFont typeface="Courier New" panose="02070309020205020404" pitchFamily="49" charset="0"/>
              <a:buChar char="o"/>
            </a:pPr>
            <a:r>
              <a:rPr lang="sv-SE" sz="2400">
                <a:solidFill>
                  <a:schemeClr val="tx1">
                    <a:lumMod val="95000"/>
                    <a:lumOff val="5000"/>
                  </a:schemeClr>
                </a:solidFill>
              </a:rPr>
              <a:t> Får göras om </a:t>
            </a:r>
            <a:r>
              <a:rPr lang="sv-SE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tre gånger</a:t>
            </a:r>
            <a:r>
              <a:rPr lang="sv-SE" sz="2400">
                <a:solidFill>
                  <a:schemeClr val="tx1">
                    <a:lumMod val="95000"/>
                    <a:lumOff val="5000"/>
                  </a:schemeClr>
                </a:solidFill>
              </a:rPr>
              <a:t> under de tre skrivtillfällen som följer omedelbart på det tillfälle där examinanden fått underkänt på provet ifråga.</a:t>
            </a:r>
          </a:p>
          <a:p>
            <a:pPr marL="359410" indent="-359410">
              <a:buFont typeface="Wingdings" panose="05000000000000000000" pitchFamily="2" charset="2"/>
              <a:buChar char="§"/>
            </a:pPr>
            <a:r>
              <a:rPr lang="sv-SE" sz="2800">
                <a:solidFill>
                  <a:schemeClr val="tx1">
                    <a:lumMod val="95000"/>
                    <a:lumOff val="5000"/>
                  </a:schemeClr>
                </a:solidFill>
              </a:rPr>
              <a:t> Ett </a:t>
            </a:r>
            <a:r>
              <a:rPr lang="sv-SE" sz="2800" u="sng">
                <a:solidFill>
                  <a:schemeClr val="tx1">
                    <a:lumMod val="95000"/>
                    <a:lumOff val="5000"/>
                  </a:schemeClr>
                </a:solidFill>
              </a:rPr>
              <a:t>godkänt prov</a:t>
            </a:r>
            <a:endParaRPr lang="sv-SE" sz="28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64795" lvl="1">
              <a:buFont typeface="Courier New" panose="02070309020205020404" pitchFamily="49" charset="0"/>
              <a:buChar char="o"/>
            </a:pPr>
            <a:r>
              <a:rPr lang="sv-SE" sz="2400">
                <a:solidFill>
                  <a:schemeClr val="tx1">
                    <a:lumMod val="95000"/>
                    <a:lumOff val="5000"/>
                  </a:schemeClr>
                </a:solidFill>
              </a:rPr>
              <a:t> Får skrivas om </a:t>
            </a:r>
            <a:r>
              <a:rPr lang="sv-SE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hur många gånger du vill.</a:t>
            </a:r>
          </a:p>
          <a:p>
            <a:pPr marL="264795" lvl="1">
              <a:buFont typeface="Courier New" panose="02070309020205020404" pitchFamily="49" charset="0"/>
              <a:buChar char="o"/>
            </a:pPr>
            <a:r>
              <a:rPr lang="sv-SE" sz="2400">
                <a:solidFill>
                  <a:schemeClr val="tx1">
                    <a:lumMod val="95000"/>
                    <a:lumOff val="5000"/>
                  </a:schemeClr>
                </a:solidFill>
              </a:rPr>
              <a:t> Det finns ingen tidsgräns för att göra om godkänt prov.</a:t>
            </a:r>
          </a:p>
          <a:p>
            <a:pPr marL="359410" indent="-359410">
              <a:buFontTx/>
              <a:buNone/>
            </a:pPr>
            <a:endParaRPr lang="sv-SE" sz="28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>
              <a:buFont typeface="Wingdings" panose="05000000000000000000" pitchFamily="2" charset="2"/>
              <a:buChar char="à"/>
            </a:pPr>
            <a:r>
              <a:rPr lang="sv-SE" sz="2800">
                <a:solidFill>
                  <a:schemeClr val="tx1">
                    <a:lumMod val="95000"/>
                    <a:lumOff val="5000"/>
                  </a:schemeClr>
                </a:solidFill>
              </a:rPr>
              <a:t> Det är alltid det bästa resultatet som räknas!</a:t>
            </a:r>
          </a:p>
          <a:p>
            <a:pPr marL="359410" indent="-359410"/>
            <a:endParaRPr lang="sv-SE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726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F71731-1215-4C43-959C-264A223C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736595"/>
          </a:xfrm>
        </p:spPr>
        <p:txBody>
          <a:bodyPr/>
          <a:lstStyle/>
          <a:p>
            <a:r>
              <a:rPr lang="sv-SE"/>
              <a:t>Mer info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C809243-AA93-45F5-8D27-21C9AF461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274619"/>
            <a:ext cx="10213200" cy="498763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359410" indent="-359410">
              <a:buFont typeface="Wingdings" panose="05000000000000000000" pitchFamily="2" charset="2"/>
              <a:buChar char="§"/>
            </a:pPr>
            <a:r>
              <a:rPr lang="sv-SE" sz="2600" i="1">
                <a:solidFill>
                  <a:schemeClr val="tx1">
                    <a:lumMod val="95000"/>
                    <a:lumOff val="5000"/>
                  </a:schemeClr>
                </a:solidFill>
              </a:rPr>
              <a:t> Studentexamens webbplats: </a:t>
            </a:r>
            <a:r>
              <a:rPr lang="sv-SE" sz="2600" b="1" i="1">
                <a:solidFill>
                  <a:schemeClr val="tx1">
                    <a:lumMod val="95000"/>
                    <a:lumOff val="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www.ylioppilastutkinto.fi</a:t>
            </a:r>
            <a:endParaRPr lang="sv-SE" sz="2600" b="1" i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>
              <a:buFont typeface="Wingdings" panose="05000000000000000000" pitchFamily="2" charset="2"/>
              <a:buChar char="§"/>
            </a:pPr>
            <a:r>
              <a:rPr lang="sv-SE" sz="2600" i="1">
                <a:solidFill>
                  <a:schemeClr val="tx1">
                    <a:lumMod val="95000"/>
                    <a:lumOff val="5000"/>
                  </a:schemeClr>
                </a:solidFill>
              </a:rPr>
              <a:t> Använd Studentexamen-fliken på </a:t>
            </a:r>
            <a:r>
              <a:rPr lang="sv-SE" sz="2600" b="1" i="1">
                <a:solidFill>
                  <a:schemeClr val="tx1">
                    <a:lumMod val="95000"/>
                    <a:lumOff val="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Studnet</a:t>
            </a:r>
            <a:r>
              <a:rPr lang="sv-SE" sz="2600" i="1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marL="264795" lvl="1">
              <a:buFont typeface="Courier New" panose="02070309020205020404" pitchFamily="49" charset="0"/>
              <a:buChar char="o"/>
            </a:pPr>
            <a:r>
              <a:rPr lang="sv-SE" sz="2600">
                <a:solidFill>
                  <a:schemeClr val="tx1">
                    <a:lumMod val="95000"/>
                    <a:lumOff val="5000"/>
                  </a:schemeClr>
                </a:solidFill>
              </a:rPr>
              <a:t> Vilka kurser behöver jag gå för att skriva ett ämne</a:t>
            </a:r>
          </a:p>
          <a:p>
            <a:pPr marL="264795" lvl="1">
              <a:buFont typeface="Courier New" panose="02070309020205020404" pitchFamily="49" charset="0"/>
              <a:buChar char="o"/>
            </a:pPr>
            <a:r>
              <a:rPr lang="sv-SE" sz="2600">
                <a:solidFill>
                  <a:schemeClr val="tx1">
                    <a:lumMod val="95000"/>
                    <a:lumOff val="5000"/>
                  </a:schemeClr>
                </a:solidFill>
              </a:rPr>
              <a:t> Kompensationsreglerna</a:t>
            </a:r>
          </a:p>
          <a:p>
            <a:pPr marL="264795" lvl="1">
              <a:buFont typeface="Courier New" panose="02070309020205020404" pitchFamily="49" charset="0"/>
              <a:buChar char="o"/>
            </a:pPr>
            <a:r>
              <a:rPr lang="sv-SE" sz="2600">
                <a:solidFill>
                  <a:schemeClr val="tx1">
                    <a:lumMod val="95000"/>
                    <a:lumOff val="5000"/>
                  </a:schemeClr>
                </a:solidFill>
              </a:rPr>
              <a:t> Skriva digitala studentprov</a:t>
            </a:r>
          </a:p>
          <a:p>
            <a:pPr marL="264795" lvl="1">
              <a:buFont typeface="Courier New" panose="02070309020205020404" pitchFamily="49" charset="0"/>
              <a:buChar char="o"/>
            </a:pPr>
            <a:r>
              <a:rPr lang="sv-SE" sz="2600">
                <a:solidFill>
                  <a:schemeClr val="tx1">
                    <a:lumMod val="95000"/>
                    <a:lumOff val="5000"/>
                  </a:schemeClr>
                </a:solidFill>
              </a:rPr>
              <a:t> Anvisningar till examinanderna (som fanns i anmälan)</a:t>
            </a:r>
          </a:p>
          <a:p>
            <a:pPr marL="264795" lvl="1">
              <a:buFont typeface="Courier New" panose="02070309020205020404" pitchFamily="49" charset="0"/>
              <a:buChar char="o"/>
            </a:pPr>
            <a:r>
              <a:rPr lang="sv-SE" sz="2600">
                <a:solidFill>
                  <a:schemeClr val="tx1">
                    <a:lumMod val="95000"/>
                    <a:lumOff val="5000"/>
                  </a:schemeClr>
                </a:solidFill>
              </a:rPr>
              <a:t> Gamla prov på </a:t>
            </a:r>
            <a:r>
              <a:rPr lang="sv-SE" sz="2600" err="1">
                <a:solidFill>
                  <a:schemeClr val="tx1">
                    <a:lumMod val="95000"/>
                    <a:lumOff val="5000"/>
                  </a:schemeClr>
                </a:solidFill>
              </a:rPr>
              <a:t>Abimix</a:t>
            </a:r>
            <a:endParaRPr lang="sv-SE" sz="26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64795" lvl="1">
              <a:buFont typeface="Courier New" panose="02070309020205020404" pitchFamily="49" charset="0"/>
              <a:buChar char="o"/>
            </a:pPr>
            <a:r>
              <a:rPr lang="sv-SE" sz="2600">
                <a:solidFill>
                  <a:schemeClr val="tx1">
                    <a:lumMod val="95000"/>
                    <a:lumOff val="5000"/>
                  </a:schemeClr>
                </a:solidFill>
              </a:rPr>
              <a:t> Gamla poänggränser</a:t>
            </a:r>
          </a:p>
          <a:p>
            <a:pPr marL="264795" lvl="1">
              <a:buFont typeface="Courier New" panose="02070309020205020404" pitchFamily="49" charset="0"/>
              <a:buChar char="o"/>
            </a:pPr>
            <a:r>
              <a:rPr lang="sv-SE" sz="2600">
                <a:solidFill>
                  <a:schemeClr val="tx1">
                    <a:lumMod val="95000"/>
                    <a:lumOff val="5000"/>
                  </a:schemeClr>
                </a:solidFill>
              </a:rPr>
              <a:t> Provdatum t o m våren 2025</a:t>
            </a:r>
          </a:p>
          <a:p>
            <a:pPr marL="264795" lvl="1">
              <a:buFont typeface="Courier New" panose="02070309020205020404" pitchFamily="49" charset="0"/>
              <a:buChar char="o"/>
            </a:pPr>
            <a:r>
              <a:rPr lang="sv-SE" sz="260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sv-SE" sz="2600">
                <a:solidFill>
                  <a:schemeClr val="tx1"/>
                </a:solidFill>
              </a:rPr>
              <a:t>Föreskrifterna i detalj</a:t>
            </a:r>
          </a:p>
          <a:p>
            <a:pPr marL="359410" indent="-359410"/>
            <a:endParaRPr lang="sv-SE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24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5D1D-9ED9-40F8-9743-737859E6F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655636"/>
          </a:xfrm>
        </p:spPr>
        <p:txBody>
          <a:bodyPr/>
          <a:lstStyle/>
          <a:p>
            <a:r>
              <a:rPr lang="en-US" err="1"/>
              <a:t>Vårens</a:t>
            </a:r>
            <a:r>
              <a:rPr lang="en-US"/>
              <a:t> </a:t>
            </a:r>
            <a:r>
              <a:rPr lang="en-US" err="1"/>
              <a:t>studenteprov</a:t>
            </a:r>
            <a:r>
              <a:rPr lang="en-US"/>
              <a:t> - </a:t>
            </a:r>
            <a:r>
              <a:rPr lang="en-US" err="1"/>
              <a:t>antal</a:t>
            </a:r>
            <a:r>
              <a:rPr lang="en-US"/>
              <a:t> skribenter vid ÅL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78CE-04BA-733F-CA78-6ED86E13E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273549"/>
            <a:ext cx="10213200" cy="50621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9410" indent="-359410"/>
            <a:r>
              <a:rPr lang="en-US" sz="2200" err="1">
                <a:latin typeface="Avenir Next LT Pro"/>
              </a:rPr>
              <a:t>Modersmål</a:t>
            </a:r>
            <a:r>
              <a:rPr lang="en-US" sz="2200">
                <a:latin typeface="Avenir Next LT Pro"/>
              </a:rPr>
              <a:t>    76 </a:t>
            </a:r>
            <a:r>
              <a:rPr lang="en-US" sz="2200">
                <a:solidFill>
                  <a:srgbClr val="FF0000"/>
                </a:solidFill>
                <a:latin typeface="Avenir Next LT Pro"/>
              </a:rPr>
              <a:t>+ 28  HUTH</a:t>
            </a:r>
            <a:endParaRPr lang="en-US">
              <a:solidFill>
                <a:srgbClr val="FF0000"/>
              </a:solidFill>
              <a:latin typeface="Avenir Next LT Pro"/>
            </a:endParaRPr>
          </a:p>
          <a:p>
            <a:pPr marL="359410" indent="-359410"/>
            <a:r>
              <a:rPr lang="en-US" sz="2200" err="1">
                <a:latin typeface="Avenir Next LT Pro"/>
              </a:rPr>
              <a:t>Engelska</a:t>
            </a:r>
            <a:r>
              <a:rPr lang="en-US" sz="2200">
                <a:latin typeface="Avenir Next LT Pro"/>
              </a:rPr>
              <a:t>, </a:t>
            </a:r>
            <a:r>
              <a:rPr lang="en-US" sz="2200" err="1">
                <a:latin typeface="Avenir Next LT Pro"/>
              </a:rPr>
              <a:t>lång</a:t>
            </a:r>
            <a:r>
              <a:rPr lang="en-US" sz="2200">
                <a:latin typeface="Avenir Next LT Pro"/>
              </a:rPr>
              <a:t>  80   </a:t>
            </a:r>
            <a:r>
              <a:rPr lang="en-US" sz="2200">
                <a:solidFill>
                  <a:srgbClr val="FF0000">
                    <a:alpha val="60000"/>
                  </a:srgbClr>
                </a:solidFill>
                <a:latin typeface="Avenir Next LT Pro"/>
              </a:rPr>
              <a:t>+</a:t>
            </a:r>
            <a:r>
              <a:rPr lang="en-US" sz="2200">
                <a:latin typeface="Avenir Next LT Pro"/>
              </a:rPr>
              <a:t> </a:t>
            </a:r>
            <a:r>
              <a:rPr lang="en-US" sz="2200">
                <a:solidFill>
                  <a:srgbClr val="FF0000"/>
                </a:solidFill>
                <a:latin typeface="Avenir Next LT Pro"/>
              </a:rPr>
              <a:t>6  HUTH</a:t>
            </a:r>
            <a:endParaRPr lang="en-US">
              <a:solidFill>
                <a:srgbClr val="FF0000"/>
              </a:solidFill>
              <a:latin typeface="Avenir Next LT Pro"/>
            </a:endParaRPr>
          </a:p>
          <a:p>
            <a:pPr marL="359410" indent="-359410"/>
            <a:r>
              <a:rPr lang="en-US" sz="2200" err="1">
                <a:latin typeface="Avenir Next LT Pro"/>
              </a:rPr>
              <a:t>Finska</a:t>
            </a:r>
            <a:r>
              <a:rPr lang="en-US" sz="2200">
                <a:latin typeface="Avenir Next LT Pro"/>
              </a:rPr>
              <a:t>, </a:t>
            </a:r>
            <a:r>
              <a:rPr lang="en-US" sz="2200" err="1">
                <a:latin typeface="Avenir Next LT Pro"/>
              </a:rPr>
              <a:t>medellång</a:t>
            </a:r>
            <a:r>
              <a:rPr lang="en-US" sz="2200">
                <a:latin typeface="Avenir Next LT Pro"/>
              </a:rPr>
              <a:t>  12 </a:t>
            </a:r>
            <a:r>
              <a:rPr lang="en-US" sz="2200" err="1">
                <a:latin typeface="Avenir Next LT Pro"/>
              </a:rPr>
              <a:t>lång</a:t>
            </a:r>
            <a:r>
              <a:rPr lang="en-US" sz="2200">
                <a:latin typeface="Avenir Next LT Pro"/>
              </a:rPr>
              <a:t>  9  </a:t>
            </a:r>
          </a:p>
          <a:p>
            <a:pPr marL="359410" indent="-359410"/>
            <a:r>
              <a:rPr lang="en-US" sz="2200" err="1">
                <a:latin typeface="Avenir Next LT Pro"/>
              </a:rPr>
              <a:t>Franska</a:t>
            </a:r>
            <a:r>
              <a:rPr lang="en-US" sz="2200">
                <a:latin typeface="Avenir Next LT Pro"/>
              </a:rPr>
              <a:t>, </a:t>
            </a:r>
            <a:r>
              <a:rPr lang="en-US" sz="2200" err="1">
                <a:latin typeface="Avenir Next LT Pro"/>
              </a:rPr>
              <a:t>kort</a:t>
            </a:r>
            <a:r>
              <a:rPr lang="en-US" sz="2200">
                <a:latin typeface="Avenir Next LT Pro"/>
              </a:rPr>
              <a:t>  7  </a:t>
            </a:r>
            <a:r>
              <a:rPr lang="en-US" sz="2200" err="1">
                <a:latin typeface="Avenir Next LT Pro"/>
              </a:rPr>
              <a:t>lång</a:t>
            </a:r>
            <a:r>
              <a:rPr lang="en-US" sz="2200">
                <a:latin typeface="Avenir Next LT Pro"/>
              </a:rPr>
              <a:t>  1</a:t>
            </a:r>
            <a:endParaRPr lang="en-US">
              <a:solidFill>
                <a:srgbClr val="000000">
                  <a:alpha val="60000"/>
                </a:srgbClr>
              </a:solidFill>
              <a:latin typeface="Avenir Next LT Pro"/>
            </a:endParaRPr>
          </a:p>
          <a:p>
            <a:pPr marL="359410" indent="-359410"/>
            <a:r>
              <a:rPr lang="en-US" sz="2200" err="1">
                <a:latin typeface="Avenir Next LT Pro"/>
              </a:rPr>
              <a:t>Ryska</a:t>
            </a:r>
            <a:r>
              <a:rPr lang="en-US" sz="2200">
                <a:latin typeface="Avenir Next LT Pro"/>
              </a:rPr>
              <a:t>, </a:t>
            </a:r>
            <a:r>
              <a:rPr lang="en-US" sz="2200" err="1">
                <a:latin typeface="Avenir Next LT Pro"/>
              </a:rPr>
              <a:t>kort</a:t>
            </a:r>
            <a:r>
              <a:rPr lang="en-US" sz="2200">
                <a:latin typeface="Avenir Next LT Pro"/>
              </a:rPr>
              <a:t>  1  </a:t>
            </a:r>
            <a:endParaRPr lang="en-US" sz="2200">
              <a:solidFill>
                <a:srgbClr val="000000">
                  <a:alpha val="60000"/>
                </a:srgbClr>
              </a:solidFill>
              <a:latin typeface="Avenir Next LT Pro"/>
            </a:endParaRPr>
          </a:p>
          <a:p>
            <a:pPr marL="359410" indent="-359410"/>
            <a:r>
              <a:rPr lang="en-US" sz="2200" err="1">
                <a:latin typeface="Avenir Next LT Pro"/>
              </a:rPr>
              <a:t>Spanska</a:t>
            </a:r>
            <a:r>
              <a:rPr lang="en-US" sz="2200">
                <a:latin typeface="Avenir Next LT Pro"/>
              </a:rPr>
              <a:t>, </a:t>
            </a:r>
            <a:r>
              <a:rPr lang="en-US" sz="2200" err="1">
                <a:latin typeface="Avenir Next LT Pro"/>
              </a:rPr>
              <a:t>kort</a:t>
            </a:r>
            <a:r>
              <a:rPr lang="en-US" sz="2200">
                <a:latin typeface="Avenir Next LT Pro"/>
              </a:rPr>
              <a:t>  15  </a:t>
            </a:r>
            <a:endParaRPr lang="en-US">
              <a:solidFill>
                <a:srgbClr val="000000">
                  <a:alpha val="60000"/>
                </a:srgbClr>
              </a:solidFill>
              <a:latin typeface="Avenir Next LT Pro"/>
            </a:endParaRPr>
          </a:p>
          <a:p>
            <a:pPr marL="359410" indent="-359410"/>
            <a:r>
              <a:rPr lang="en-US" sz="2200">
                <a:latin typeface="Avenir Next LT Pro"/>
              </a:rPr>
              <a:t>Tyska, </a:t>
            </a:r>
            <a:r>
              <a:rPr lang="en-US" sz="2200" err="1">
                <a:latin typeface="Avenir Next LT Pro"/>
              </a:rPr>
              <a:t>kort</a:t>
            </a:r>
            <a:r>
              <a:rPr lang="en-US" sz="2200">
                <a:latin typeface="Avenir Next LT Pro"/>
              </a:rPr>
              <a:t>  17</a:t>
            </a:r>
            <a:endParaRPr lang="en-US">
              <a:solidFill>
                <a:srgbClr val="000000">
                  <a:alpha val="60000"/>
                </a:srgbClr>
              </a:solidFill>
              <a:latin typeface="Avenir Next LT Pro"/>
            </a:endParaRPr>
          </a:p>
          <a:p>
            <a:pPr marL="359410" indent="-359410"/>
            <a:r>
              <a:rPr lang="en-US" sz="2200">
                <a:latin typeface="Avenir Next LT Pro"/>
              </a:rPr>
              <a:t>Matte, </a:t>
            </a:r>
            <a:r>
              <a:rPr lang="en-US" sz="2200" err="1">
                <a:latin typeface="Avenir Next LT Pro"/>
              </a:rPr>
              <a:t>kort</a:t>
            </a:r>
            <a:r>
              <a:rPr lang="en-US" sz="2200">
                <a:latin typeface="Avenir Next LT Pro"/>
              </a:rPr>
              <a:t>  46 </a:t>
            </a:r>
            <a:r>
              <a:rPr lang="en-US" sz="2200" err="1">
                <a:latin typeface="Avenir Next LT Pro"/>
              </a:rPr>
              <a:t>lång</a:t>
            </a:r>
            <a:r>
              <a:rPr lang="en-US" sz="2200">
                <a:latin typeface="Avenir Next LT Pro"/>
              </a:rPr>
              <a:t>   19  </a:t>
            </a:r>
            <a:r>
              <a:rPr lang="en-US" sz="2200">
                <a:solidFill>
                  <a:srgbClr val="FF0000"/>
                </a:solidFill>
                <a:latin typeface="Avenir Next LT Pro"/>
              </a:rPr>
              <a:t>+  7 HUTH</a:t>
            </a:r>
            <a:endParaRPr lang="en-US">
              <a:solidFill>
                <a:srgbClr val="FF0000"/>
              </a:solidFill>
              <a:latin typeface="Avenir Next LT Pro"/>
            </a:endParaRPr>
          </a:p>
          <a:p>
            <a:pPr marL="359410" indent="-359410"/>
            <a:endParaRPr lang="en-US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857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031D1B-B5D6-4D7E-9624-4C9541E5E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Meddela om du uteblir!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6F51C01-1D9D-4DCB-BFB8-740014030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sv-SE">
                <a:solidFill>
                  <a:schemeClr val="tx1"/>
                </a:solidFill>
              </a:rPr>
              <a:t>Om du av någon särskild anledning bestämmer dig för att </a:t>
            </a:r>
            <a:r>
              <a:rPr lang="sv-SE" b="1">
                <a:solidFill>
                  <a:schemeClr val="tx1"/>
                </a:solidFill>
              </a:rPr>
              <a:t>inte</a:t>
            </a:r>
            <a:r>
              <a:rPr lang="sv-SE">
                <a:solidFill>
                  <a:schemeClr val="tx1"/>
                </a:solidFill>
              </a:rPr>
              <a:t> skriva ett prov som du anmält dig till, </a:t>
            </a:r>
            <a:r>
              <a:rPr lang="sv-SE" b="1">
                <a:solidFill>
                  <a:schemeClr val="tx1"/>
                </a:solidFill>
              </a:rPr>
              <a:t>meddela kansliet senast dagen innan.</a:t>
            </a:r>
          </a:p>
          <a:p>
            <a:pPr>
              <a:buFont typeface="Wingdings" pitchFamily="2" charset="2"/>
              <a:buNone/>
            </a:pPr>
            <a:endParaRPr lang="sv-SE" b="1">
              <a:solidFill>
                <a:schemeClr val="tx1"/>
              </a:solidFill>
            </a:endParaRPr>
          </a:p>
          <a:p>
            <a:pPr>
              <a:buNone/>
            </a:pPr>
            <a:r>
              <a:rPr lang="sv-SE">
                <a:solidFill>
                  <a:schemeClr val="tx1"/>
                </a:solidFill>
              </a:rPr>
              <a:t>OBS! Detta prov bedöms per automatik som </a:t>
            </a:r>
            <a:r>
              <a:rPr lang="sv-SE" b="1">
                <a:solidFill>
                  <a:schemeClr val="tx1"/>
                </a:solidFill>
              </a:rPr>
              <a:t>underkänt</a:t>
            </a:r>
            <a:r>
              <a:rPr lang="sv-SE">
                <a:solidFill>
                  <a:schemeClr val="tx1"/>
                </a:solidFill>
              </a:rPr>
              <a:t> och följaktligen har du förbrukat ett av dina skrivtillfällen för detta studentprov</a:t>
            </a:r>
            <a:r>
              <a:rPr lang="sv-SE">
                <a:solidFill>
                  <a:srgbClr val="000000"/>
                </a:solidFill>
              </a:rPr>
              <a:t>.</a:t>
            </a:r>
          </a:p>
          <a:p>
            <a:pPr>
              <a:buNone/>
            </a:pPr>
            <a:endParaRPr lang="sv-SE">
              <a:solidFill>
                <a:srgbClr val="0000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sv-SE" sz="2800" b="1" i="1">
                <a:solidFill>
                  <a:srgbClr val="000000"/>
                </a:solidFill>
              </a:rPr>
              <a:t>Kom hellre hit och gör så gott du kan!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47073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4454F7-FFC1-4BF5-AAFA-D9DC200F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Har du bytt dator på sistone?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36DB44F-1F08-44AA-B434-4F038923B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2000022"/>
            <a:ext cx="10213200" cy="40401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9410" indent="-359410">
              <a:buFont typeface="Wingdings" panose="05000000000000000000" pitchFamily="2" charset="2"/>
              <a:buChar char="§"/>
            </a:pPr>
            <a:r>
              <a:rPr lang="sv-SE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sv-SE" sz="2000">
                <a:solidFill>
                  <a:schemeClr val="tx1">
                    <a:lumMod val="95000"/>
                    <a:lumOff val="5000"/>
                  </a:schemeClr>
                </a:solidFill>
              </a:rPr>
              <a:t>Viktigt att skolan har rätt information!</a:t>
            </a:r>
          </a:p>
          <a:p>
            <a:pPr marL="359410" indent="-359410">
              <a:buFont typeface="Wingdings" panose="05000000000000000000" pitchFamily="2" charset="2"/>
              <a:buChar char="§"/>
            </a:pPr>
            <a:r>
              <a:rPr lang="sv-SE" sz="2000">
                <a:solidFill>
                  <a:schemeClr val="tx1">
                    <a:lumMod val="95000"/>
                    <a:lumOff val="5000"/>
                  </a:schemeClr>
                </a:solidFill>
              </a:rPr>
              <a:t> Kolla dina uppgifter om datormodell i Wilma-Blanketter - stämmer det?</a:t>
            </a:r>
            <a:endParaRPr lang="sv-SE" sz="2000" i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9410" indent="-359410">
              <a:buFont typeface="Calibri"/>
              <a:buChar char="-"/>
            </a:pPr>
            <a:r>
              <a:rPr lang="sv-SE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 Ändra annars senast söndag</a:t>
            </a:r>
            <a:r>
              <a:rPr lang="sv-SE" sz="2000">
                <a:solidFill>
                  <a:schemeClr val="tx1">
                    <a:lumMod val="95000"/>
                    <a:lumOff val="5000"/>
                  </a:schemeClr>
                </a:solidFill>
              </a:rPr>
              <a:t>! </a:t>
            </a:r>
          </a:p>
          <a:p>
            <a:pPr marL="359410" indent="-359410"/>
            <a:endParaRPr lang="sv-SE">
              <a:solidFill>
                <a:srgbClr val="000000">
                  <a:alpha val="60000"/>
                </a:srgbClr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D9E0F51-31A2-41DF-8579-5AF844DFA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627" y="3191840"/>
            <a:ext cx="2381582" cy="2848373"/>
          </a:xfrm>
          <a:prstGeom prst="rect">
            <a:avLst/>
          </a:prstGeom>
        </p:spPr>
      </p:pic>
      <p:sp>
        <p:nvSpPr>
          <p:cNvPr id="5" name="Ellips 4">
            <a:extLst>
              <a:ext uri="{FF2B5EF4-FFF2-40B4-BE49-F238E27FC236}">
                <a16:creationId xmlns:a16="http://schemas.microsoft.com/office/drawing/2014/main" id="{2AD92F04-643E-421E-B629-BA4973457CC6}"/>
              </a:ext>
            </a:extLst>
          </p:cNvPr>
          <p:cNvSpPr/>
          <p:nvPr/>
        </p:nvSpPr>
        <p:spPr>
          <a:xfrm>
            <a:off x="7765961" y="5254581"/>
            <a:ext cx="2492248" cy="3863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968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FB3879-9A90-4D11-8AC1-B1E28A8F3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Anmälan till höstens studentprov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97EAD81-3875-4B5A-A339-6F47FF0D0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</a:rPr>
              <a:t>Anmälan till höstens studentskrivningar gör du i Wilma och lämnar in till din studiehandledare </a:t>
            </a:r>
            <a:r>
              <a:rPr lang="sv-SE" sz="2000" b="1" dirty="0">
                <a:solidFill>
                  <a:schemeClr val="tx1"/>
                </a:solidFill>
              </a:rPr>
              <a:t>senast </a:t>
            </a:r>
            <a:r>
              <a:rPr lang="sv-SE" b="1" dirty="0">
                <a:solidFill>
                  <a:schemeClr val="tx1"/>
                </a:solidFill>
              </a:rPr>
              <a:t>on</a:t>
            </a:r>
            <a:r>
              <a:rPr lang="sv-SE" sz="2000" b="1" dirty="0">
                <a:solidFill>
                  <a:schemeClr val="tx1"/>
                </a:solidFill>
              </a:rPr>
              <a:t>sdag 22.5 kl.15:00.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</a:rPr>
              <a:t> Du har rätt att vänta med anmälan tills vårens resultat har kommit.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95460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D52A27-B6A4-4F04-BBEC-CAB6EE218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Till sist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4202BAE-C5F0-4E06-82A4-C2F912104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59410" indent="-359410">
              <a:buFont typeface="Arial" panose="020B0604020202020204" pitchFamily="34" charset="0"/>
              <a:buChar char="•"/>
            </a:pPr>
            <a:r>
              <a:rPr lang="sv-FI" sz="2400">
                <a:solidFill>
                  <a:schemeClr val="tx1">
                    <a:lumMod val="95000"/>
                    <a:lumOff val="5000"/>
                  </a:schemeClr>
                </a:solidFill>
              </a:rPr>
              <a:t>Är du osäker på </a:t>
            </a:r>
            <a:r>
              <a:rPr lang="sv-FI" sz="2400" err="1">
                <a:solidFill>
                  <a:schemeClr val="tx1">
                    <a:lumMod val="95000"/>
                    <a:lumOff val="5000"/>
                  </a:schemeClr>
                </a:solidFill>
              </a:rPr>
              <a:t>Abitti</a:t>
            </a:r>
            <a:r>
              <a:rPr lang="sv-FI" sz="2400">
                <a:solidFill>
                  <a:schemeClr val="tx1">
                    <a:lumMod val="95000"/>
                    <a:lumOff val="5000"/>
                  </a:schemeClr>
                </a:solidFill>
              </a:rPr>
              <a:t>-miljön/det tekniska? </a:t>
            </a:r>
          </a:p>
          <a:p>
            <a:pPr marL="702310" lvl="1" indent="-342900">
              <a:buFont typeface="Arial" panose="020B0604020202020204" pitchFamily="34" charset="0"/>
              <a:buChar char="•"/>
            </a:pPr>
            <a:r>
              <a:rPr lang="sv-FI" sz="2000">
                <a:solidFill>
                  <a:schemeClr val="tx1">
                    <a:lumMod val="95000"/>
                    <a:lumOff val="5000"/>
                  </a:schemeClr>
                </a:solidFill>
              </a:rPr>
              <a:t>Kontakta Cia!</a:t>
            </a:r>
          </a:p>
          <a:p>
            <a:pPr marL="359410" indent="-359410">
              <a:buFont typeface="Arial" panose="020B0604020202020204" pitchFamily="34" charset="0"/>
              <a:buChar char="•"/>
            </a:pPr>
            <a:r>
              <a:rPr lang="sv-FI" sz="2400">
                <a:solidFill>
                  <a:schemeClr val="tx1">
                    <a:lumMod val="95000"/>
                    <a:lumOff val="5000"/>
                  </a:schemeClr>
                </a:solidFill>
              </a:rPr>
              <a:t>Har du frågor eller funderingar om själva provet?</a:t>
            </a:r>
          </a:p>
          <a:p>
            <a:pPr marL="702310" lvl="1" indent="-342900">
              <a:buFont typeface="Arial" panose="020B0604020202020204" pitchFamily="34" charset="0"/>
              <a:buChar char="•"/>
            </a:pPr>
            <a:r>
              <a:rPr lang="sv-FI" sz="2000">
                <a:solidFill>
                  <a:schemeClr val="tx1">
                    <a:lumMod val="95000"/>
                    <a:lumOff val="5000"/>
                  </a:schemeClr>
                </a:solidFill>
              </a:rPr>
              <a:t>Prata med din ämneslärare!</a:t>
            </a:r>
          </a:p>
          <a:p>
            <a:pPr marL="702310" lvl="1" indent="-342900">
              <a:buFont typeface="Arial" panose="020B0604020202020204" pitchFamily="34" charset="0"/>
              <a:buChar char="•"/>
            </a:pPr>
            <a:r>
              <a:rPr lang="sv-FI" sz="2000">
                <a:solidFill>
                  <a:schemeClr val="tx1">
                    <a:lumMod val="95000"/>
                    <a:lumOff val="5000"/>
                  </a:schemeClr>
                </a:solidFill>
              </a:rPr>
              <a:t>Gå på realprovens </a:t>
            </a:r>
            <a:r>
              <a:rPr lang="sv-FI" sz="200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preplektioner</a:t>
            </a:r>
            <a:r>
              <a:rPr lang="sv-FI" sz="200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sv-FI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endParaRPr lang="sv-S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4602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E66C6D-A701-43D0-91B9-EA4BC625F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12092"/>
            <a:ext cx="10213200" cy="1112836"/>
          </a:xfrm>
        </p:spPr>
        <p:txBody>
          <a:bodyPr/>
          <a:lstStyle/>
          <a:p>
            <a:r>
              <a:rPr lang="sv-SE"/>
              <a:t>Bekanta dej med allt i </a:t>
            </a:r>
            <a:r>
              <a:rPr lang="sv-SE" err="1"/>
              <a:t>Abitti</a:t>
            </a:r>
            <a:r>
              <a:rPr lang="sv-SE"/>
              <a:t> miljön </a:t>
            </a:r>
            <a:r>
              <a:rPr lang="sv-SE">
                <a:hlinkClick r:id="rId2"/>
              </a:rPr>
              <a:t>https://cheat.abitti.fi</a:t>
            </a:r>
            <a:br>
              <a:rPr lang="sv-SE"/>
            </a:br>
            <a:endParaRPr lang="sv-SE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60D9D3D-7160-47C0-B438-C819291D5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79" t="10555" r="64920" b="10362"/>
          <a:stretch/>
        </p:blipFill>
        <p:spPr>
          <a:xfrm>
            <a:off x="989400" y="945727"/>
            <a:ext cx="8229601" cy="5912273"/>
          </a:xfrm>
        </p:spPr>
      </p:pic>
      <p:sp>
        <p:nvSpPr>
          <p:cNvPr id="7" name="Pil: vänster 6">
            <a:extLst>
              <a:ext uri="{FF2B5EF4-FFF2-40B4-BE49-F238E27FC236}">
                <a16:creationId xmlns:a16="http://schemas.microsoft.com/office/drawing/2014/main" id="{B8B86696-6F80-4482-8C93-6B77B9EED5CE}"/>
              </a:ext>
            </a:extLst>
          </p:cNvPr>
          <p:cNvSpPr/>
          <p:nvPr/>
        </p:nvSpPr>
        <p:spPr>
          <a:xfrm>
            <a:off x="6516709" y="1051405"/>
            <a:ext cx="2292440" cy="1007158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09280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90ED1A46-C4B1-4E42-A2BB-CF805B0DA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883" y="2162498"/>
            <a:ext cx="7977600" cy="2085696"/>
          </a:xfrm>
        </p:spPr>
        <p:txBody>
          <a:bodyPr>
            <a:normAutofit/>
          </a:bodyPr>
          <a:lstStyle/>
          <a:p>
            <a:r>
              <a:rPr lang="sv-FI" sz="8800" dirty="0">
                <a:solidFill>
                  <a:srgbClr val="2EC835"/>
                </a:solidFill>
                <a:latin typeface="Monotype Corsiva" panose="03010101010201010101" pitchFamily="66" charset="0"/>
              </a:rPr>
              <a:t>Lycka till </a:t>
            </a:r>
            <a:r>
              <a:rPr lang="sv-FI" sz="8800" dirty="0">
                <a:solidFill>
                  <a:srgbClr val="2EC835"/>
                </a:solidFill>
                <a:latin typeface="Monotype Corsiva" panose="03010101010201010101" pitchFamily="66" charset="0"/>
                <a:sym typeface="Wingdings" panose="05000000000000000000" pitchFamily="2" charset="2"/>
              </a:rPr>
              <a:t> </a:t>
            </a:r>
            <a:endParaRPr lang="sv-FI" sz="8800" dirty="0">
              <a:solidFill>
                <a:srgbClr val="2EC835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32" name="Picture 8" descr="fyrklöver png illustration 8505731 PNG">
            <a:extLst>
              <a:ext uri="{FF2B5EF4-FFF2-40B4-BE49-F238E27FC236}">
                <a16:creationId xmlns:a16="http://schemas.microsoft.com/office/drawing/2014/main" id="{3C83333B-0C74-4644-BF57-522356125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0667">
            <a:off x="242075" y="524222"/>
            <a:ext cx="2701848" cy="322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46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DE719-E79B-97B8-FA07-BE28E17A2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Vårens</a:t>
            </a:r>
            <a:r>
              <a:rPr lang="en-US"/>
              <a:t> </a:t>
            </a:r>
            <a:r>
              <a:rPr lang="en-US" err="1"/>
              <a:t>studentprov</a:t>
            </a:r>
            <a:r>
              <a:rPr lang="en-US"/>
              <a:t> – </a:t>
            </a:r>
            <a:r>
              <a:rPr lang="en-US" err="1"/>
              <a:t>antal</a:t>
            </a:r>
            <a:r>
              <a:rPr lang="en-US"/>
              <a:t> </a:t>
            </a:r>
            <a:r>
              <a:rPr lang="en-US" err="1"/>
              <a:t>srkibenter</a:t>
            </a:r>
            <a:r>
              <a:rPr lang="en-US"/>
              <a:t> per </a:t>
            </a:r>
            <a:r>
              <a:rPr lang="en-US" err="1"/>
              <a:t>realämne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8E55C-33C6-E938-7812-B06CE87E3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18803"/>
            <a:ext cx="4928400" cy="446759"/>
          </a:xfrm>
        </p:spPr>
        <p:txBody>
          <a:bodyPr/>
          <a:lstStyle/>
          <a:p>
            <a:r>
              <a:rPr lang="en-US" b="1" err="1">
                <a:latin typeface="TW Cen MT"/>
              </a:rPr>
              <a:t>Ämnesrealprov</a:t>
            </a:r>
            <a:r>
              <a:rPr lang="en-US" b="1">
                <a:latin typeface="TW Cen MT"/>
              </a:rPr>
              <a:t>, </a:t>
            </a:r>
            <a:r>
              <a:rPr lang="en-US" b="1" err="1">
                <a:latin typeface="TW Cen MT"/>
              </a:rPr>
              <a:t>enligt</a:t>
            </a:r>
            <a:r>
              <a:rPr lang="en-US" b="1">
                <a:latin typeface="TW Cen MT"/>
              </a:rPr>
              <a:t> </a:t>
            </a:r>
            <a:r>
              <a:rPr lang="en-US" b="1" err="1">
                <a:latin typeface="TW Cen MT"/>
              </a:rPr>
              <a:t>provdag</a:t>
            </a:r>
            <a:r>
              <a:rPr lang="en-US" b="1">
                <a:latin typeface="TW Cen MT"/>
              </a:rPr>
              <a:t>: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8A251-BADE-D597-8939-2C7BF0842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741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9410" indent="-359410">
              <a:buFont typeface="Wingdings"/>
              <a:buChar char=""/>
            </a:pPr>
            <a:r>
              <a:rPr lang="en-US" b="1">
                <a:solidFill>
                  <a:srgbClr val="13676C"/>
                </a:solidFill>
                <a:latin typeface="Avenir Next LT Pro"/>
              </a:rPr>
              <a:t> </a:t>
            </a:r>
            <a:r>
              <a:rPr lang="en-US" err="1">
                <a:solidFill>
                  <a:srgbClr val="000000">
                    <a:alpha val="60000"/>
                  </a:srgbClr>
                </a:solidFill>
                <a:latin typeface="Avenir Next LT Pro"/>
              </a:rPr>
              <a:t>Biologi</a:t>
            </a:r>
            <a:r>
              <a:rPr lang="en-US">
                <a:solidFill>
                  <a:srgbClr val="000000">
                    <a:alpha val="60000"/>
                  </a:srgbClr>
                </a:solidFill>
                <a:latin typeface="Avenir Next LT Pro"/>
              </a:rPr>
              <a:t>   12</a:t>
            </a:r>
          </a:p>
          <a:p>
            <a:pPr marL="359410" indent="-359410">
              <a:buFont typeface="Wingdings"/>
              <a:buChar char=""/>
            </a:pPr>
            <a:r>
              <a:rPr lang="en-US">
                <a:solidFill>
                  <a:srgbClr val="1CADE4"/>
                </a:solidFill>
                <a:latin typeface="Avenir Next LT Pro"/>
              </a:rPr>
              <a:t> </a:t>
            </a:r>
            <a:r>
              <a:rPr lang="en-US" err="1">
                <a:solidFill>
                  <a:srgbClr val="000000">
                    <a:alpha val="60000"/>
                  </a:srgbClr>
                </a:solidFill>
                <a:latin typeface="Avenir Next LT Pro"/>
              </a:rPr>
              <a:t>Filosofi</a:t>
            </a:r>
            <a:r>
              <a:rPr lang="en-US">
                <a:solidFill>
                  <a:srgbClr val="000000">
                    <a:alpha val="60000"/>
                  </a:srgbClr>
                </a:solidFill>
                <a:latin typeface="Avenir Next LT Pro"/>
              </a:rPr>
              <a:t>   14</a:t>
            </a:r>
          </a:p>
          <a:p>
            <a:pPr marL="359410" indent="-359410">
              <a:buFont typeface="Wingdings"/>
              <a:buChar char=""/>
            </a:pPr>
            <a:r>
              <a:rPr lang="en-US">
                <a:solidFill>
                  <a:srgbClr val="1CADE4"/>
                </a:solidFill>
                <a:latin typeface="Avenir Next LT Pro"/>
              </a:rPr>
              <a:t> </a:t>
            </a:r>
            <a:r>
              <a:rPr lang="en-US" err="1">
                <a:solidFill>
                  <a:srgbClr val="000000">
                    <a:alpha val="60000"/>
                  </a:srgbClr>
                </a:solidFill>
                <a:latin typeface="Avenir Next LT Pro"/>
              </a:rPr>
              <a:t>Fysik</a:t>
            </a:r>
            <a:r>
              <a:rPr lang="en-US">
                <a:solidFill>
                  <a:srgbClr val="000000">
                    <a:alpha val="60000"/>
                  </a:srgbClr>
                </a:solidFill>
                <a:latin typeface="Avenir Next LT Pro"/>
              </a:rPr>
              <a:t>  19</a:t>
            </a:r>
          </a:p>
          <a:p>
            <a:pPr marL="359410" indent="-359410">
              <a:buFont typeface="Wingdings"/>
              <a:buChar char=""/>
            </a:pPr>
            <a:r>
              <a:rPr lang="en-US">
                <a:solidFill>
                  <a:srgbClr val="1CADE4"/>
                </a:solidFill>
                <a:latin typeface="Avenir Next LT Pro"/>
              </a:rPr>
              <a:t> </a:t>
            </a:r>
            <a:r>
              <a:rPr lang="en-US">
                <a:solidFill>
                  <a:srgbClr val="000000">
                    <a:alpha val="60000"/>
                  </a:srgbClr>
                </a:solidFill>
                <a:latin typeface="Avenir Next LT Pro"/>
              </a:rPr>
              <a:t>Historia   25</a:t>
            </a:r>
          </a:p>
          <a:p>
            <a:pPr marL="359410" indent="-359410">
              <a:buFont typeface="Wingdings"/>
              <a:buChar char=""/>
            </a:pPr>
            <a:r>
              <a:rPr lang="en-US">
                <a:solidFill>
                  <a:srgbClr val="1CADE4"/>
                </a:solidFill>
                <a:latin typeface="Avenir Next LT Pro"/>
              </a:rPr>
              <a:t> </a:t>
            </a:r>
            <a:r>
              <a:rPr lang="en-US" err="1">
                <a:solidFill>
                  <a:srgbClr val="000000">
                    <a:alpha val="60000"/>
                  </a:srgbClr>
                </a:solidFill>
                <a:latin typeface="Avenir Next LT Pro"/>
              </a:rPr>
              <a:t>Psykologi</a:t>
            </a:r>
            <a:r>
              <a:rPr lang="en-US">
                <a:solidFill>
                  <a:srgbClr val="000000">
                    <a:alpha val="60000"/>
                  </a:srgbClr>
                </a:solidFill>
                <a:latin typeface="Avenir Next LT Pro"/>
              </a:rPr>
              <a:t>   16</a:t>
            </a:r>
            <a:r>
              <a:rPr lang="en-US">
                <a:solidFill>
                  <a:srgbClr val="13676C"/>
                </a:solidFill>
                <a:latin typeface="Avenir Next LT Pro"/>
              </a:rPr>
              <a:t>  </a:t>
            </a:r>
            <a:r>
              <a:rPr lang="en-US">
                <a:solidFill>
                  <a:srgbClr val="FF0000"/>
                </a:solidFill>
                <a:latin typeface="Avenir Next LT Pro"/>
              </a:rPr>
              <a:t>+ 1 HUTH</a:t>
            </a:r>
            <a:endParaRPr lang="en-US">
              <a:latin typeface="Avenir Next LT Pro"/>
            </a:endParaRPr>
          </a:p>
          <a:p>
            <a:pPr marL="359410" indent="-359410"/>
            <a:endParaRPr lang="en-US">
              <a:solidFill>
                <a:srgbClr val="000000">
                  <a:alpha val="60000"/>
                </a:srgbClr>
              </a:solidFill>
              <a:latin typeface="TW Cen MT"/>
            </a:endParaRPr>
          </a:p>
          <a:p>
            <a:pPr marL="359410" indent="-359410"/>
            <a:endParaRPr lang="en-US" sz="1600">
              <a:solidFill>
                <a:srgbClr val="000000">
                  <a:alpha val="60000"/>
                </a:srgbClr>
              </a:solidFill>
              <a:latin typeface="TW Cen MT"/>
            </a:endParaRPr>
          </a:p>
          <a:p>
            <a:pPr marL="359410" indent="-359410"/>
            <a:endParaRPr lang="en-US">
              <a:solidFill>
                <a:srgbClr val="000000">
                  <a:alpha val="60000"/>
                </a:srgb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E9AAC-6E06-544C-1B8D-E03CEF946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72D0D6-E041-E6B0-BFD2-B408BFC97A2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59410" indent="-359410"/>
            <a:r>
              <a:rPr lang="en-US">
                <a:solidFill>
                  <a:srgbClr val="1CADE4"/>
                </a:solidFill>
                <a:latin typeface="Avenir Next LT Pro"/>
              </a:rPr>
              <a:t> </a:t>
            </a:r>
            <a:r>
              <a:rPr lang="en-US" err="1">
                <a:latin typeface="Avenir Next LT Pro"/>
              </a:rPr>
              <a:t>Hälsokunskap</a:t>
            </a:r>
            <a:r>
              <a:rPr lang="en-US">
                <a:latin typeface="Avenir Next LT Pro"/>
              </a:rPr>
              <a:t>   25  </a:t>
            </a:r>
            <a:endParaRPr lang="en-US">
              <a:solidFill>
                <a:srgbClr val="000000">
                  <a:alpha val="60000"/>
                </a:srgbClr>
              </a:solidFill>
              <a:latin typeface="Avenir Next LT Pro"/>
            </a:endParaRPr>
          </a:p>
          <a:p>
            <a:pPr marL="359410" indent="-359410"/>
            <a:r>
              <a:rPr lang="en-US">
                <a:solidFill>
                  <a:srgbClr val="1CADE4"/>
                </a:solidFill>
                <a:latin typeface="Avenir Next LT Pro"/>
              </a:rPr>
              <a:t> </a:t>
            </a:r>
            <a:r>
              <a:rPr lang="en-US" err="1">
                <a:latin typeface="Avenir Next LT Pro"/>
              </a:rPr>
              <a:t>Geografi</a:t>
            </a:r>
            <a:r>
              <a:rPr lang="en-US">
                <a:latin typeface="Avenir Next LT Pro"/>
              </a:rPr>
              <a:t>   37  </a:t>
            </a:r>
            <a:r>
              <a:rPr lang="en-US">
                <a:solidFill>
                  <a:srgbClr val="FF0000"/>
                </a:solidFill>
                <a:latin typeface="Avenir Next LT Pro"/>
              </a:rPr>
              <a:t>+ 32 HUTH</a:t>
            </a:r>
            <a:endParaRPr lang="en-US">
              <a:solidFill>
                <a:srgbClr val="000000">
                  <a:alpha val="60000"/>
                </a:srgbClr>
              </a:solidFill>
              <a:latin typeface="Avenir Next LT Pro"/>
            </a:endParaRPr>
          </a:p>
          <a:p>
            <a:pPr marL="359410" indent="-359410"/>
            <a:r>
              <a:rPr lang="en-US">
                <a:solidFill>
                  <a:srgbClr val="1CADE4"/>
                </a:solidFill>
                <a:latin typeface="Avenir Next LT Pro"/>
              </a:rPr>
              <a:t> </a:t>
            </a:r>
            <a:r>
              <a:rPr lang="en-US">
                <a:latin typeface="Avenir Next LT Pro"/>
              </a:rPr>
              <a:t>Kemi    4</a:t>
            </a:r>
            <a:endParaRPr lang="en-US">
              <a:solidFill>
                <a:srgbClr val="000000">
                  <a:alpha val="60000"/>
                </a:srgbClr>
              </a:solidFill>
              <a:latin typeface="Avenir Next LT Pro"/>
            </a:endParaRPr>
          </a:p>
          <a:p>
            <a:pPr marL="359410" indent="-359410"/>
            <a:r>
              <a:rPr lang="en-US">
                <a:solidFill>
                  <a:srgbClr val="1CADE4"/>
                </a:solidFill>
                <a:latin typeface="Avenir Next LT Pro"/>
              </a:rPr>
              <a:t> </a:t>
            </a:r>
            <a:r>
              <a:rPr lang="en-US" err="1">
                <a:latin typeface="Avenir Next LT Pro"/>
              </a:rPr>
              <a:t>Livsåskådning</a:t>
            </a:r>
            <a:r>
              <a:rPr lang="en-US">
                <a:latin typeface="Avenir Next LT Pro"/>
              </a:rPr>
              <a:t>  3</a:t>
            </a:r>
            <a:endParaRPr lang="en-US">
              <a:solidFill>
                <a:srgbClr val="000000">
                  <a:alpha val="60000"/>
                </a:srgbClr>
              </a:solidFill>
              <a:latin typeface="Avenir Next LT Pro"/>
            </a:endParaRPr>
          </a:p>
          <a:p>
            <a:pPr marL="359410" indent="-359410"/>
            <a:r>
              <a:rPr lang="en-US">
                <a:solidFill>
                  <a:srgbClr val="1CADE4"/>
                </a:solidFill>
                <a:latin typeface="Avenir Next LT Pro"/>
              </a:rPr>
              <a:t> </a:t>
            </a:r>
            <a:r>
              <a:rPr lang="en-US">
                <a:latin typeface="Avenir Next LT Pro"/>
              </a:rPr>
              <a:t>Religion   7</a:t>
            </a:r>
            <a:endParaRPr lang="en-US">
              <a:solidFill>
                <a:srgbClr val="000000">
                  <a:alpha val="60000"/>
                </a:srgbClr>
              </a:solidFill>
              <a:latin typeface="Avenir Next LT Pro"/>
            </a:endParaRPr>
          </a:p>
          <a:p>
            <a:pPr marL="359410" indent="-359410"/>
            <a:r>
              <a:rPr lang="en-US">
                <a:solidFill>
                  <a:srgbClr val="1CADE4"/>
                </a:solidFill>
                <a:latin typeface="Avenir Next LT Pro"/>
              </a:rPr>
              <a:t> </a:t>
            </a:r>
            <a:r>
              <a:rPr lang="en-US" err="1">
                <a:latin typeface="Avenir Next LT Pro"/>
              </a:rPr>
              <a:t>Samhällslära</a:t>
            </a:r>
            <a:r>
              <a:rPr lang="en-US">
                <a:latin typeface="Avenir Next LT Pro"/>
              </a:rPr>
              <a:t>   35  </a:t>
            </a:r>
            <a:r>
              <a:rPr lang="en-US">
                <a:solidFill>
                  <a:srgbClr val="FF0000"/>
                </a:solidFill>
                <a:latin typeface="Avenir Next LT Pro"/>
              </a:rPr>
              <a:t>+  7 HUTH</a:t>
            </a:r>
            <a:endParaRPr lang="en-US"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306528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6AA4C-310C-05DF-4D01-599B17D71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Totalt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E8675-D91F-E5F3-10EB-0ABEDA4C6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3107361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Ca 267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skribenter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 61% av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lyceets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studerande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Varav 89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går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åk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2 </a:t>
            </a: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58% av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årskullen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åk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2</a:t>
            </a: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Totalt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561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antal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prov (534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ifjol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93000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FAE3EC-773D-AFAD-C010-BA1B79AA4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74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E86F6D-198D-45C3-AC93-8D31B8A4D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2678805"/>
            <a:ext cx="12191999" cy="4179193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3DBDF8-AB31-3F1B-BC12-0897F6CBC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495" y="4841584"/>
            <a:ext cx="4457690" cy="133200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>
                <a:solidFill>
                  <a:srgbClr val="FFFFFF"/>
                </a:solidFill>
              </a:rPr>
              <a:t>Gymnastiksalen redo för prov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14D892-36B8-4065-9158-50C22E1E6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5435810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045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CB7AE-9402-96D6-0FBC-EC81CE282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54" y="955674"/>
            <a:ext cx="3991042" cy="1384995"/>
          </a:xfrm>
        </p:spPr>
        <p:txBody>
          <a:bodyPr/>
          <a:lstStyle/>
          <a:p>
            <a:r>
              <a:rPr lang="en-US" err="1"/>
              <a:t>Direktiv</a:t>
            </a:r>
            <a:r>
              <a:rPr lang="en-US"/>
              <a:t> </a:t>
            </a:r>
            <a:r>
              <a:rPr lang="en-US" err="1"/>
              <a:t>från</a:t>
            </a:r>
            <a:r>
              <a:rPr lang="en-US"/>
              <a:t> </a:t>
            </a:r>
            <a:r>
              <a:rPr lang="en-US" err="1"/>
              <a:t>studentexamensnämnden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99926-A2BB-B679-C122-9BCAD3DFA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59410" indent="-359410"/>
            <a:r>
              <a:rPr lang="en-US" sz="2800" err="1">
                <a:latin typeface="Avenir Next LT Pro"/>
              </a:rPr>
              <a:t>Giltigt</a:t>
            </a:r>
            <a:r>
              <a:rPr lang="en-US" sz="2800">
                <a:latin typeface="Avenir Next LT Pro"/>
              </a:rPr>
              <a:t> ID – </a:t>
            </a:r>
            <a:r>
              <a:rPr lang="en-US" sz="2800" err="1">
                <a:latin typeface="Avenir Next LT Pro"/>
              </a:rPr>
              <a:t>alla</a:t>
            </a:r>
            <a:r>
              <a:rPr lang="en-US" sz="2800">
                <a:latin typeface="Avenir Next LT Pro"/>
              </a:rPr>
              <a:t> </a:t>
            </a:r>
            <a:r>
              <a:rPr lang="en-US" sz="2800" err="1">
                <a:latin typeface="Avenir Next LT Pro"/>
              </a:rPr>
              <a:t>kustodianter</a:t>
            </a:r>
            <a:r>
              <a:rPr lang="en-US" sz="2800">
                <a:latin typeface="Avenir Next LT Pro"/>
              </a:rPr>
              <a:t> </a:t>
            </a:r>
            <a:r>
              <a:rPr lang="en-US" sz="2800" err="1">
                <a:latin typeface="Avenir Next LT Pro"/>
              </a:rPr>
              <a:t>måste</a:t>
            </a:r>
            <a:r>
              <a:rPr lang="en-US" sz="2800">
                <a:latin typeface="Avenir Next LT Pro"/>
              </a:rPr>
              <a:t> </a:t>
            </a:r>
            <a:r>
              <a:rPr lang="en-US" sz="2800" err="1">
                <a:latin typeface="Avenir Next LT Pro"/>
              </a:rPr>
              <a:t>kunna</a:t>
            </a:r>
            <a:r>
              <a:rPr lang="en-US" sz="2800">
                <a:latin typeface="Avenir Next LT Pro"/>
              </a:rPr>
              <a:t> </a:t>
            </a:r>
            <a:r>
              <a:rPr lang="en-US" sz="2800" err="1">
                <a:latin typeface="Avenir Next LT Pro"/>
              </a:rPr>
              <a:t>identifiera</a:t>
            </a:r>
            <a:r>
              <a:rPr lang="en-US" sz="2800">
                <a:latin typeface="Avenir Next LT Pro"/>
              </a:rPr>
              <a:t> dig.</a:t>
            </a:r>
            <a:endParaRPr lang="en-US">
              <a:solidFill>
                <a:srgbClr val="000000">
                  <a:alpha val="60000"/>
                </a:srgbClr>
              </a:solidFill>
              <a:latin typeface="Avenir Next LT Pro"/>
            </a:endParaRPr>
          </a:p>
          <a:p>
            <a:pPr marL="359410" indent="-359410"/>
            <a:r>
              <a:rPr lang="en-US" sz="2800">
                <a:latin typeface="Avenir Next LT Pro"/>
              </a:rPr>
              <a:t> En </a:t>
            </a:r>
            <a:r>
              <a:rPr lang="en-US" sz="2800" err="1">
                <a:latin typeface="Avenir Next LT Pro"/>
              </a:rPr>
              <a:t>Abitti-kompatibel</a:t>
            </a:r>
            <a:r>
              <a:rPr lang="en-US" sz="2800">
                <a:latin typeface="Avenir Next LT Pro"/>
              </a:rPr>
              <a:t> </a:t>
            </a:r>
            <a:r>
              <a:rPr lang="en-US" sz="2800" err="1">
                <a:latin typeface="Avenir Next LT Pro"/>
              </a:rPr>
              <a:t>dator</a:t>
            </a:r>
            <a:endParaRPr lang="en-US">
              <a:solidFill>
                <a:srgbClr val="000000">
                  <a:alpha val="60000"/>
                </a:srgbClr>
              </a:solidFill>
              <a:latin typeface="Avenir Next LT Pro"/>
            </a:endParaRPr>
          </a:p>
          <a:p>
            <a:pPr marL="359410" indent="-359410"/>
            <a:r>
              <a:rPr lang="en-US" sz="2800">
                <a:latin typeface="Avenir Next LT Pro"/>
              </a:rPr>
              <a:t> </a:t>
            </a:r>
            <a:r>
              <a:rPr lang="en-US" sz="2800" err="1">
                <a:latin typeface="Avenir Next LT Pro"/>
              </a:rPr>
              <a:t>Laddningssladd</a:t>
            </a:r>
            <a:endParaRPr lang="en-US">
              <a:solidFill>
                <a:srgbClr val="000000">
                  <a:alpha val="60000"/>
                </a:srgbClr>
              </a:solidFill>
              <a:latin typeface="Avenir Next LT Pro"/>
            </a:endParaRPr>
          </a:p>
          <a:p>
            <a:pPr marL="359410" indent="-359410"/>
            <a:r>
              <a:rPr lang="en-US" sz="2800">
                <a:latin typeface="Avenir Next LT Pro"/>
              </a:rPr>
              <a:t> </a:t>
            </a:r>
            <a:r>
              <a:rPr lang="en-US" sz="2800" err="1">
                <a:latin typeface="Avenir Next LT Pro"/>
              </a:rPr>
              <a:t>Hörlurar</a:t>
            </a:r>
            <a:r>
              <a:rPr lang="en-US" sz="2800">
                <a:latin typeface="Avenir Next LT Pro"/>
              </a:rPr>
              <a:t> – med </a:t>
            </a:r>
            <a:r>
              <a:rPr lang="en-US" sz="2800" err="1">
                <a:latin typeface="Avenir Next LT Pro"/>
              </a:rPr>
              <a:t>sladd</a:t>
            </a:r>
            <a:r>
              <a:rPr lang="en-US" sz="2800">
                <a:latin typeface="Avenir Next LT Pro"/>
              </a:rPr>
              <a:t>,</a:t>
            </a:r>
            <a:r>
              <a:rPr lang="en-US" sz="2800" b="1">
                <a:latin typeface="Avenir Next LT Pro"/>
              </a:rPr>
              <a:t> </a:t>
            </a:r>
            <a:r>
              <a:rPr lang="en-US" sz="2800" b="1" err="1">
                <a:latin typeface="Avenir Next LT Pro"/>
              </a:rPr>
              <a:t>trådlösa</a:t>
            </a:r>
            <a:r>
              <a:rPr lang="en-US" sz="2800" b="1">
                <a:latin typeface="Avenir Next LT Pro"/>
              </a:rPr>
              <a:t> </a:t>
            </a:r>
            <a:r>
              <a:rPr lang="en-US" sz="2800" b="1" err="1">
                <a:latin typeface="Avenir Next LT Pro"/>
              </a:rPr>
              <a:t>är</a:t>
            </a:r>
            <a:r>
              <a:rPr lang="en-US" sz="2800" b="1">
                <a:latin typeface="Avenir Next LT Pro"/>
              </a:rPr>
              <a:t> </a:t>
            </a:r>
            <a:r>
              <a:rPr lang="en-US" sz="2800" b="1" err="1">
                <a:latin typeface="Avenir Next LT Pro"/>
              </a:rPr>
              <a:t>förbjudna</a:t>
            </a:r>
            <a:r>
              <a:rPr lang="en-US" sz="2800" b="1">
                <a:latin typeface="Avenir Next LT Pro"/>
              </a:rPr>
              <a:t>!</a:t>
            </a:r>
            <a:endParaRPr lang="en-US">
              <a:solidFill>
                <a:srgbClr val="000000">
                  <a:alpha val="60000"/>
                </a:srgbClr>
              </a:solidFill>
              <a:latin typeface="Avenir Next LT Pro"/>
            </a:endParaRPr>
          </a:p>
          <a:p>
            <a:pPr marL="359410" indent="-359410"/>
            <a:r>
              <a:rPr lang="en-US" sz="2800">
                <a:latin typeface="Avenir Next LT Pro"/>
              </a:rPr>
              <a:t>Ingen </a:t>
            </a:r>
            <a:r>
              <a:rPr lang="en-US" sz="2800" err="1">
                <a:latin typeface="Avenir Next LT Pro"/>
              </a:rPr>
              <a:t>wifi-dongel</a:t>
            </a:r>
            <a:r>
              <a:rPr lang="en-US" sz="2800">
                <a:latin typeface="Avenir Next LT Pro"/>
              </a:rPr>
              <a:t> </a:t>
            </a:r>
            <a:r>
              <a:rPr lang="en-US" sz="2800" err="1">
                <a:latin typeface="Avenir Next LT Pro"/>
              </a:rPr>
              <a:t>behövs</a:t>
            </a:r>
            <a:r>
              <a:rPr lang="en-US" sz="2800">
                <a:latin typeface="Avenir Next LT Pro"/>
              </a:rPr>
              <a:t>, </a:t>
            </a:r>
            <a:r>
              <a:rPr lang="en-US" sz="2800" err="1">
                <a:latin typeface="Avenir Next LT Pro"/>
              </a:rPr>
              <a:t>nätverkskabel</a:t>
            </a:r>
            <a:r>
              <a:rPr lang="en-US" sz="2800">
                <a:latin typeface="Avenir Next LT Pro"/>
              </a:rPr>
              <a:t> </a:t>
            </a:r>
            <a:r>
              <a:rPr lang="en-US" sz="2800" err="1">
                <a:latin typeface="Avenir Next LT Pro"/>
              </a:rPr>
              <a:t>finns</a:t>
            </a:r>
            <a:r>
              <a:rPr lang="en-US" sz="2800">
                <a:latin typeface="Avenir Next LT Pro"/>
              </a:rPr>
              <a:t> </a:t>
            </a:r>
            <a:r>
              <a:rPr lang="en-US" sz="2800" err="1">
                <a:latin typeface="Avenir Next LT Pro"/>
              </a:rPr>
              <a:t>på</a:t>
            </a:r>
            <a:r>
              <a:rPr lang="en-US" sz="2800">
                <a:latin typeface="Avenir Next LT Pro"/>
              </a:rPr>
              <a:t> plats.</a:t>
            </a:r>
            <a:endParaRPr lang="en-US">
              <a:latin typeface="Avenir Next LT Pro"/>
            </a:endParaRPr>
          </a:p>
          <a:p>
            <a:pPr marL="359410" indent="-359410"/>
            <a:endParaRPr lang="en-US">
              <a:solidFill>
                <a:srgbClr val="000000">
                  <a:alpha val="60000"/>
                </a:srgbClr>
              </a:solidFill>
            </a:endParaRPr>
          </a:p>
        </p:txBody>
      </p:sp>
      <p:pic>
        <p:nvPicPr>
          <p:cNvPr id="6" name="Bildobjekt 5" descr="Produktiv grupp Sasquatch">
            <a:extLst>
              <a:ext uri="{FF2B5EF4-FFF2-40B4-BE49-F238E27FC236}">
                <a16:creationId xmlns:a16="http://schemas.microsoft.com/office/drawing/2014/main" id="{86B21ED3-9F75-3C8F-8E74-C74C49237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32" y="2488407"/>
            <a:ext cx="3405186" cy="341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5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03E31D-1D03-9C7F-9C12-8CF95E23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99" y="395288"/>
            <a:ext cx="6317998" cy="1120439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ctr"/>
            <a:r>
              <a:rPr lang="en-US" err="1"/>
              <a:t>Direktiv</a:t>
            </a:r>
            <a:r>
              <a:rPr lang="en-US"/>
              <a:t> </a:t>
            </a:r>
            <a:r>
              <a:rPr lang="en-US" err="1"/>
              <a:t>från</a:t>
            </a:r>
            <a:r>
              <a:rPr lang="en-US"/>
              <a:t> </a:t>
            </a:r>
            <a:r>
              <a:rPr lang="en-US" err="1"/>
              <a:t>studentexamensnämnden</a:t>
            </a:r>
            <a:endParaRPr lang="en-US" kern="1200" cap="none" spc="0" baseline="0"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6C132CB-661F-4A80-B2A5-D78FF18C0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78998" y="19645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8D4F1-D1F5-8661-7425-89A277E3B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719" y="2103352"/>
            <a:ext cx="7062279" cy="450803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9410" indent="-359410">
              <a:lnSpc>
                <a:spcPct val="140000"/>
              </a:lnSpc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Ta med: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Penna, sudd,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pennvässare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linjal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etc. För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egna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anteckningar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/sk.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Kladdar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Mat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och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dryck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Blir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du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lätt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frusen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? Filt,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yllesockor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...</a:t>
            </a:r>
          </a:p>
          <a:p>
            <a:pPr marL="359410" indent="-359410">
              <a:lnSpc>
                <a:spcPct val="140000"/>
              </a:lnSpc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Ta </a:t>
            </a:r>
            <a:r>
              <a:rPr lang="en-US" b="1" u="sng">
                <a:solidFill>
                  <a:schemeClr val="tx1">
                    <a:lumMod val="75000"/>
                    <a:lumOff val="25000"/>
                  </a:schemeClr>
                </a:solidFill>
              </a:rPr>
              <a:t>INTE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med: Mobil,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klocka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smartklocka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el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dyl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trådlösa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hörlurar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9410" indent="-359410">
              <a:lnSpc>
                <a:spcPct val="140000"/>
              </a:lnSpc>
            </a:pPr>
            <a:endParaRPr lang="en-US" sz="1700">
              <a:solidFill>
                <a:srgbClr val="000000">
                  <a:alpha val="60000"/>
                </a:srgbClr>
              </a:solidFill>
            </a:endParaRPr>
          </a:p>
        </p:txBody>
      </p:sp>
      <p:pic>
        <p:nvPicPr>
          <p:cNvPr id="6" name="Picture 5" descr="Solbelyst skrivbord">
            <a:extLst>
              <a:ext uri="{FF2B5EF4-FFF2-40B4-BE49-F238E27FC236}">
                <a16:creationId xmlns:a16="http://schemas.microsoft.com/office/drawing/2014/main" id="{DE778C47-F935-546B-44D8-188C5B125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57" r="36521" b="-3"/>
          <a:stretch/>
        </p:blipFill>
        <p:spPr>
          <a:xfrm>
            <a:off x="8321011" y="10"/>
            <a:ext cx="3870989" cy="6857990"/>
          </a:xfrm>
          <a:prstGeom prst="rect">
            <a:avLst/>
          </a:prstGeom>
        </p:spPr>
      </p:pic>
      <p:pic>
        <p:nvPicPr>
          <p:cNvPr id="7" name="Bild 6" descr="Diagram-och antecknings lappar med penna">
            <a:extLst>
              <a:ext uri="{FF2B5EF4-FFF2-40B4-BE49-F238E27FC236}">
                <a16:creationId xmlns:a16="http://schemas.microsoft.com/office/drawing/2014/main" id="{D2B56D0B-2421-43E9-B0E3-C66F4DB71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2628480"/>
            <a:ext cx="2228849" cy="222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9490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153</TotalTime>
  <Words>2437</Words>
  <Application>Microsoft Office PowerPoint</Application>
  <PresentationFormat>Bredbild</PresentationFormat>
  <Paragraphs>293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45</vt:i4>
      </vt:variant>
    </vt:vector>
  </HeadingPairs>
  <TitlesOfParts>
    <vt:vector size="46" baseType="lpstr">
      <vt:lpstr>FrostyVTI</vt:lpstr>
      <vt:lpstr>Praktiska arrangemang  inför vårens studentprov 2024 </vt:lpstr>
      <vt:lpstr>PowerPoint-presentation</vt:lpstr>
      <vt:lpstr>Provdagar våren 2024</vt:lpstr>
      <vt:lpstr>Vårens studenteprov - antal skribenter vid ÅL</vt:lpstr>
      <vt:lpstr>Vårens studentprov – antal srkibenter per realämne</vt:lpstr>
      <vt:lpstr>Totalt</vt:lpstr>
      <vt:lpstr>Gymnastiksalen redo för prov</vt:lpstr>
      <vt:lpstr>Direktiv från studentexamensnämnden</vt:lpstr>
      <vt:lpstr>Direktiv från studentexamensnämnden</vt:lpstr>
      <vt:lpstr>Direktiv från studentexamensnämnden - Mat</vt:lpstr>
      <vt:lpstr>Direktiv från studenteexamensnämnden</vt:lpstr>
      <vt:lpstr>Mensskydd  Finns i skåp vid toaletterna.  Helt ok att ta med eget också. </vt:lpstr>
      <vt:lpstr>Samlingstider &amp; upprop</vt:lpstr>
      <vt:lpstr>Direktiv från studentexamensnämnden </vt:lpstr>
      <vt:lpstr>Direktiv från studentexamensnämnden</vt:lpstr>
      <vt:lpstr>Direktiv från studentexamensnämnden</vt:lpstr>
      <vt:lpstr>Direktiv från studentexamensnämnden</vt:lpstr>
      <vt:lpstr>Studentproven: Modersmål – två delprov, resultaten sammanräknas</vt:lpstr>
      <vt:lpstr>Studentproven: Språkproven</vt:lpstr>
      <vt:lpstr>Studentproven: Språkproven</vt:lpstr>
      <vt:lpstr>Studentproven: Språkproven</vt:lpstr>
      <vt:lpstr>Studentproven: matematik</vt:lpstr>
      <vt:lpstr>Studentproven: realämnesprov</vt:lpstr>
      <vt:lpstr>Studentproven: realämnesprov - Tecken på mognad är exempelvis:</vt:lpstr>
      <vt:lpstr>studentproven: realämnesprov - Tecken på mognad är exempelvis:</vt:lpstr>
      <vt:lpstr>studentproven: realämnesprov - Prestationens värde minskar exempelvis av:</vt:lpstr>
      <vt:lpstr>Direktiv från studentexamensnämnden:</vt:lpstr>
      <vt:lpstr>Direktiv från studentexamensnämnden:</vt:lpstr>
      <vt:lpstr>Vid sjukdom</vt:lpstr>
      <vt:lpstr>Vid sjukdom</vt:lpstr>
      <vt:lpstr>FUSK</vt:lpstr>
      <vt:lpstr>Bedömning: Resultat</vt:lpstr>
      <vt:lpstr>Bedömning: Resultat</vt:lpstr>
      <vt:lpstr>Bedömning: Vitsord - REPETITION</vt:lpstr>
      <vt:lpstr>Bedömning: Kompensation </vt:lpstr>
      <vt:lpstr>Bedömning: examen</vt:lpstr>
      <vt:lpstr>Bedömning: examen</vt:lpstr>
      <vt:lpstr>Bedömning: Att skriva om prov</vt:lpstr>
      <vt:lpstr>Mer info</vt:lpstr>
      <vt:lpstr>Meddela om du uteblir!</vt:lpstr>
      <vt:lpstr>Har du bytt dator på sistone?</vt:lpstr>
      <vt:lpstr>Anmälan till höstens studentprov</vt:lpstr>
      <vt:lpstr>Till sist</vt:lpstr>
      <vt:lpstr>Bekanta dej med allt i Abitti miljön https://cheat.abitti.fi </vt:lpstr>
      <vt:lpstr>Lycka till 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Gabriella Husell</dc:creator>
  <cp:lastModifiedBy>Gabriella Husell</cp:lastModifiedBy>
  <cp:revision>32</cp:revision>
  <dcterms:created xsi:type="dcterms:W3CDTF">2024-02-20T08:58:41Z</dcterms:created>
  <dcterms:modified xsi:type="dcterms:W3CDTF">2024-03-08T13:53:02Z</dcterms:modified>
</cp:coreProperties>
</file>