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3"/>
  </p:sldMasterIdLst>
  <p:notesMasterIdLst>
    <p:notesMasterId r:id="rId30"/>
  </p:notesMasterIdLst>
  <p:sldIdLst>
    <p:sldId id="269" r:id="rId4"/>
    <p:sldId id="272" r:id="rId5"/>
    <p:sldId id="256" r:id="rId6"/>
    <p:sldId id="290" r:id="rId7"/>
    <p:sldId id="289" r:id="rId8"/>
    <p:sldId id="291" r:id="rId9"/>
    <p:sldId id="292" r:id="rId10"/>
    <p:sldId id="280" r:id="rId11"/>
    <p:sldId id="258" r:id="rId12"/>
    <p:sldId id="283" r:id="rId13"/>
    <p:sldId id="273" r:id="rId14"/>
    <p:sldId id="259" r:id="rId15"/>
    <p:sldId id="284" r:id="rId16"/>
    <p:sldId id="388" r:id="rId17"/>
    <p:sldId id="285" r:id="rId18"/>
    <p:sldId id="260" r:id="rId19"/>
    <p:sldId id="286" r:id="rId20"/>
    <p:sldId id="262" r:id="rId21"/>
    <p:sldId id="274" r:id="rId22"/>
    <p:sldId id="263" r:id="rId23"/>
    <p:sldId id="275" r:id="rId24"/>
    <p:sldId id="287" r:id="rId25"/>
    <p:sldId id="288" r:id="rId26"/>
    <p:sldId id="268" r:id="rId27"/>
    <p:sldId id="265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CECDD"/>
          </a:solidFill>
        </a:fill>
      </a:tcStyle>
    </a:wholeTbl>
    <a:band2H>
      <a:tcTxStyle/>
      <a:tcStyle>
        <a:tcBdr/>
        <a:fill>
          <a:solidFill>
            <a:srgbClr val="F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C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D5C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D5C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D5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CD2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60"/>
  </p:normalViewPr>
  <p:slideViewPr>
    <p:cSldViewPr>
      <p:cViewPr varScale="1">
        <p:scale>
          <a:sx n="100" d="100"/>
          <a:sy n="100" d="100"/>
        </p:scale>
        <p:origin x="1158" y="90"/>
      </p:cViewPr>
      <p:guideLst>
        <p:guide orient="horz" pos="2205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360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27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6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0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53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54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41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81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38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633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65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83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fld id="{86CB4B4D-7CA3-9044-876B-883B54F8677D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85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abriella.husell@gymnasium.a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ilma.gymnasium.a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venska.yle.fi/abimi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467544" y="5078700"/>
            <a:ext cx="5181228" cy="1463040"/>
          </a:xfrm>
        </p:spPr>
        <p:txBody>
          <a:bodyPr/>
          <a:lstStyle/>
          <a:p>
            <a:r>
              <a:rPr lang="sv-FI" dirty="0"/>
              <a:t>Studentprov våren 2024</a:t>
            </a:r>
            <a:br>
              <a:rPr lang="sv-FI" dirty="0"/>
            </a:br>
            <a:r>
              <a:rPr lang="sv-FI" dirty="0"/>
              <a:t>31.10.2023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7640031-22E5-406F-AD05-C95504B50B8D}"/>
              </a:ext>
            </a:extLst>
          </p:cNvPr>
          <p:cNvSpPr txBox="1"/>
          <p:nvPr/>
        </p:nvSpPr>
        <p:spPr>
          <a:xfrm>
            <a:off x="6372200" y="5301208"/>
            <a:ext cx="2771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Studiehandledare</a:t>
            </a:r>
            <a:br>
              <a:rPr lang="sv-FI" dirty="0"/>
            </a:br>
            <a:r>
              <a:rPr lang="sv-FI" dirty="0"/>
              <a:t>Gabriella ”Bella” Husell</a:t>
            </a:r>
          </a:p>
          <a:p>
            <a:r>
              <a:rPr lang="sv-FI" sz="1400" dirty="0">
                <a:hlinkClick r:id="rId2"/>
              </a:rPr>
              <a:t>Gabriella.husell@gymnasium.ax</a:t>
            </a:r>
            <a:r>
              <a:rPr lang="sv-FI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8964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907151" y="773599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err="1">
                <a:solidFill>
                  <a:srgbClr val="003366"/>
                </a:solidFill>
              </a:rPr>
              <a:t>Studentexamen</a:t>
            </a:r>
            <a:endParaRPr sz="4400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05" y="332656"/>
            <a:ext cx="952500" cy="95250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FC4DC-ACA3-4EC7-98B6-49A9B58C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7391491-9772-4061-AFFC-746871AD0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7" y="75780"/>
            <a:ext cx="9069066" cy="675416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6DBFEC4-0DF2-4C22-A0A8-EC2A1AF58FD4}"/>
              </a:ext>
            </a:extLst>
          </p:cNvPr>
          <p:cNvSpPr txBox="1"/>
          <p:nvPr/>
        </p:nvSpPr>
        <p:spPr>
          <a:xfrm>
            <a:off x="1907704" y="348364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dirty="0"/>
              <a:t>Finska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1D1FA5E-A100-4D8D-B492-F67EE64EB1AC}"/>
              </a:ext>
            </a:extLst>
          </p:cNvPr>
          <p:cNvSpPr txBox="1"/>
          <p:nvPr/>
        </p:nvSpPr>
        <p:spPr>
          <a:xfrm>
            <a:off x="6451162" y="4162740"/>
            <a:ext cx="63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HÄ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72C3E54-8970-4AD5-9852-B3BE3D7656F0}"/>
              </a:ext>
            </a:extLst>
          </p:cNvPr>
          <p:cNvSpPr txBox="1"/>
          <p:nvPr/>
        </p:nvSpPr>
        <p:spPr>
          <a:xfrm>
            <a:off x="4968044" y="345701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MK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4A9A55D-DCFF-4E16-B81E-DB934FA623EC}"/>
              </a:ext>
            </a:extLst>
          </p:cNvPr>
          <p:cNvSpPr txBox="1"/>
          <p:nvPr/>
        </p:nvSpPr>
        <p:spPr>
          <a:xfrm>
            <a:off x="6554524" y="3454785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FIL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A8B5FD8-A164-4320-8DA9-B51311C00514}"/>
              </a:ext>
            </a:extLst>
          </p:cNvPr>
          <p:cNvSpPr txBox="1"/>
          <p:nvPr/>
        </p:nvSpPr>
        <p:spPr>
          <a:xfrm>
            <a:off x="7996988" y="3452864"/>
            <a:ext cx="517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PSY</a:t>
            </a:r>
          </a:p>
        </p:txBody>
      </p:sp>
    </p:spTree>
    <p:extLst>
      <p:ext uri="{BB962C8B-B14F-4D97-AF65-F5344CB8AC3E}">
        <p14:creationId xmlns:p14="http://schemas.microsoft.com/office/powerpoint/2010/main" val="325918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971600" y="713656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>
                <a:solidFill>
                  <a:srgbClr val="003366"/>
                </a:solidFill>
              </a:rPr>
              <a:t>studentexamen</a:t>
            </a:r>
            <a:endParaRPr sz="4400" dirty="0">
              <a:solidFill>
                <a:srgbClr val="003366"/>
              </a:solidFill>
            </a:endParaRPr>
          </a:p>
        </p:txBody>
      </p:sp>
      <p:sp>
        <p:nvSpPr>
          <p:cNvPr id="267" name="Shape 267"/>
          <p:cNvSpPr>
            <a:spLocks noGrp="1"/>
          </p:cNvSpPr>
          <p:nvPr>
            <p:ph idx="1"/>
          </p:nvPr>
        </p:nvSpPr>
        <p:spPr>
          <a:xfrm>
            <a:off x="647564" y="1856656"/>
            <a:ext cx="7848872" cy="45470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50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 </a:t>
            </a:r>
            <a:r>
              <a:rPr lang="sv-SE" b="1" dirty="0">
                <a:solidFill>
                  <a:srgbClr val="003366"/>
                </a:solidFill>
              </a:rPr>
              <a:t>Ämnesrealproven</a:t>
            </a:r>
            <a:r>
              <a:rPr lang="sv-SE" dirty="0">
                <a:solidFill>
                  <a:srgbClr val="003366"/>
                </a:solidFill>
              </a:rPr>
              <a:t> är uppdelade på två </a:t>
            </a:r>
            <a:r>
              <a:rPr lang="sv-SE" dirty="0" err="1">
                <a:solidFill>
                  <a:srgbClr val="003366"/>
                </a:solidFill>
              </a:rPr>
              <a:t>provdagar</a:t>
            </a:r>
            <a:r>
              <a:rPr lang="sv-SE" dirty="0">
                <a:solidFill>
                  <a:srgbClr val="003366"/>
                </a:solidFill>
              </a:rPr>
              <a:t>: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 Ena dagen: biologi, filosofi, fysik, historia och psykologi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 Andra dagen: </a:t>
            </a:r>
            <a:r>
              <a:rPr lang="sv-SE" sz="2000" b="1" dirty="0">
                <a:solidFill>
                  <a:srgbClr val="003366"/>
                </a:solidFill>
              </a:rPr>
              <a:t>geografi</a:t>
            </a:r>
            <a:r>
              <a:rPr lang="sv-SE" sz="2000" dirty="0">
                <a:solidFill>
                  <a:srgbClr val="003366"/>
                </a:solidFill>
              </a:rPr>
              <a:t>, </a:t>
            </a:r>
            <a:r>
              <a:rPr lang="sv-SE" sz="2000" b="1" dirty="0">
                <a:solidFill>
                  <a:srgbClr val="003366"/>
                </a:solidFill>
              </a:rPr>
              <a:t>samhällslära</a:t>
            </a:r>
            <a:r>
              <a:rPr lang="sv-SE" sz="2000" dirty="0">
                <a:solidFill>
                  <a:srgbClr val="003366"/>
                </a:solidFill>
              </a:rPr>
              <a:t>, hälsokunskap, kemi, livsåskådning, religion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 </a:t>
            </a:r>
            <a:r>
              <a:rPr lang="sv-SE" b="1" dirty="0">
                <a:solidFill>
                  <a:srgbClr val="003366"/>
                </a:solidFill>
              </a:rPr>
              <a:t>Du kan bara skriva </a:t>
            </a:r>
            <a:r>
              <a:rPr lang="sv-SE" b="1" u="sng" dirty="0">
                <a:solidFill>
                  <a:srgbClr val="003366"/>
                </a:solidFill>
              </a:rPr>
              <a:t>ett</a:t>
            </a:r>
            <a:r>
              <a:rPr lang="sv-SE" b="1" dirty="0">
                <a:solidFill>
                  <a:srgbClr val="003366"/>
                </a:solidFill>
              </a:rPr>
              <a:t> ämne per </a:t>
            </a:r>
            <a:r>
              <a:rPr lang="sv-SE" b="1" dirty="0" err="1">
                <a:solidFill>
                  <a:srgbClr val="003366"/>
                </a:solidFill>
              </a:rPr>
              <a:t>provdag</a:t>
            </a:r>
            <a:endParaRPr lang="sv-SE" b="1" dirty="0">
              <a:solidFill>
                <a:srgbClr val="003366"/>
              </a:solidFill>
            </a:endParaRP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 Geografi och samhällslära vid 2 olika skrivningstillfällen, </a:t>
            </a:r>
            <a:br>
              <a:rPr lang="sv-SE" dirty="0">
                <a:solidFill>
                  <a:srgbClr val="003366"/>
                </a:solidFill>
              </a:rPr>
            </a:br>
            <a:r>
              <a:rPr lang="sv-SE" dirty="0">
                <a:solidFill>
                  <a:srgbClr val="003366"/>
                </a:solidFill>
              </a:rPr>
              <a:t>- ex vår-höst, höst-vår. </a:t>
            </a:r>
          </a:p>
          <a:p>
            <a:pPr marL="0" indent="0">
              <a:spcBef>
                <a:spcPts val="5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SE" dirty="0">
              <a:solidFill>
                <a:srgbClr val="003366"/>
              </a:solidFill>
            </a:endParaRP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b="1" dirty="0">
                <a:solidFill>
                  <a:srgbClr val="003366"/>
                </a:solidFill>
              </a:rPr>
              <a:t> Extra prov: </a:t>
            </a:r>
            <a:endParaRPr lang="sv-SE" dirty="0">
              <a:solidFill>
                <a:srgbClr val="000000"/>
              </a:solidFill>
            </a:endParaRP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0000"/>
                </a:solidFill>
              </a:rPr>
              <a:t> </a:t>
            </a:r>
            <a:r>
              <a:rPr lang="sv-SE" sz="2000" dirty="0">
                <a:solidFill>
                  <a:srgbClr val="003366"/>
                </a:solidFill>
              </a:rPr>
              <a:t>korta språk (fi, fr, ty, sp)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ev. övriga realämnesprov – </a:t>
            </a:r>
            <a:r>
              <a:rPr lang="sv-SE" sz="2000" i="1" dirty="0">
                <a:solidFill>
                  <a:srgbClr val="003366"/>
                </a:solidFill>
              </a:rPr>
              <a:t>så många du vill!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05" y="332656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7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xfrm>
            <a:off x="981918" y="736898"/>
            <a:ext cx="7378700" cy="11430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defTabSz="813816">
              <a:defRPr sz="3916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16" dirty="0">
                <a:solidFill>
                  <a:srgbClr val="003366"/>
                </a:solidFill>
              </a:rPr>
              <a:t>Kan jag </a:t>
            </a:r>
            <a:r>
              <a:rPr sz="6000" dirty="0" err="1">
                <a:solidFill>
                  <a:srgbClr val="003366"/>
                </a:solidFill>
              </a:rPr>
              <a:t>förlora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på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att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skriva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lang="sv-FI" sz="3916" dirty="0">
                <a:solidFill>
                  <a:srgbClr val="003366"/>
                </a:solidFill>
              </a:rPr>
              <a:t>fler </a:t>
            </a:r>
            <a:r>
              <a:rPr sz="3916" dirty="0">
                <a:solidFill>
                  <a:srgbClr val="003366"/>
                </a:solidFill>
              </a:rPr>
              <a:t>prov?</a:t>
            </a:r>
          </a:p>
        </p:txBody>
      </p:sp>
      <p:sp>
        <p:nvSpPr>
          <p:cNvPr id="270" name="Shape 270"/>
          <p:cNvSpPr>
            <a:spLocks noGrp="1"/>
          </p:cNvSpPr>
          <p:nvPr>
            <p:ph idx="1"/>
          </p:nvPr>
        </p:nvSpPr>
        <p:spPr>
          <a:xfrm>
            <a:off x="921546" y="1988840"/>
            <a:ext cx="6962822" cy="44547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NEJ!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1200" dirty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dirty="0">
                <a:solidFill>
                  <a:srgbClr val="003366"/>
                </a:solidFill>
              </a:rPr>
              <a:t> Fler</a:t>
            </a:r>
            <a:r>
              <a:rPr dirty="0">
                <a:solidFill>
                  <a:srgbClr val="003366"/>
                </a:solidFill>
              </a:rPr>
              <a:t> prov </a:t>
            </a:r>
            <a:r>
              <a:rPr dirty="0" err="1">
                <a:solidFill>
                  <a:srgbClr val="003366"/>
                </a:solidFill>
              </a:rPr>
              <a:t>kan</a:t>
            </a:r>
            <a:r>
              <a:rPr dirty="0">
                <a:solidFill>
                  <a:srgbClr val="003366"/>
                </a:solidFill>
              </a:rPr>
              <a:t> bara </a:t>
            </a:r>
            <a:r>
              <a:rPr dirty="0" err="1">
                <a:solidFill>
                  <a:srgbClr val="003366"/>
                </a:solidFill>
              </a:rPr>
              <a:t>vara</a:t>
            </a:r>
            <a:r>
              <a:rPr dirty="0">
                <a:solidFill>
                  <a:srgbClr val="003366"/>
                </a:solidFill>
              </a:rPr>
              <a:t> av </a:t>
            </a:r>
            <a:r>
              <a:rPr dirty="0" err="1">
                <a:solidFill>
                  <a:srgbClr val="003366"/>
                </a:solidFill>
              </a:rPr>
              <a:t>godo</a:t>
            </a:r>
            <a:endParaRPr lang="sv-FI" dirty="0">
              <a:solidFill>
                <a:srgbClr val="003366"/>
              </a:solidFill>
            </a:endParaRPr>
          </a:p>
          <a:p>
            <a:pPr marL="0" lv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FI" dirty="0">
              <a:solidFill>
                <a:srgbClr val="003366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dirty="0">
                <a:solidFill>
                  <a:srgbClr val="003366"/>
                </a:solidFill>
              </a:rPr>
              <a:t> Olika prov ger ofta olika </a:t>
            </a:r>
            <a:r>
              <a:rPr lang="sv-FI" u="sng" dirty="0">
                <a:solidFill>
                  <a:srgbClr val="003366"/>
                </a:solidFill>
              </a:rPr>
              <a:t>poäng vid ansökan </a:t>
            </a:r>
            <a:r>
              <a:rPr lang="sv-FI" dirty="0">
                <a:solidFill>
                  <a:srgbClr val="003366"/>
                </a:solidFill>
              </a:rPr>
              <a:t>till skolor på fastlandet.</a:t>
            </a:r>
          </a:p>
          <a:p>
            <a:pPr mar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FI" dirty="0">
              <a:solidFill>
                <a:srgbClr val="003366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000" dirty="0">
                <a:solidFill>
                  <a:srgbClr val="003366"/>
                </a:solidFill>
              </a:rPr>
              <a:t> Det kan också finnas tröskelkriterier att  du måste ha skrivit ett visst resultat i ett visst prov...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48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xfrm>
            <a:off x="981918" y="736898"/>
            <a:ext cx="7378700" cy="11430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defTabSz="813816">
              <a:defRPr sz="3916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16" dirty="0">
                <a:solidFill>
                  <a:srgbClr val="003366"/>
                </a:solidFill>
              </a:rPr>
              <a:t>Kan jag </a:t>
            </a:r>
            <a:r>
              <a:rPr sz="6000" dirty="0" err="1">
                <a:solidFill>
                  <a:srgbClr val="003366"/>
                </a:solidFill>
              </a:rPr>
              <a:t>förlora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på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att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skriva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lang="sv-FI" sz="3916" dirty="0">
                <a:solidFill>
                  <a:srgbClr val="003366"/>
                </a:solidFill>
              </a:rPr>
              <a:t>fler </a:t>
            </a:r>
            <a:r>
              <a:rPr sz="3916" dirty="0">
                <a:solidFill>
                  <a:srgbClr val="003366"/>
                </a:solidFill>
              </a:rPr>
              <a:t>prov?</a:t>
            </a:r>
          </a:p>
        </p:txBody>
      </p:sp>
      <p:sp>
        <p:nvSpPr>
          <p:cNvPr id="270" name="Shape 270"/>
          <p:cNvSpPr>
            <a:spLocks noGrp="1"/>
          </p:cNvSpPr>
          <p:nvPr>
            <p:ph idx="1"/>
          </p:nvPr>
        </p:nvSpPr>
        <p:spPr>
          <a:xfrm>
            <a:off x="921546" y="1988840"/>
            <a:ext cx="6962822" cy="44547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b="1" dirty="0">
                <a:solidFill>
                  <a:srgbClr val="003366"/>
                </a:solidFill>
              </a:rPr>
              <a:t>E</a:t>
            </a:r>
            <a:r>
              <a:rPr b="1" dirty="0" err="1">
                <a:solidFill>
                  <a:srgbClr val="003366"/>
                </a:solidFill>
              </a:rPr>
              <a:t>tt</a:t>
            </a:r>
            <a:r>
              <a:rPr lang="sv-FI" b="1" dirty="0">
                <a:solidFill>
                  <a:srgbClr val="003366"/>
                </a:solidFill>
              </a:rPr>
              <a:t> underkänt studentprov kan ersättas av ett annat prov </a:t>
            </a:r>
            <a:r>
              <a:rPr lang="sv-FI" dirty="0">
                <a:solidFill>
                  <a:srgbClr val="003366"/>
                </a:solidFill>
              </a:rPr>
              <a:t>så länge du uppfyller </a:t>
            </a:r>
            <a:r>
              <a:rPr lang="sv-FI" b="1" dirty="0">
                <a:solidFill>
                  <a:srgbClr val="003366"/>
                </a:solidFill>
              </a:rPr>
              <a:t>examenskravet på minst 5 prov ur minst 4 provkategorier</a:t>
            </a:r>
            <a:r>
              <a:rPr lang="sv-FI" dirty="0">
                <a:solidFill>
                  <a:srgbClr val="003366"/>
                </a:solidFill>
              </a:rPr>
              <a:t>. </a:t>
            </a:r>
          </a:p>
          <a:p>
            <a:pPr marL="0" lv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FI" dirty="0">
              <a:solidFill>
                <a:srgbClr val="003366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000" dirty="0">
                <a:solidFill>
                  <a:srgbClr val="003366"/>
                </a:solidFill>
              </a:rPr>
              <a:t> realprov – realprov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000" dirty="0">
                <a:solidFill>
                  <a:srgbClr val="003366"/>
                </a:solidFill>
              </a:rPr>
              <a:t> realprov – främmande språk</a:t>
            </a:r>
          </a:p>
          <a:p>
            <a:pPr marL="128016" lvl="1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FI" sz="2000" dirty="0">
              <a:solidFill>
                <a:srgbClr val="003366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sv-FI" sz="2000" dirty="0">
              <a:solidFill>
                <a:srgbClr val="003366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000" dirty="0">
                <a:solidFill>
                  <a:srgbClr val="003366"/>
                </a:solidFill>
              </a:rPr>
              <a:t>Det är alltid </a:t>
            </a:r>
            <a:r>
              <a:rPr lang="sv-FI" sz="2000" b="1" dirty="0">
                <a:solidFill>
                  <a:srgbClr val="003366"/>
                </a:solidFill>
              </a:rPr>
              <a:t>de fem bästa proven </a:t>
            </a:r>
            <a:r>
              <a:rPr lang="sv-FI" sz="2000" dirty="0">
                <a:solidFill>
                  <a:srgbClr val="003366"/>
                </a:solidFill>
              </a:rPr>
              <a:t>som räknas in i din examen.</a:t>
            </a:r>
            <a:endParaRPr sz="2000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48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971600" y="713656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>
                <a:solidFill>
                  <a:srgbClr val="003366"/>
                </a:solidFill>
              </a:rPr>
              <a:t>OM DU VILL SKRIVA </a:t>
            </a:r>
            <a:r>
              <a:rPr lang="sv-SE" sz="6000" dirty="0">
                <a:solidFill>
                  <a:srgbClr val="003366"/>
                </a:solidFill>
              </a:rPr>
              <a:t>FLER</a:t>
            </a:r>
            <a:r>
              <a:rPr lang="sv-SE" sz="4400" dirty="0">
                <a:solidFill>
                  <a:srgbClr val="003366"/>
                </a:solidFill>
              </a:rPr>
              <a:t> ÄN 5 PROV:</a:t>
            </a:r>
            <a:endParaRPr sz="4400" dirty="0">
              <a:solidFill>
                <a:srgbClr val="003366"/>
              </a:solidFill>
            </a:endParaRPr>
          </a:p>
        </p:txBody>
      </p:sp>
      <p:sp>
        <p:nvSpPr>
          <p:cNvPr id="267" name="Shape 267"/>
          <p:cNvSpPr>
            <a:spLocks noGrp="1"/>
          </p:cNvSpPr>
          <p:nvPr>
            <p:ph idx="1"/>
          </p:nvPr>
        </p:nvSpPr>
        <p:spPr>
          <a:xfrm>
            <a:off x="539552" y="2438866"/>
            <a:ext cx="8460432" cy="409896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marL="0" indent="0">
              <a:spcBef>
                <a:spcPts val="5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sv-SE" sz="2800" b="1" dirty="0">
                <a:solidFill>
                  <a:srgbClr val="003366"/>
                </a:solidFill>
              </a:rPr>
              <a:t>Extra prov: </a:t>
            </a:r>
          </a:p>
          <a:p>
            <a:pPr marL="0" indent="0">
              <a:spcBef>
                <a:spcPts val="5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SE" sz="2800" dirty="0">
              <a:solidFill>
                <a:srgbClr val="000000"/>
              </a:solidFill>
            </a:endParaRPr>
          </a:p>
          <a:p>
            <a:pPr marL="264795"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 den provkategori som blivit ”över” </a:t>
            </a:r>
          </a:p>
          <a:p>
            <a:pPr marL="127635" lvl="1" indent="0">
              <a:spcBef>
                <a:spcPts val="5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SE" sz="2000" dirty="0">
              <a:solidFill>
                <a:srgbClr val="003366"/>
              </a:solidFill>
            </a:endParaRPr>
          </a:p>
          <a:p>
            <a:pPr marL="264795"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 korta språk (fr, ty, sp)</a:t>
            </a:r>
          </a:p>
          <a:p>
            <a:pPr marL="127635" lvl="1" indent="0">
              <a:spcBef>
                <a:spcPts val="5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SE" sz="2000" dirty="0">
              <a:solidFill>
                <a:srgbClr val="003366"/>
              </a:solidFill>
            </a:endParaRPr>
          </a:p>
          <a:p>
            <a:pPr marL="264795" lvl="1">
              <a:spcBef>
                <a:spcPts val="5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 övriga realämnesprov – </a:t>
            </a:r>
            <a:r>
              <a:rPr lang="sv-SE" sz="2000" i="1" dirty="0">
                <a:solidFill>
                  <a:srgbClr val="003366"/>
                </a:solidFill>
              </a:rPr>
              <a:t>så många du vill och hinner (max 6)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05" y="332656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6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xfrm>
            <a:off x="914556" y="785664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lang="sv-SE" sz="3916" dirty="0">
                <a:solidFill>
                  <a:srgbClr val="003366"/>
                </a:solidFill>
              </a:rPr>
              <a:t>studentprovsvitsorden</a:t>
            </a:r>
            <a:endParaRPr sz="3916" dirty="0">
              <a:solidFill>
                <a:srgbClr val="003366"/>
              </a:solidFill>
            </a:endParaRPr>
          </a:p>
        </p:txBody>
      </p:sp>
      <p:sp>
        <p:nvSpPr>
          <p:cNvPr id="273" name="Shape 273"/>
          <p:cNvSpPr>
            <a:spLocks noGrp="1"/>
          </p:cNvSpPr>
          <p:nvPr>
            <p:ph idx="1"/>
          </p:nvPr>
        </p:nvSpPr>
        <p:spPr>
          <a:xfrm>
            <a:off x="683568" y="2564904"/>
            <a:ext cx="7958140" cy="44547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Laudatur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L	5%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Eximia</a:t>
            </a:r>
            <a:r>
              <a:rPr sz="2400" dirty="0">
                <a:solidFill>
                  <a:srgbClr val="003366"/>
                </a:solidFill>
              </a:rPr>
              <a:t> 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E  	</a:t>
            </a:r>
            <a:r>
              <a:rPr lang="sv-FI" sz="2400" dirty="0">
                <a:solidFill>
                  <a:srgbClr val="003366"/>
                </a:solidFill>
              </a:rPr>
              <a:t>15%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Magna 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M  	</a:t>
            </a:r>
            <a:r>
              <a:rPr lang="sv-FI" sz="2400" dirty="0">
                <a:solidFill>
                  <a:srgbClr val="003366"/>
                </a:solidFill>
              </a:rPr>
              <a:t>20%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C  	</a:t>
            </a:r>
            <a:r>
              <a:rPr lang="sv-FI" sz="2400" dirty="0">
                <a:solidFill>
                  <a:srgbClr val="003366"/>
                </a:solidFill>
              </a:rPr>
              <a:t>20%</a:t>
            </a:r>
            <a:endParaRPr lang="sv-FI"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Lubentur</a:t>
            </a:r>
            <a:r>
              <a:rPr sz="2400" dirty="0">
                <a:solidFill>
                  <a:srgbClr val="003366"/>
                </a:solidFill>
              </a:rPr>
              <a:t>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B  	</a:t>
            </a:r>
            <a:r>
              <a:rPr lang="sv-FI" sz="2400" dirty="0">
                <a:solidFill>
                  <a:srgbClr val="003366"/>
                </a:solidFill>
              </a:rPr>
              <a:t>20%</a:t>
            </a:r>
            <a:endParaRPr lang="sv-FI"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A  	</a:t>
            </a:r>
            <a:r>
              <a:rPr lang="sv-FI" sz="2400" dirty="0">
                <a:solidFill>
                  <a:srgbClr val="003366"/>
                </a:solidFill>
              </a:rPr>
              <a:t>15%</a:t>
            </a:r>
            <a:endParaRPr lang="sv-FI"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Improbatur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I  	</a:t>
            </a:r>
            <a:r>
              <a:rPr lang="sv-FI" sz="2400" dirty="0">
                <a:solidFill>
                  <a:srgbClr val="003366"/>
                </a:solidFill>
              </a:rPr>
              <a:t>5%</a:t>
            </a:r>
            <a:endParaRPr lang="sv-FI"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400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78" y="404664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49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xfrm>
            <a:off x="914556" y="785664"/>
            <a:ext cx="7378700" cy="11430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lang="sv-SE" sz="3916" dirty="0">
                <a:solidFill>
                  <a:srgbClr val="003366"/>
                </a:solidFill>
              </a:rPr>
              <a:t>Hur </a:t>
            </a:r>
            <a:r>
              <a:rPr lang="sv-SE" sz="6000" dirty="0">
                <a:solidFill>
                  <a:srgbClr val="003366"/>
                </a:solidFill>
              </a:rPr>
              <a:t>kompenseras</a:t>
            </a:r>
            <a:r>
              <a:rPr lang="sv-SE" sz="3916" dirty="0">
                <a:solidFill>
                  <a:srgbClr val="003366"/>
                </a:solidFill>
              </a:rPr>
              <a:t> ETT</a:t>
            </a:r>
            <a:br>
              <a:rPr lang="sv-SE" sz="3916" dirty="0">
                <a:solidFill>
                  <a:srgbClr val="003366"/>
                </a:solidFill>
              </a:rPr>
            </a:br>
            <a:r>
              <a:rPr lang="sv-SE" sz="3916" dirty="0">
                <a:solidFill>
                  <a:srgbClr val="003366"/>
                </a:solidFill>
              </a:rPr>
              <a:t>underkänt prov?</a:t>
            </a:r>
            <a:endParaRPr sz="3916" dirty="0">
              <a:solidFill>
                <a:srgbClr val="003366"/>
              </a:solidFill>
            </a:endParaRPr>
          </a:p>
        </p:txBody>
      </p:sp>
      <p:sp>
        <p:nvSpPr>
          <p:cNvPr id="273" name="Shape 273"/>
          <p:cNvSpPr>
            <a:spLocks noGrp="1"/>
          </p:cNvSpPr>
          <p:nvPr>
            <p:ph idx="1"/>
          </p:nvPr>
        </p:nvSpPr>
        <p:spPr>
          <a:xfrm>
            <a:off x="683568" y="2204864"/>
            <a:ext cx="7958140" cy="44547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800" dirty="0">
                <a:solidFill>
                  <a:srgbClr val="003366"/>
                </a:solidFill>
              </a:rPr>
              <a:t> </a:t>
            </a:r>
            <a:r>
              <a:rPr lang="sv-FI" sz="2800" dirty="0">
                <a:solidFill>
                  <a:srgbClr val="003366"/>
                </a:solidFill>
              </a:rPr>
              <a:t>Varje </a:t>
            </a:r>
            <a:r>
              <a:rPr sz="2800" dirty="0" err="1">
                <a:solidFill>
                  <a:srgbClr val="003366"/>
                </a:solidFill>
              </a:rPr>
              <a:t>vitsord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är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värt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ett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visst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antal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poäng</a:t>
            </a:r>
            <a:r>
              <a:rPr sz="2800" dirty="0">
                <a:solidFill>
                  <a:srgbClr val="003366"/>
                </a:solidFill>
              </a:rPr>
              <a:t>:</a:t>
            </a:r>
            <a:endParaRPr lang="sv-SE" sz="2800" dirty="0">
              <a:solidFill>
                <a:srgbClr val="003366"/>
              </a:solidFill>
            </a:endParaRPr>
          </a:p>
          <a:p>
            <a:pPr mar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Laudatur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L  	7p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Eximia</a:t>
            </a:r>
            <a:r>
              <a:rPr sz="2400" dirty="0">
                <a:solidFill>
                  <a:srgbClr val="003366"/>
                </a:solidFill>
              </a:rPr>
              <a:t> 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E  	6p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Magna 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M 	5p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C  	4p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Lubentur</a:t>
            </a:r>
            <a:r>
              <a:rPr sz="2400" dirty="0">
                <a:solidFill>
                  <a:srgbClr val="003366"/>
                </a:solidFill>
              </a:rPr>
              <a:t>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B  	3p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A  	2p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Improbatur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I  	0p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78" y="404664"/>
            <a:ext cx="95250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xfrm>
            <a:off x="914556" y="785664"/>
            <a:ext cx="7378700" cy="11430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lang="sv-SE" sz="3916" dirty="0">
                <a:solidFill>
                  <a:srgbClr val="003366"/>
                </a:solidFill>
              </a:rPr>
              <a:t>Hur </a:t>
            </a:r>
            <a:r>
              <a:rPr lang="sv-SE" sz="6000" dirty="0">
                <a:solidFill>
                  <a:srgbClr val="003366"/>
                </a:solidFill>
              </a:rPr>
              <a:t>kompenseras</a:t>
            </a:r>
            <a:r>
              <a:rPr lang="sv-SE" sz="3916" dirty="0">
                <a:solidFill>
                  <a:srgbClr val="003366"/>
                </a:solidFill>
              </a:rPr>
              <a:t> ETT</a:t>
            </a:r>
            <a:br>
              <a:rPr lang="sv-SE" sz="3916" dirty="0">
                <a:solidFill>
                  <a:srgbClr val="003366"/>
                </a:solidFill>
              </a:rPr>
            </a:br>
            <a:r>
              <a:rPr lang="sv-SE" sz="3916" dirty="0">
                <a:solidFill>
                  <a:srgbClr val="003366"/>
                </a:solidFill>
              </a:rPr>
              <a:t>underkänt prov som krävs för examen?</a:t>
            </a:r>
            <a:endParaRPr sz="3916" dirty="0">
              <a:solidFill>
                <a:srgbClr val="003366"/>
              </a:solidFill>
            </a:endParaRPr>
          </a:p>
        </p:txBody>
      </p:sp>
      <p:sp>
        <p:nvSpPr>
          <p:cNvPr id="273" name="Shape 273"/>
          <p:cNvSpPr>
            <a:spLocks noGrp="1"/>
          </p:cNvSpPr>
          <p:nvPr>
            <p:ph idx="1"/>
          </p:nvPr>
        </p:nvSpPr>
        <p:spPr>
          <a:xfrm>
            <a:off x="683568" y="2132856"/>
            <a:ext cx="7958140" cy="44547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800" dirty="0">
                <a:solidFill>
                  <a:srgbClr val="003366"/>
                </a:solidFill>
              </a:rPr>
              <a:t> </a:t>
            </a:r>
            <a:r>
              <a:rPr lang="sv-FI" sz="2800" dirty="0">
                <a:solidFill>
                  <a:srgbClr val="003366"/>
                </a:solidFill>
              </a:rPr>
              <a:t>Om du uppnår </a:t>
            </a:r>
            <a:r>
              <a:rPr lang="sv-FI" sz="2800" b="1" dirty="0">
                <a:solidFill>
                  <a:srgbClr val="003366"/>
                </a:solidFill>
              </a:rPr>
              <a:t>minst 10 p </a:t>
            </a:r>
            <a:r>
              <a:rPr lang="sv-FI" sz="2800" dirty="0">
                <a:solidFill>
                  <a:srgbClr val="003366"/>
                </a:solidFill>
              </a:rPr>
              <a:t>i dina övriga fyra prov som krävs för examen = STUDENT</a:t>
            </a:r>
            <a:endParaRPr lang="sv-SE" sz="2800" dirty="0">
              <a:solidFill>
                <a:srgbClr val="003366"/>
              </a:solidFill>
            </a:endParaRPr>
          </a:p>
          <a:p>
            <a:pPr mar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Laudatur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L  	7p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Eximia</a:t>
            </a:r>
            <a:r>
              <a:rPr sz="2400" dirty="0">
                <a:solidFill>
                  <a:srgbClr val="003366"/>
                </a:solidFill>
              </a:rPr>
              <a:t> 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E  	6p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Magna 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M 	5p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Cum laude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C  	4p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Lubentur</a:t>
            </a:r>
            <a:r>
              <a:rPr sz="2400" dirty="0">
                <a:solidFill>
                  <a:srgbClr val="003366"/>
                </a:solidFill>
              </a:rPr>
              <a:t> </a:t>
            </a: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B  	3p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Approbatur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A  	2p</a:t>
            </a:r>
            <a:endParaRPr sz="2800" dirty="0">
              <a:solidFill>
                <a:srgbClr val="003366"/>
              </a:solidFill>
            </a:endParaRPr>
          </a:p>
          <a:p>
            <a:pPr marL="702128" lvl="1" indent="-244928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003366"/>
                </a:solidFill>
              </a:rPr>
              <a:t>Improbatur</a:t>
            </a:r>
            <a:r>
              <a:rPr sz="2400" dirty="0">
                <a:solidFill>
                  <a:srgbClr val="003366"/>
                </a:solidFill>
              </a:rPr>
              <a:t> 			</a:t>
            </a:r>
            <a:r>
              <a:rPr lang="sv-FI" sz="2400" dirty="0">
                <a:solidFill>
                  <a:srgbClr val="003366"/>
                </a:solidFill>
              </a:rPr>
              <a:t>	</a:t>
            </a:r>
            <a:r>
              <a:rPr sz="2400" dirty="0">
                <a:solidFill>
                  <a:srgbClr val="003366"/>
                </a:solidFill>
              </a:rPr>
              <a:t>I  	0p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78" y="404664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5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xfrm>
            <a:off x="913364" y="606860"/>
            <a:ext cx="7378700" cy="11430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sz="3916" dirty="0" err="1">
                <a:solidFill>
                  <a:srgbClr val="003366"/>
                </a:solidFill>
              </a:rPr>
              <a:t>Hur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6000" dirty="0" err="1">
                <a:solidFill>
                  <a:srgbClr val="003366"/>
                </a:solidFill>
              </a:rPr>
              <a:t>kompenseras</a:t>
            </a:r>
            <a:r>
              <a:rPr lang="sv-SE" sz="3916" dirty="0">
                <a:solidFill>
                  <a:srgbClr val="003366"/>
                </a:solidFill>
              </a:rPr>
              <a:t> ETT</a:t>
            </a:r>
            <a:br>
              <a:rPr sz="3916" dirty="0">
                <a:solidFill>
                  <a:srgbClr val="003366"/>
                </a:solidFill>
              </a:rPr>
            </a:br>
            <a:r>
              <a:rPr sz="3916" dirty="0" err="1">
                <a:solidFill>
                  <a:srgbClr val="003366"/>
                </a:solidFill>
              </a:rPr>
              <a:t>underkän</a:t>
            </a:r>
            <a:r>
              <a:rPr lang="sv-SE" sz="3916" dirty="0">
                <a:solidFill>
                  <a:srgbClr val="003366"/>
                </a:solidFill>
              </a:rPr>
              <a:t>t</a:t>
            </a:r>
            <a:r>
              <a:rPr sz="3916" dirty="0">
                <a:solidFill>
                  <a:srgbClr val="003366"/>
                </a:solidFill>
              </a:rPr>
              <a:t> </a:t>
            </a:r>
            <a:r>
              <a:rPr sz="3916" dirty="0" err="1">
                <a:solidFill>
                  <a:srgbClr val="003366"/>
                </a:solidFill>
              </a:rPr>
              <a:t>prov</a:t>
            </a:r>
            <a:r>
              <a:rPr sz="3916" dirty="0">
                <a:solidFill>
                  <a:srgbClr val="003366"/>
                </a:solidFill>
              </a:rPr>
              <a:t>?</a:t>
            </a:r>
          </a:p>
        </p:txBody>
      </p:sp>
      <p:sp>
        <p:nvSpPr>
          <p:cNvPr id="279" name="Shape 279"/>
          <p:cNvSpPr>
            <a:spLocks noGrp="1"/>
          </p:cNvSpPr>
          <p:nvPr>
            <p:ph idx="1"/>
          </p:nvPr>
        </p:nvSpPr>
        <p:spPr>
          <a:xfrm>
            <a:off x="809624" y="2214563"/>
            <a:ext cx="7958140" cy="4454798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lvl="0" defTabSz="89611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744" dirty="0">
                <a:solidFill>
                  <a:srgbClr val="003366"/>
                </a:solidFill>
              </a:rPr>
              <a:t> </a:t>
            </a:r>
            <a:r>
              <a:rPr sz="2744" dirty="0" err="1">
                <a:solidFill>
                  <a:srgbClr val="003366"/>
                </a:solidFill>
              </a:rPr>
              <a:t>Exempel</a:t>
            </a:r>
            <a:r>
              <a:rPr sz="2744" dirty="0">
                <a:solidFill>
                  <a:srgbClr val="003366"/>
                </a:solidFill>
              </a:rPr>
              <a:t>:	Du </a:t>
            </a:r>
            <a:r>
              <a:rPr sz="2744" dirty="0" err="1">
                <a:solidFill>
                  <a:srgbClr val="003366"/>
                </a:solidFill>
              </a:rPr>
              <a:t>får</a:t>
            </a:r>
            <a:r>
              <a:rPr sz="2744" dirty="0">
                <a:solidFill>
                  <a:srgbClr val="003366"/>
                </a:solidFill>
              </a:rPr>
              <a:t> </a:t>
            </a:r>
            <a:r>
              <a:rPr sz="2744" dirty="0"/>
              <a:t>I</a:t>
            </a:r>
            <a:r>
              <a:rPr sz="2744" dirty="0">
                <a:solidFill>
                  <a:srgbClr val="003366"/>
                </a:solidFill>
              </a:rPr>
              <a:t> </a:t>
            </a:r>
            <a:r>
              <a:rPr sz="2744" dirty="0" err="1">
                <a:solidFill>
                  <a:srgbClr val="003366"/>
                </a:solidFill>
              </a:rPr>
              <a:t>i</a:t>
            </a:r>
            <a:r>
              <a:rPr sz="2744" dirty="0">
                <a:solidFill>
                  <a:srgbClr val="003366"/>
                </a:solidFill>
              </a:rPr>
              <a:t> </a:t>
            </a:r>
            <a:r>
              <a:rPr lang="sv-FI" sz="2744" dirty="0">
                <a:solidFill>
                  <a:srgbClr val="003366"/>
                </a:solidFill>
              </a:rPr>
              <a:t>samhällslära, men i övrigt:</a:t>
            </a:r>
            <a:endParaRPr sz="2744" dirty="0">
              <a:solidFill>
                <a:srgbClr val="003366"/>
              </a:solidFill>
            </a:endParaRPr>
          </a:p>
          <a:p>
            <a:pPr marL="336042" lvl="0" indent="-336042" defTabSz="896111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44" dirty="0">
                <a:solidFill>
                  <a:srgbClr val="003366"/>
                </a:solidFill>
              </a:rPr>
              <a:t>			</a:t>
            </a:r>
            <a:endParaRPr sz="1176" dirty="0">
              <a:solidFill>
                <a:srgbClr val="003366"/>
              </a:solidFill>
            </a:endParaRPr>
          </a:p>
          <a:p>
            <a:pPr marL="280035" lvl="1" indent="168021" defTabSz="896111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52" dirty="0" err="1">
                <a:solidFill>
                  <a:srgbClr val="003366"/>
                </a:solidFill>
              </a:rPr>
              <a:t>Modersmål</a:t>
            </a:r>
            <a:r>
              <a:rPr sz="2352" dirty="0">
                <a:solidFill>
                  <a:srgbClr val="003366"/>
                </a:solidFill>
              </a:rPr>
              <a:t> 	</a:t>
            </a:r>
            <a:r>
              <a:rPr lang="sv-SE" sz="2352" dirty="0">
                <a:solidFill>
                  <a:srgbClr val="003366"/>
                </a:solidFill>
              </a:rPr>
              <a:t>	</a:t>
            </a:r>
            <a:r>
              <a:rPr sz="2352" dirty="0" err="1">
                <a:solidFill>
                  <a:srgbClr val="003366"/>
                </a:solidFill>
              </a:rPr>
              <a:t>vitsord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lang="sv-SE" sz="2352" dirty="0">
                <a:solidFill>
                  <a:srgbClr val="003366"/>
                </a:solidFill>
              </a:rPr>
              <a:t>B</a:t>
            </a:r>
            <a:r>
              <a:rPr sz="2352" dirty="0">
                <a:solidFill>
                  <a:srgbClr val="003366"/>
                </a:solidFill>
              </a:rPr>
              <a:t> 	</a:t>
            </a:r>
            <a:r>
              <a:rPr sz="2352" dirty="0" err="1">
                <a:solidFill>
                  <a:srgbClr val="003366"/>
                </a:solidFill>
              </a:rPr>
              <a:t>ger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lang="sv-SE" sz="2352" dirty="0">
                <a:solidFill>
                  <a:srgbClr val="003366"/>
                </a:solidFill>
              </a:rPr>
              <a:t>3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sz="2352" dirty="0" err="1">
                <a:solidFill>
                  <a:srgbClr val="003366"/>
                </a:solidFill>
              </a:rPr>
              <a:t>poäng</a:t>
            </a:r>
            <a:endParaRPr sz="2744" dirty="0">
              <a:solidFill>
                <a:srgbClr val="003366"/>
              </a:solidFill>
            </a:endParaRPr>
          </a:p>
          <a:p>
            <a:pPr marL="280035" lvl="1" indent="168021" defTabSz="896111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52" dirty="0" err="1">
                <a:solidFill>
                  <a:srgbClr val="003366"/>
                </a:solidFill>
              </a:rPr>
              <a:t>Engelska</a:t>
            </a:r>
            <a:r>
              <a:rPr sz="2352" dirty="0">
                <a:solidFill>
                  <a:srgbClr val="003366"/>
                </a:solidFill>
              </a:rPr>
              <a:t>    	</a:t>
            </a:r>
            <a:r>
              <a:rPr lang="sv-SE" sz="2352" dirty="0">
                <a:solidFill>
                  <a:srgbClr val="003366"/>
                </a:solidFill>
              </a:rPr>
              <a:t>	</a:t>
            </a:r>
            <a:r>
              <a:rPr sz="2352" dirty="0" err="1">
                <a:solidFill>
                  <a:srgbClr val="003366"/>
                </a:solidFill>
              </a:rPr>
              <a:t>vitsord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lang="sv-SE" sz="2352" dirty="0">
                <a:solidFill>
                  <a:srgbClr val="003366"/>
                </a:solidFill>
              </a:rPr>
              <a:t>A</a:t>
            </a:r>
            <a:r>
              <a:rPr sz="2352" dirty="0">
                <a:solidFill>
                  <a:srgbClr val="003366"/>
                </a:solidFill>
              </a:rPr>
              <a:t> 	ger </a:t>
            </a:r>
            <a:r>
              <a:rPr lang="sv-SE" sz="2352" dirty="0">
                <a:solidFill>
                  <a:srgbClr val="003366"/>
                </a:solidFill>
              </a:rPr>
              <a:t>2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sz="2352" dirty="0" err="1">
                <a:solidFill>
                  <a:srgbClr val="003366"/>
                </a:solidFill>
              </a:rPr>
              <a:t>poäng</a:t>
            </a:r>
            <a:endParaRPr sz="2744" dirty="0">
              <a:solidFill>
                <a:srgbClr val="003366"/>
              </a:solidFill>
            </a:endParaRPr>
          </a:p>
          <a:p>
            <a:pPr marL="280035" lvl="1" indent="168021" defTabSz="896111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52" dirty="0" err="1">
                <a:solidFill>
                  <a:srgbClr val="003366"/>
                </a:solidFill>
              </a:rPr>
              <a:t>Matematik</a:t>
            </a:r>
            <a:r>
              <a:rPr sz="2352" dirty="0">
                <a:solidFill>
                  <a:srgbClr val="003366"/>
                </a:solidFill>
              </a:rPr>
              <a:t>  </a:t>
            </a:r>
            <a:r>
              <a:rPr lang="sv-SE" sz="2352" dirty="0">
                <a:solidFill>
                  <a:srgbClr val="003366"/>
                </a:solidFill>
              </a:rPr>
              <a:t>	</a:t>
            </a:r>
            <a:r>
              <a:rPr sz="2352" dirty="0">
                <a:solidFill>
                  <a:srgbClr val="003366"/>
                </a:solidFill>
              </a:rPr>
              <a:t>	</a:t>
            </a:r>
            <a:r>
              <a:rPr sz="2352" dirty="0" err="1">
                <a:solidFill>
                  <a:srgbClr val="003366"/>
                </a:solidFill>
              </a:rPr>
              <a:t>vitsord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lang="sv-FI" sz="2352" dirty="0">
                <a:solidFill>
                  <a:srgbClr val="003366"/>
                </a:solidFill>
              </a:rPr>
              <a:t>B</a:t>
            </a:r>
            <a:r>
              <a:rPr sz="2352" dirty="0">
                <a:solidFill>
                  <a:srgbClr val="003366"/>
                </a:solidFill>
              </a:rPr>
              <a:t> 	ger </a:t>
            </a:r>
            <a:r>
              <a:rPr lang="sv-FI" sz="2352" dirty="0">
                <a:solidFill>
                  <a:srgbClr val="003366"/>
                </a:solidFill>
              </a:rPr>
              <a:t>3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sz="2352" dirty="0" err="1">
                <a:solidFill>
                  <a:srgbClr val="003366"/>
                </a:solidFill>
              </a:rPr>
              <a:t>poäng</a:t>
            </a:r>
            <a:endParaRPr sz="2744" dirty="0">
              <a:solidFill>
                <a:srgbClr val="003366"/>
              </a:solidFill>
            </a:endParaRPr>
          </a:p>
          <a:p>
            <a:pPr marL="280035" lvl="1" indent="168021" defTabSz="896111">
              <a:lnSpc>
                <a:spcPct val="9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sv-FI" sz="2352" dirty="0">
                <a:solidFill>
                  <a:srgbClr val="003366"/>
                </a:solidFill>
              </a:rPr>
              <a:t>Geografi	</a:t>
            </a:r>
            <a:r>
              <a:rPr sz="2352" dirty="0">
                <a:solidFill>
                  <a:srgbClr val="003366"/>
                </a:solidFill>
              </a:rPr>
              <a:t>		</a:t>
            </a:r>
            <a:r>
              <a:rPr sz="2352" dirty="0" err="1">
                <a:solidFill>
                  <a:srgbClr val="003366"/>
                </a:solidFill>
              </a:rPr>
              <a:t>vitsord</a:t>
            </a:r>
            <a:r>
              <a:rPr sz="2352" dirty="0">
                <a:solidFill>
                  <a:srgbClr val="003366"/>
                </a:solidFill>
              </a:rPr>
              <a:t>	</a:t>
            </a:r>
            <a:r>
              <a:rPr lang="sv-FI" sz="2352" dirty="0"/>
              <a:t>A</a:t>
            </a:r>
            <a:r>
              <a:rPr sz="2352" dirty="0">
                <a:solidFill>
                  <a:srgbClr val="003366"/>
                </a:solidFill>
              </a:rPr>
              <a:t>	ger </a:t>
            </a:r>
            <a:r>
              <a:rPr lang="sv-FI" sz="2352" dirty="0">
                <a:solidFill>
                  <a:srgbClr val="7030A0"/>
                </a:solidFill>
              </a:rPr>
              <a:t>2</a:t>
            </a:r>
            <a:r>
              <a:rPr sz="2352" dirty="0">
                <a:solidFill>
                  <a:srgbClr val="003366"/>
                </a:solidFill>
              </a:rPr>
              <a:t> </a:t>
            </a:r>
            <a:r>
              <a:rPr sz="2352" dirty="0" err="1">
                <a:solidFill>
                  <a:srgbClr val="003366"/>
                </a:solidFill>
              </a:rPr>
              <a:t>poäng</a:t>
            </a:r>
            <a:endParaRPr lang="sv-FI" sz="2352" dirty="0">
              <a:solidFill>
                <a:srgbClr val="003366"/>
              </a:solidFill>
            </a:endParaRPr>
          </a:p>
          <a:p>
            <a:pPr marL="336042" lvl="0" indent="-336042" defTabSz="896111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44" dirty="0">
                <a:solidFill>
                  <a:srgbClr val="003366"/>
                </a:solidFill>
              </a:rPr>
              <a:t>				</a:t>
            </a:r>
            <a:endParaRPr lang="sv-FI" sz="2744" dirty="0">
              <a:solidFill>
                <a:srgbClr val="003366"/>
              </a:solidFill>
            </a:endParaRPr>
          </a:p>
          <a:p>
            <a:pPr marL="336042" lvl="0" indent="-336042" defTabSz="896111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sv-FI" sz="2744" dirty="0">
                <a:solidFill>
                  <a:srgbClr val="003366"/>
                </a:solidFill>
              </a:rPr>
              <a:t>	</a:t>
            </a:r>
            <a:r>
              <a:rPr sz="2744" dirty="0" err="1">
                <a:solidFill>
                  <a:srgbClr val="003366"/>
                </a:solidFill>
              </a:rPr>
              <a:t>Totalt</a:t>
            </a:r>
            <a:r>
              <a:rPr sz="2744" dirty="0">
                <a:solidFill>
                  <a:srgbClr val="003366"/>
                </a:solidFill>
              </a:rPr>
              <a:t>: 	1</a:t>
            </a:r>
            <a:r>
              <a:rPr lang="sv-FI" sz="2744" dirty="0">
                <a:solidFill>
                  <a:srgbClr val="003366"/>
                </a:solidFill>
              </a:rPr>
              <a:t>0 </a:t>
            </a:r>
            <a:r>
              <a:rPr sz="2744" dirty="0" err="1">
                <a:solidFill>
                  <a:srgbClr val="003366"/>
                </a:solidFill>
              </a:rPr>
              <a:t>poäng</a:t>
            </a:r>
            <a:endParaRPr sz="2744" dirty="0">
              <a:solidFill>
                <a:srgbClr val="003366"/>
              </a:solidFill>
            </a:endParaRPr>
          </a:p>
          <a:p>
            <a:pPr marL="336042" lvl="0" indent="-336042" defTabSz="896111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744" dirty="0">
              <a:solidFill>
                <a:srgbClr val="003366"/>
              </a:solidFill>
            </a:endParaRPr>
          </a:p>
          <a:p>
            <a:pPr lvl="0" defTabSz="89611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744" dirty="0">
                <a:solidFill>
                  <a:srgbClr val="003366"/>
                </a:solidFill>
              </a:rPr>
              <a:t> K</a:t>
            </a:r>
            <a:r>
              <a:rPr sz="2744" dirty="0" err="1">
                <a:solidFill>
                  <a:srgbClr val="003366"/>
                </a:solidFill>
              </a:rPr>
              <a:t>ompensation</a:t>
            </a:r>
            <a:r>
              <a:rPr lang="sv-FI" sz="2744" dirty="0">
                <a:solidFill>
                  <a:srgbClr val="003366"/>
                </a:solidFill>
              </a:rPr>
              <a:t> OK</a:t>
            </a:r>
            <a:r>
              <a:rPr sz="2744" dirty="0">
                <a:solidFill>
                  <a:srgbClr val="003366"/>
                </a:solidFill>
              </a:rPr>
              <a:t>. Du </a:t>
            </a:r>
            <a:r>
              <a:rPr sz="2744" dirty="0" err="1">
                <a:solidFill>
                  <a:srgbClr val="003366"/>
                </a:solidFill>
              </a:rPr>
              <a:t>blir</a:t>
            </a:r>
            <a:r>
              <a:rPr sz="2744" dirty="0">
                <a:solidFill>
                  <a:srgbClr val="003366"/>
                </a:solidFill>
              </a:rPr>
              <a:t> student!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14" y="332656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title"/>
          </p:nvPr>
        </p:nvSpPr>
        <p:spPr>
          <a:xfrm>
            <a:off x="785524" y="701824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>
                <a:solidFill>
                  <a:srgbClr val="003366"/>
                </a:solidFill>
              </a:rPr>
              <a:t>Kan jag </a:t>
            </a:r>
            <a:r>
              <a:rPr sz="4400" dirty="0" err="1">
                <a:solidFill>
                  <a:srgbClr val="003366"/>
                </a:solidFill>
              </a:rPr>
              <a:t>skriva</a:t>
            </a:r>
            <a:r>
              <a:rPr sz="4400" dirty="0">
                <a:solidFill>
                  <a:srgbClr val="003366"/>
                </a:solidFill>
              </a:rPr>
              <a:t> </a:t>
            </a:r>
            <a:r>
              <a:rPr lang="sv-SE" sz="6000" dirty="0">
                <a:solidFill>
                  <a:srgbClr val="003366"/>
                </a:solidFill>
              </a:rPr>
              <a:t>OM</a:t>
            </a:r>
            <a:r>
              <a:rPr lang="sv-SE" sz="4400" dirty="0">
                <a:solidFill>
                  <a:srgbClr val="003366"/>
                </a:solidFill>
              </a:rPr>
              <a:t> </a:t>
            </a:r>
            <a:r>
              <a:rPr sz="4400" dirty="0" err="1">
                <a:solidFill>
                  <a:srgbClr val="003366"/>
                </a:solidFill>
              </a:rPr>
              <a:t>prov</a:t>
            </a:r>
            <a:r>
              <a:rPr lang="sv-SE" sz="4400" dirty="0" err="1">
                <a:solidFill>
                  <a:srgbClr val="003366"/>
                </a:solidFill>
              </a:rPr>
              <a:t>eN</a:t>
            </a:r>
            <a:r>
              <a:rPr sz="4400" dirty="0">
                <a:solidFill>
                  <a:srgbClr val="003366"/>
                </a:solidFill>
              </a:rPr>
              <a:t>?</a:t>
            </a:r>
          </a:p>
        </p:txBody>
      </p:sp>
      <p:sp>
        <p:nvSpPr>
          <p:cNvPr id="282" name="Shape 282"/>
          <p:cNvSpPr>
            <a:spLocks noGrp="1"/>
          </p:cNvSpPr>
          <p:nvPr>
            <p:ph idx="1"/>
          </p:nvPr>
        </p:nvSpPr>
        <p:spPr>
          <a:xfrm>
            <a:off x="683568" y="2060848"/>
            <a:ext cx="7632848" cy="468052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defTabSz="905255">
              <a:buNone/>
              <a:defRPr sz="1800">
                <a:solidFill>
                  <a:srgbClr val="000000"/>
                </a:solidFill>
              </a:defRPr>
            </a:pPr>
            <a:r>
              <a:rPr lang="sv-SE" sz="3168" dirty="0">
                <a:solidFill>
                  <a:srgbClr val="003366"/>
                </a:solidFill>
              </a:rPr>
              <a:t> </a:t>
            </a:r>
            <a:r>
              <a:rPr lang="sv-SE" sz="3168" dirty="0">
                <a:solidFill>
                  <a:srgbClr val="FF0000"/>
                </a:solidFill>
              </a:rPr>
              <a:t>JA!</a:t>
            </a:r>
          </a:p>
          <a:p>
            <a:pPr lvl="0" defTabSz="905255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3168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sz="2400" dirty="0">
                <a:solidFill>
                  <a:schemeClr val="tx2">
                    <a:lumMod val="50000"/>
                  </a:schemeClr>
                </a:solidFill>
              </a:rPr>
              <a:t>Ett </a:t>
            </a:r>
            <a:r>
              <a:rPr lang="sv-SE" sz="2400" dirty="0">
                <a:solidFill>
                  <a:srgbClr val="00B0F0"/>
                </a:solidFill>
              </a:rPr>
              <a:t>godkänt prov </a:t>
            </a:r>
            <a:r>
              <a:rPr lang="sv-SE" sz="2400" dirty="0">
                <a:solidFill>
                  <a:schemeClr val="tx2">
                    <a:lumMod val="50000"/>
                  </a:schemeClr>
                </a:solidFill>
              </a:rPr>
              <a:t>kan skrivas om hur många gånger som helst.</a:t>
            </a:r>
          </a:p>
          <a:p>
            <a:pPr lvl="1" defTabSz="905255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000" b="1" dirty="0">
                <a:solidFill>
                  <a:schemeClr val="tx2">
                    <a:lumMod val="50000"/>
                  </a:schemeClr>
                </a:solidFill>
              </a:rPr>
              <a:t>Det är alltid det bästa resultatet som räknas.</a:t>
            </a:r>
          </a:p>
          <a:p>
            <a:pPr marL="0" lvl="0" indent="0" defTabSz="905255">
              <a:buNone/>
              <a:defRPr sz="1800">
                <a:solidFill>
                  <a:srgbClr val="000000"/>
                </a:solidFill>
              </a:defRPr>
            </a:pPr>
            <a:endParaRPr lang="sv-SE" sz="2800" dirty="0">
              <a:solidFill>
                <a:schemeClr val="tx2">
                  <a:lumMod val="50000"/>
                </a:schemeClr>
              </a:solidFill>
            </a:endParaRPr>
          </a:p>
          <a:p>
            <a:pPr lvl="0" defTabSz="905255"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800" dirty="0">
                <a:solidFill>
                  <a:srgbClr val="003366"/>
                </a:solidFill>
              </a:rPr>
              <a:t> </a:t>
            </a:r>
            <a:r>
              <a:rPr lang="sv-SE" sz="2400" dirty="0">
                <a:solidFill>
                  <a:srgbClr val="003366"/>
                </a:solidFill>
              </a:rPr>
              <a:t>Ett </a:t>
            </a:r>
            <a:r>
              <a:rPr lang="sv-SE" sz="2400" dirty="0">
                <a:solidFill>
                  <a:srgbClr val="00B0F0"/>
                </a:solidFill>
              </a:rPr>
              <a:t>underkänt prov </a:t>
            </a:r>
            <a:r>
              <a:rPr lang="sv-SE" sz="2400" dirty="0">
                <a:solidFill>
                  <a:srgbClr val="003366"/>
                </a:solidFill>
              </a:rPr>
              <a:t>kan skrivas om </a:t>
            </a:r>
            <a:r>
              <a:rPr lang="sv-SE" sz="2400" b="1" dirty="0">
                <a:solidFill>
                  <a:srgbClr val="003366"/>
                </a:solidFill>
              </a:rPr>
              <a:t>tre gånger </a:t>
            </a:r>
            <a:r>
              <a:rPr lang="sv-SE" sz="2400" dirty="0">
                <a:solidFill>
                  <a:srgbClr val="003366"/>
                </a:solidFill>
              </a:rPr>
              <a:t>vid de närmaste tre skrivtillfällena för att räknas in i din examen. Annars måste examen börjas om på nytt.</a:t>
            </a:r>
            <a:endParaRPr lang="sv-SE" sz="2400" dirty="0">
              <a:solidFill>
                <a:schemeClr val="tx2">
                  <a:lumMod val="50000"/>
                </a:schemeClr>
              </a:solidFill>
            </a:endParaRPr>
          </a:p>
          <a:p>
            <a:pPr marL="128016" lvl="1" indent="0" defTabSz="905255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endParaRPr lang="sv-FI" sz="2400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411091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9277" y="686201"/>
            <a:ext cx="7188280" cy="1187600"/>
          </a:xfrm>
        </p:spPr>
        <p:txBody>
          <a:bodyPr>
            <a:normAutofit/>
          </a:bodyPr>
          <a:lstStyle/>
          <a:p>
            <a:r>
              <a:rPr lang="sv-SE" sz="4000" dirty="0"/>
              <a:t>VARFÖR skriva i Åk 2?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8389" y="2436582"/>
            <a:ext cx="7290055" cy="439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 Jag har avlagt alla studieavsnitt i läroämnet redan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 Jag vill skriva flera realprov som skrivs samma dag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Jag vill ha maximal spridning på mina prov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/>
              <a:t>Jag vill ha flera möjligheter att skriva om provet</a:t>
            </a:r>
          </a:p>
        </p:txBody>
      </p:sp>
      <p:pic>
        <p:nvPicPr>
          <p:cNvPr id="4" name="Bildobjekt 3" descr="Vasa övningsskola Gymnasiet. Information om studentexamen. Läsåret - PDF  Gratis nedladdning">
            <a:extLst>
              <a:ext uri="{FF2B5EF4-FFF2-40B4-BE49-F238E27FC236}">
                <a16:creationId xmlns:a16="http://schemas.microsoft.com/office/drawing/2014/main" id="{87ACDCF1-872F-4B7E-8B09-8E351C9D6A7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9" t="18458" r="-6390" b="29439"/>
          <a:stretch/>
        </p:blipFill>
        <p:spPr bwMode="auto">
          <a:xfrm>
            <a:off x="6372200" y="4726761"/>
            <a:ext cx="1562100" cy="1416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617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title"/>
          </p:nvPr>
        </p:nvSpPr>
        <p:spPr>
          <a:xfrm>
            <a:off x="895350" y="701824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 dirty="0" err="1">
                <a:solidFill>
                  <a:schemeClr val="tx2"/>
                </a:solidFill>
              </a:rPr>
              <a:t>Kostar</a:t>
            </a:r>
            <a:r>
              <a:rPr sz="4400" dirty="0">
                <a:solidFill>
                  <a:schemeClr val="tx2"/>
                </a:solidFill>
              </a:rPr>
              <a:t> </a:t>
            </a:r>
            <a:r>
              <a:rPr sz="4400" dirty="0" err="1">
                <a:solidFill>
                  <a:schemeClr val="tx2"/>
                </a:solidFill>
              </a:rPr>
              <a:t>det</a:t>
            </a:r>
            <a:r>
              <a:rPr sz="4400" dirty="0">
                <a:solidFill>
                  <a:schemeClr val="tx2"/>
                </a:solidFill>
              </a:rPr>
              <a:t> </a:t>
            </a:r>
            <a:r>
              <a:rPr sz="4400" dirty="0" err="1">
                <a:solidFill>
                  <a:schemeClr val="tx2"/>
                </a:solidFill>
              </a:rPr>
              <a:t>att</a:t>
            </a:r>
            <a:r>
              <a:rPr sz="4400" dirty="0">
                <a:solidFill>
                  <a:schemeClr val="tx2"/>
                </a:solidFill>
              </a:rPr>
              <a:t> </a:t>
            </a:r>
            <a:r>
              <a:rPr sz="4400" dirty="0" err="1">
                <a:solidFill>
                  <a:schemeClr val="tx2"/>
                </a:solidFill>
              </a:rPr>
              <a:t>skriva</a:t>
            </a:r>
            <a:r>
              <a:rPr sz="4400" dirty="0">
                <a:solidFill>
                  <a:schemeClr val="tx2"/>
                </a:solidFill>
              </a:rPr>
              <a:t> </a:t>
            </a:r>
            <a:r>
              <a:rPr sz="4400" dirty="0" err="1">
                <a:solidFill>
                  <a:schemeClr val="tx2"/>
                </a:solidFill>
              </a:rPr>
              <a:t>prov</a:t>
            </a:r>
            <a:r>
              <a:rPr sz="4400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82" name="Shape 282"/>
          <p:cNvSpPr>
            <a:spLocks noGrp="1"/>
          </p:cNvSpPr>
          <p:nvPr>
            <p:ph idx="1"/>
          </p:nvPr>
        </p:nvSpPr>
        <p:spPr>
          <a:xfrm>
            <a:off x="755576" y="2335168"/>
            <a:ext cx="7999414" cy="348265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marL="339090" lvl="0" indent="-33909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sv-FI" sz="4000" dirty="0">
                <a:solidFill>
                  <a:srgbClr val="FF0000"/>
                </a:solidFill>
                <a:latin typeface="TW Cen MT"/>
                <a:ea typeface="Times New Roman Bold"/>
                <a:cs typeface="Times New Roman Bold"/>
                <a:sym typeface="Times New Roman Bold"/>
              </a:rPr>
              <a:t>NEJ och JA</a:t>
            </a:r>
            <a:endParaRPr lang="sv-SE" sz="3150" dirty="0">
              <a:solidFill>
                <a:srgbClr val="FF0000"/>
              </a:solidFill>
              <a:latin typeface="TW Cen MT"/>
              <a:ea typeface="Times New Roman Bold"/>
              <a:cs typeface="Times New Roman Bold"/>
            </a:endParaRPr>
          </a:p>
          <a:p>
            <a:pPr marL="339090" lvl="0" indent="-339090" defTabSz="905255">
              <a:buSzTx/>
              <a:buNone/>
              <a:defRPr sz="1800">
                <a:solidFill>
                  <a:srgbClr val="000000"/>
                </a:solidFill>
              </a:defRPr>
            </a:pPr>
            <a:endParaRPr sz="1188" dirty="0">
              <a:solidFill>
                <a:srgbClr val="FF0000"/>
              </a:solidFill>
            </a:endParaRPr>
          </a:p>
          <a:p>
            <a:pPr defTabSz="905255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3200" dirty="0">
                <a:solidFill>
                  <a:srgbClr val="003366"/>
                </a:solidFill>
              </a:rPr>
              <a:t> </a:t>
            </a:r>
            <a:r>
              <a:rPr lang="sv-FI" sz="2400" dirty="0">
                <a:solidFill>
                  <a:srgbClr val="003366"/>
                </a:solidFill>
              </a:rPr>
              <a:t>5 avgiftsfria prov</a:t>
            </a:r>
          </a:p>
          <a:p>
            <a:pPr defTabSz="905255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400" dirty="0">
                <a:solidFill>
                  <a:srgbClr val="003366"/>
                </a:solidFill>
              </a:rPr>
              <a:t> För fler prov eller omskrivning av godkänt prov: ca 34€ per prov</a:t>
            </a:r>
          </a:p>
          <a:p>
            <a:pPr defTabSz="905255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400" dirty="0">
                <a:solidFill>
                  <a:srgbClr val="003366"/>
                </a:solidFill>
              </a:rPr>
              <a:t> Räkningen skickas hem efter jullovet.</a:t>
            </a:r>
            <a:endParaRPr sz="2400" dirty="0">
              <a:solidFill>
                <a:srgbClr val="003366"/>
              </a:solidFill>
            </a:endParaRPr>
          </a:p>
          <a:p>
            <a:pPr lvl="0" defTabSz="905255">
              <a:buSzTx/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sz="1188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411091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8945" y="2084832"/>
            <a:ext cx="7649479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sv-FI" sz="20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64337D49-E756-497C-876B-65BF4B86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FC69408-A265-4F40-AA4F-3F63C6DA4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94" y="-18829"/>
            <a:ext cx="7537940" cy="70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48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000" dirty="0"/>
              <a:t>ATT </a:t>
            </a:r>
            <a:r>
              <a:rPr lang="sv-SE" dirty="0"/>
              <a:t>tänka på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8945" y="2084832"/>
            <a:ext cx="7649479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800" dirty="0"/>
              <a:t> Hur ser min period 4 ut?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400" dirty="0"/>
              <a:t> Har jag tid/ork med studentprov?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2400" dirty="0"/>
              <a:t> Borde jag ändra något i mitt schema?</a:t>
            </a:r>
          </a:p>
          <a:p>
            <a:pPr marL="128016" lvl="1" indent="0">
              <a:buNone/>
            </a:pPr>
            <a:endParaRPr lang="sv-S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800" dirty="0"/>
              <a:t> Kolla Arbetskalendern och jämför med ditt schema</a:t>
            </a:r>
          </a:p>
          <a:p>
            <a:pPr marL="128016" lvl="1" indent="0">
              <a:buNone/>
            </a:pPr>
            <a:r>
              <a:rPr lang="sv-SE" sz="2000" dirty="0"/>
              <a:t>	</a:t>
            </a:r>
            <a:r>
              <a:rPr lang="sv-SE" sz="2000" dirty="0">
                <a:sym typeface="Wingdings" panose="05000000000000000000" pitchFamily="2" charset="2"/>
              </a:rPr>
              <a:t> H</a:t>
            </a:r>
            <a:r>
              <a:rPr lang="sv-SE" sz="2000" dirty="0"/>
              <a:t>ur många kurser har jag?</a:t>
            </a:r>
          </a:p>
          <a:p>
            <a:pPr marL="128016" lvl="1" indent="0">
              <a:buNone/>
            </a:pPr>
            <a:r>
              <a:rPr lang="sv-SE" sz="2000" dirty="0"/>
              <a:t>	</a:t>
            </a:r>
            <a:r>
              <a:rPr lang="sv-SE" sz="2000" dirty="0">
                <a:sym typeface="Wingdings" panose="05000000000000000000" pitchFamily="2" charset="2"/>
              </a:rPr>
              <a:t> Hur ser provperioden ut?</a:t>
            </a:r>
          </a:p>
          <a:p>
            <a:pPr marL="128016" lvl="1" indent="0">
              <a:buNone/>
            </a:pPr>
            <a:r>
              <a:rPr lang="sv-SE" sz="2000" dirty="0">
                <a:sym typeface="Wingdings" panose="05000000000000000000" pitchFamily="2" charset="2"/>
              </a:rPr>
              <a:t>	 När skrivs mitt studentprov?</a:t>
            </a:r>
          </a:p>
          <a:p>
            <a:pPr marL="128016" lvl="1" indent="0">
              <a:buNone/>
            </a:pPr>
            <a:endParaRPr lang="sv-SE" sz="2000" dirty="0">
              <a:sym typeface="Wingdings" panose="05000000000000000000" pitchFamily="2" charset="2"/>
            </a:endParaRPr>
          </a:p>
          <a:p>
            <a:pPr marL="128016" lvl="1" indent="0">
              <a:buNone/>
            </a:pPr>
            <a:endParaRPr lang="sv-SE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544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EC8963FF-DEA3-49F2-99ED-10C1B90FB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6" y="12695"/>
            <a:ext cx="6911578" cy="68580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17494CC4-2AE4-4FE3-AA98-158D323F4FEC}"/>
              </a:ext>
            </a:extLst>
          </p:cNvPr>
          <p:cNvSpPr/>
          <p:nvPr/>
        </p:nvSpPr>
        <p:spPr>
          <a:xfrm>
            <a:off x="788376" y="620688"/>
            <a:ext cx="6178176" cy="58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DFBCE05-9D7C-4E2B-8833-F777DF815AB3}"/>
              </a:ext>
            </a:extLst>
          </p:cNvPr>
          <p:cNvSpPr txBox="1"/>
          <p:nvPr/>
        </p:nvSpPr>
        <p:spPr>
          <a:xfrm>
            <a:off x="7236296" y="69269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400" dirty="0"/>
              <a:t>Se arbets-kalendern i period 4</a:t>
            </a:r>
          </a:p>
        </p:txBody>
      </p:sp>
    </p:spTree>
    <p:extLst>
      <p:ext uri="{BB962C8B-B14F-4D97-AF65-F5344CB8AC3E}">
        <p14:creationId xmlns:p14="http://schemas.microsoft.com/office/powerpoint/2010/main" val="555264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7290054" cy="1043584"/>
          </a:xfrm>
        </p:spPr>
        <p:txBody>
          <a:bodyPr>
            <a:normAutofit/>
          </a:bodyPr>
          <a:lstStyle/>
          <a:p>
            <a:r>
              <a:rPr lang="sv-FI" dirty="0"/>
              <a:t>anmälan...</a:t>
            </a:r>
            <a:endParaRPr lang="sv-SE" sz="3200" b="1" dirty="0">
              <a:solidFill>
                <a:srgbClr val="FF3399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714400" y="1700808"/>
            <a:ext cx="7715200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FI" sz="2800" dirty="0"/>
              <a:t> Anmälan görs i </a:t>
            </a:r>
            <a:r>
              <a:rPr lang="sv-FI" sz="2800" dirty="0">
                <a:solidFill>
                  <a:srgbClr val="00B0F0"/>
                </a:solidFill>
              </a:rPr>
              <a:t>Wilma - Blanketter</a:t>
            </a:r>
            <a:endParaRPr lang="sv-FI" sz="2400" dirty="0">
              <a:solidFill>
                <a:srgbClr val="00B0F0"/>
              </a:solidFill>
            </a:endParaRPr>
          </a:p>
          <a:p>
            <a:pPr marL="585216" lvl="1" indent="-457200">
              <a:buAutoNum type="arabicPeriod"/>
            </a:pPr>
            <a:r>
              <a:rPr lang="sv-FI" sz="2400" dirty="0"/>
              <a:t>Fyll i blanketten.</a:t>
            </a:r>
          </a:p>
          <a:p>
            <a:pPr marL="585216" lvl="1" indent="-457200">
              <a:buAutoNum type="arabicPeriod"/>
            </a:pPr>
            <a:r>
              <a:rPr lang="sv-FI" sz="2400" dirty="0"/>
              <a:t>Spara.</a:t>
            </a:r>
          </a:p>
          <a:p>
            <a:pPr marL="585216" lvl="1" indent="-457200">
              <a:buAutoNum type="arabicPeriod"/>
            </a:pPr>
            <a:r>
              <a:rPr lang="sv-FI" sz="2400" dirty="0"/>
              <a:t>Skriv ut (fliken Utskrifter)</a:t>
            </a:r>
          </a:p>
          <a:p>
            <a:pPr marL="585216" lvl="1" indent="-457200">
              <a:buAutoNum type="arabicPeriod"/>
            </a:pPr>
            <a:r>
              <a:rPr lang="sv-FI" sz="2400" dirty="0"/>
              <a:t>Skriv under.</a:t>
            </a:r>
          </a:p>
          <a:p>
            <a:pPr marL="585216" lvl="1" indent="-457200">
              <a:buAutoNum type="arabicPeriod"/>
            </a:pPr>
            <a:r>
              <a:rPr lang="sv-FI" sz="2400" dirty="0"/>
              <a:t>Lämna in till din studiehandledare.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FI" sz="3200" dirty="0">
                <a:sym typeface="Wingdings" pitchFamily="2" charset="2"/>
              </a:rPr>
              <a:t> </a:t>
            </a:r>
            <a:r>
              <a:rPr lang="sv-FI" sz="2800" dirty="0">
                <a:sym typeface="Wingdings" pitchFamily="2" charset="2"/>
              </a:rPr>
              <a:t>Anmälan innehåller två delar</a:t>
            </a:r>
          </a:p>
          <a:p>
            <a:pPr lvl="1"/>
            <a:r>
              <a:rPr lang="sv-FI" sz="2400" dirty="0">
                <a:sym typeface="Wingdings" pitchFamily="2" charset="2"/>
              </a:rPr>
              <a:t>Anmälan till studentprov våren 2024 </a:t>
            </a:r>
            <a:r>
              <a:rPr lang="sv-FI" sz="2400" i="1" dirty="0">
                <a:sym typeface="Wingdings" pitchFamily="2" charset="2"/>
              </a:rPr>
              <a:t>– </a:t>
            </a:r>
            <a:r>
              <a:rPr lang="sv-FI" sz="2400" i="1" dirty="0">
                <a:solidFill>
                  <a:srgbClr val="00B0F0"/>
                </a:solidFill>
                <a:sym typeface="Wingdings" pitchFamily="2" charset="2"/>
              </a:rPr>
              <a:t>bindande!</a:t>
            </a:r>
          </a:p>
          <a:p>
            <a:pPr lvl="1"/>
            <a:r>
              <a:rPr lang="sv-FI" sz="2400" dirty="0">
                <a:sym typeface="Wingdings" pitchFamily="2" charset="2"/>
              </a:rPr>
              <a:t>Planering av hela din examen </a:t>
            </a:r>
            <a:r>
              <a:rPr lang="sv-FI" sz="2400" i="1" dirty="0">
                <a:sym typeface="Wingdings" pitchFamily="2" charset="2"/>
              </a:rPr>
              <a:t>– </a:t>
            </a:r>
            <a:r>
              <a:rPr lang="sv-FI" sz="2400" i="1" dirty="0">
                <a:solidFill>
                  <a:srgbClr val="00B0F0"/>
                </a:solidFill>
                <a:sym typeface="Wingdings" pitchFamily="2" charset="2"/>
              </a:rPr>
              <a:t>inte bindande!</a:t>
            </a:r>
            <a:endParaRPr lang="sv-FI" sz="2400" dirty="0">
              <a:solidFill>
                <a:srgbClr val="00B0F0"/>
              </a:solidFill>
              <a:sym typeface="Wingdings" pitchFamily="2" charset="2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217" y="334528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59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893691" y="640144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err="1">
                <a:solidFill>
                  <a:srgbClr val="003366"/>
                </a:solidFill>
              </a:rPr>
              <a:t>Anmälan</a:t>
            </a:r>
            <a:r>
              <a:rPr lang="sv-SE" sz="4400" dirty="0">
                <a:solidFill>
                  <a:srgbClr val="003366"/>
                </a:solidFill>
              </a:rPr>
              <a:t>…</a:t>
            </a:r>
            <a:endParaRPr sz="4400" dirty="0">
              <a:solidFill>
                <a:srgbClr val="003366"/>
              </a:solidFill>
            </a:endParaRPr>
          </a:p>
        </p:txBody>
      </p:sp>
      <p:sp>
        <p:nvSpPr>
          <p:cNvPr id="288" name="Shape 288"/>
          <p:cNvSpPr>
            <a:spLocks noGrp="1"/>
          </p:cNvSpPr>
          <p:nvPr>
            <p:ph idx="1"/>
          </p:nvPr>
        </p:nvSpPr>
        <p:spPr>
          <a:xfrm>
            <a:off x="792160" y="1754127"/>
            <a:ext cx="7958140" cy="446449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3200" dirty="0">
                <a:solidFill>
                  <a:srgbClr val="003366"/>
                </a:solidFill>
              </a:rPr>
              <a:t> </a:t>
            </a:r>
            <a:r>
              <a:rPr sz="3200" dirty="0" err="1">
                <a:solidFill>
                  <a:srgbClr val="003366"/>
                </a:solidFill>
              </a:rPr>
              <a:t>Lämna</a:t>
            </a:r>
            <a:r>
              <a:rPr sz="3200" dirty="0">
                <a:solidFill>
                  <a:srgbClr val="003366"/>
                </a:solidFill>
              </a:rPr>
              <a:t> in </a:t>
            </a:r>
            <a:r>
              <a:rPr sz="3200" dirty="0" err="1">
                <a:solidFill>
                  <a:srgbClr val="003366"/>
                </a:solidFill>
              </a:rPr>
              <a:t>anmälan</a:t>
            </a:r>
            <a:r>
              <a:rPr sz="3200" dirty="0">
                <a:solidFill>
                  <a:srgbClr val="003366"/>
                </a:solidFill>
              </a:rPr>
              <a:t> till din </a:t>
            </a:r>
            <a:r>
              <a:rPr sz="3200" dirty="0" err="1">
                <a:solidFill>
                  <a:srgbClr val="003366"/>
                </a:solidFill>
              </a:rPr>
              <a:t>studiehandledare</a:t>
            </a:r>
            <a:r>
              <a:rPr sz="3200" dirty="0">
                <a:solidFill>
                  <a:srgbClr val="003366"/>
                </a:solidFill>
              </a:rPr>
              <a:t> </a:t>
            </a:r>
            <a:r>
              <a:rPr sz="3200" u="sng" dirty="0" err="1">
                <a:solidFill>
                  <a:srgbClr val="003366"/>
                </a:solidFill>
              </a:rPr>
              <a:t>senast</a:t>
            </a:r>
            <a:r>
              <a:rPr sz="3200" u="sng" dirty="0">
                <a:solidFill>
                  <a:srgbClr val="003366"/>
                </a:solidFill>
              </a:rPr>
              <a:t> </a:t>
            </a:r>
            <a:r>
              <a:rPr lang="sv-FI" sz="3200" u="sng" dirty="0">
                <a:solidFill>
                  <a:srgbClr val="003366"/>
                </a:solidFill>
              </a:rPr>
              <a:t>måndag </a:t>
            </a:r>
            <a:r>
              <a:rPr sz="3200" u="sng" dirty="0">
                <a:solidFill>
                  <a:srgbClr val="003366"/>
                </a:solidFill>
              </a:rPr>
              <a:t>2</a:t>
            </a:r>
            <a:r>
              <a:rPr lang="sv-FI" sz="3200" u="sng" dirty="0">
                <a:solidFill>
                  <a:srgbClr val="003366"/>
                </a:solidFill>
              </a:rPr>
              <a:t>0</a:t>
            </a:r>
            <a:r>
              <a:rPr sz="3200" u="sng" dirty="0">
                <a:solidFill>
                  <a:srgbClr val="003366"/>
                </a:solidFill>
              </a:rPr>
              <a:t> </a:t>
            </a:r>
            <a:r>
              <a:rPr sz="3200" u="sng" dirty="0" err="1">
                <a:solidFill>
                  <a:srgbClr val="003366"/>
                </a:solidFill>
              </a:rPr>
              <a:t>november</a:t>
            </a:r>
            <a:r>
              <a:rPr sz="3200" u="sng" dirty="0">
                <a:solidFill>
                  <a:srgbClr val="003366"/>
                </a:solidFill>
              </a:rPr>
              <a:t> kl. 1</a:t>
            </a:r>
            <a:r>
              <a:rPr lang="sv-FI" sz="3200" u="sng" dirty="0">
                <a:solidFill>
                  <a:srgbClr val="003366"/>
                </a:solidFill>
              </a:rPr>
              <a:t>5:</a:t>
            </a:r>
            <a:r>
              <a:rPr sz="3200" u="sng" dirty="0">
                <a:solidFill>
                  <a:srgbClr val="003366"/>
                </a:solidFill>
              </a:rPr>
              <a:t>00</a:t>
            </a:r>
            <a:r>
              <a:rPr sz="3200" dirty="0">
                <a:solidFill>
                  <a:srgbClr val="003366"/>
                </a:solidFill>
              </a:rPr>
              <a:t>.</a:t>
            </a:r>
            <a:endParaRPr lang="sv-FI" sz="3200" dirty="0">
              <a:solidFill>
                <a:srgbClr val="003366"/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2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3200" dirty="0">
                <a:solidFill>
                  <a:srgbClr val="003366"/>
                </a:solidFill>
              </a:rPr>
              <a:t> </a:t>
            </a:r>
            <a:r>
              <a:rPr sz="3200" dirty="0" err="1">
                <a:solidFill>
                  <a:srgbClr val="003366"/>
                </a:solidFill>
              </a:rPr>
              <a:t>Vänta</a:t>
            </a:r>
            <a:r>
              <a:rPr sz="3200" dirty="0">
                <a:solidFill>
                  <a:srgbClr val="003366"/>
                </a:solidFill>
              </a:rPr>
              <a:t> </a:t>
            </a:r>
            <a:r>
              <a:rPr lang="sv-SE" sz="3200" dirty="0">
                <a:solidFill>
                  <a:srgbClr val="003366"/>
                </a:solidFill>
              </a:rPr>
              <a:t>gärna </a:t>
            </a:r>
            <a:r>
              <a:rPr sz="3200" dirty="0">
                <a:solidFill>
                  <a:srgbClr val="003366"/>
                </a:solidFill>
              </a:rPr>
              <a:t>till </a:t>
            </a:r>
            <a:r>
              <a:rPr sz="3200" dirty="0" err="1">
                <a:solidFill>
                  <a:srgbClr val="003366"/>
                </a:solidFill>
              </a:rPr>
              <a:t>sista</a:t>
            </a:r>
            <a:r>
              <a:rPr sz="3200" dirty="0">
                <a:solidFill>
                  <a:srgbClr val="003366"/>
                </a:solidFill>
              </a:rPr>
              <a:t> </a:t>
            </a:r>
            <a:r>
              <a:rPr sz="3200" dirty="0" err="1">
                <a:solidFill>
                  <a:srgbClr val="003366"/>
                </a:solidFill>
              </a:rPr>
              <a:t>minuten</a:t>
            </a:r>
            <a:r>
              <a:rPr lang="sv-SE" sz="3200" dirty="0">
                <a:solidFill>
                  <a:srgbClr val="003366"/>
                </a:solidFill>
              </a:rPr>
              <a:t> - om du gillar att köa</a:t>
            </a:r>
            <a:r>
              <a:rPr sz="3200" dirty="0">
                <a:solidFill>
                  <a:srgbClr val="003366"/>
                </a:solidFill>
              </a:rPr>
              <a:t>!</a:t>
            </a:r>
            <a:r>
              <a:rPr lang="sv-SE" sz="3200" dirty="0">
                <a:solidFill>
                  <a:srgbClr val="003366"/>
                </a:solidFill>
                <a:sym typeface="Wingdings" panose="05000000000000000000" pitchFamily="2" charset="2"/>
              </a:rPr>
              <a:t> </a:t>
            </a:r>
            <a:endParaRPr lang="sv-SE" sz="3200" dirty="0">
              <a:solidFill>
                <a:srgbClr val="003366"/>
              </a:solidFill>
            </a:endParaRPr>
          </a:p>
          <a:p>
            <a:pP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sv-SE" sz="3200" dirty="0">
              <a:solidFill>
                <a:srgbClr val="003366"/>
              </a:solidFill>
            </a:endParaRPr>
          </a:p>
          <a:p>
            <a:pP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3200" dirty="0">
                <a:solidFill>
                  <a:srgbClr val="003366"/>
                </a:solidFill>
              </a:rPr>
              <a:t>Höstens resultat kommer 9.11 så sannolikt rusning av treor efter det…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sv-FI" sz="3200" dirty="0">
              <a:solidFill>
                <a:srgbClr val="FFFF66"/>
              </a:solidFill>
              <a:sym typeface="Wingdings" pitchFamily="2" charset="2"/>
              <a:hlinkClick r:id="rId2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404664"/>
            <a:ext cx="952500" cy="952500"/>
          </a:xfrm>
          <a:prstGeom prst="rect">
            <a:avLst/>
          </a:prstGeom>
        </p:spPr>
      </p:pic>
      <p:sp>
        <p:nvSpPr>
          <p:cNvPr id="3" name="AutoShape 4" descr="Bildresultat för emoji blinking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142" y="3717032"/>
            <a:ext cx="418728" cy="418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xfrm>
            <a:off x="971600" y="620688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err="1">
                <a:solidFill>
                  <a:srgbClr val="003366"/>
                </a:solidFill>
              </a:rPr>
              <a:t>Obligatoriskt</a:t>
            </a:r>
            <a:r>
              <a:rPr sz="4400" dirty="0">
                <a:solidFill>
                  <a:srgbClr val="003366"/>
                </a:solidFill>
              </a:rPr>
              <a:t> </a:t>
            </a:r>
            <a:r>
              <a:rPr sz="4400" dirty="0" err="1">
                <a:solidFill>
                  <a:srgbClr val="003366"/>
                </a:solidFill>
              </a:rPr>
              <a:t>infotillfälle</a:t>
            </a:r>
            <a:r>
              <a:rPr lang="sv-FI" sz="4400" dirty="0">
                <a:solidFill>
                  <a:srgbClr val="003366"/>
                </a:solidFill>
              </a:rPr>
              <a:t> </a:t>
            </a:r>
            <a:r>
              <a:rPr lang="sv-FI" sz="6000" dirty="0">
                <a:solidFill>
                  <a:srgbClr val="003366"/>
                </a:solidFill>
              </a:rPr>
              <a:t>nr 2</a:t>
            </a:r>
            <a:r>
              <a:rPr sz="4400" dirty="0">
                <a:solidFill>
                  <a:srgbClr val="003366"/>
                </a:solidFill>
              </a:rPr>
              <a:t>!</a:t>
            </a:r>
          </a:p>
        </p:txBody>
      </p:sp>
      <p:sp>
        <p:nvSpPr>
          <p:cNvPr id="285" name="Shape 285"/>
          <p:cNvSpPr>
            <a:spLocks noGrp="1"/>
          </p:cNvSpPr>
          <p:nvPr>
            <p:ph idx="1"/>
          </p:nvPr>
        </p:nvSpPr>
        <p:spPr>
          <a:xfrm>
            <a:off x="827584" y="1854522"/>
            <a:ext cx="8082858" cy="438279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32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Genomgång</a:t>
            </a:r>
            <a:r>
              <a:rPr sz="2800" dirty="0">
                <a:solidFill>
                  <a:srgbClr val="003366"/>
                </a:solidFill>
              </a:rPr>
              <a:t> av </a:t>
            </a:r>
            <a:r>
              <a:rPr sz="2800" dirty="0" err="1">
                <a:solidFill>
                  <a:srgbClr val="003366"/>
                </a:solidFill>
              </a:rPr>
              <a:t>hur</a:t>
            </a:r>
            <a:r>
              <a:rPr sz="2800" dirty="0">
                <a:solidFill>
                  <a:srgbClr val="003366"/>
                </a:solidFill>
              </a:rPr>
              <a:t> det </a:t>
            </a:r>
            <a:r>
              <a:rPr sz="2800" u="sng" dirty="0" err="1">
                <a:solidFill>
                  <a:srgbClr val="003366"/>
                </a:solidFill>
              </a:rPr>
              <a:t>praktiskt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går</a:t>
            </a:r>
            <a:r>
              <a:rPr sz="2800" dirty="0">
                <a:solidFill>
                  <a:srgbClr val="003366"/>
                </a:solidFill>
              </a:rPr>
              <a:t> till vid </a:t>
            </a:r>
            <a:r>
              <a:rPr sz="2800" dirty="0" err="1">
                <a:solidFill>
                  <a:srgbClr val="003366"/>
                </a:solidFill>
              </a:rPr>
              <a:t>studentprovsskrivandet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lang="sv-FI" sz="2800" dirty="0">
                <a:solidFill>
                  <a:srgbClr val="003366"/>
                </a:solidFill>
              </a:rPr>
              <a:t>på infotimmen </a:t>
            </a:r>
            <a:r>
              <a:rPr lang="sv-FI" sz="2800" b="1" dirty="0">
                <a:solidFill>
                  <a:srgbClr val="003366"/>
                </a:solidFill>
              </a:rPr>
              <a:t>i början på mars, vecka 10.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2800" b="1" dirty="0">
              <a:solidFill>
                <a:srgbClr val="003366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För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mer</a:t>
            </a:r>
            <a:r>
              <a:rPr sz="2800" dirty="0">
                <a:solidFill>
                  <a:srgbClr val="003366"/>
                </a:solidFill>
              </a:rPr>
              <a:t> information om </a:t>
            </a:r>
            <a:r>
              <a:rPr lang="sv-SE" sz="2800" dirty="0">
                <a:solidFill>
                  <a:srgbClr val="003366"/>
                </a:solidFill>
              </a:rPr>
              <a:t>innehållet i </a:t>
            </a:r>
            <a:r>
              <a:rPr sz="2800" dirty="0">
                <a:solidFill>
                  <a:srgbClr val="003366"/>
                </a:solidFill>
              </a:rPr>
              <a:t>prove</a:t>
            </a:r>
            <a:r>
              <a:rPr lang="sv-SE" sz="2800" dirty="0">
                <a:solidFill>
                  <a:srgbClr val="003366"/>
                </a:solidFill>
              </a:rPr>
              <a:t>n</a:t>
            </a:r>
            <a:r>
              <a:rPr sz="2800" dirty="0">
                <a:solidFill>
                  <a:srgbClr val="003366"/>
                </a:solidFill>
              </a:rPr>
              <a:t>:</a:t>
            </a: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003366"/>
                </a:solidFill>
              </a:rPr>
              <a:t>Kontakta</a:t>
            </a:r>
            <a:r>
              <a:rPr sz="2800" dirty="0">
                <a:solidFill>
                  <a:srgbClr val="003366"/>
                </a:solidFill>
              </a:rPr>
              <a:t> din </a:t>
            </a:r>
            <a:r>
              <a:rPr sz="2800" dirty="0" err="1">
                <a:solidFill>
                  <a:srgbClr val="003366"/>
                </a:solidFill>
              </a:rPr>
              <a:t>lärare</a:t>
            </a:r>
            <a:r>
              <a:rPr sz="2800" dirty="0">
                <a:solidFill>
                  <a:srgbClr val="003366"/>
                </a:solidFill>
              </a:rPr>
              <a:t>!</a:t>
            </a: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003366"/>
                </a:solidFill>
              </a:rPr>
              <a:t>Kolla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gamla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prov</a:t>
            </a:r>
            <a:r>
              <a:rPr lang="sv-SE" sz="2800" dirty="0">
                <a:solidFill>
                  <a:srgbClr val="003366"/>
                </a:solidFill>
              </a:rPr>
              <a:t> på </a:t>
            </a:r>
            <a:r>
              <a:rPr lang="sv-SE" sz="2800" dirty="0" err="1">
                <a:solidFill>
                  <a:srgbClr val="003366"/>
                </a:solidFill>
              </a:rPr>
              <a:t>Abimix</a:t>
            </a:r>
            <a:r>
              <a:rPr lang="sv-SE" sz="2800" dirty="0">
                <a:solidFill>
                  <a:srgbClr val="003366"/>
                </a:solidFill>
              </a:rPr>
              <a:t>:</a:t>
            </a:r>
            <a:r>
              <a:rPr lang="sv-FI" sz="2800" dirty="0"/>
              <a:t> </a:t>
            </a:r>
            <a:r>
              <a:rPr lang="sv-FI" sz="2800" dirty="0">
                <a:hlinkClick r:id="rId2"/>
              </a:rPr>
              <a:t>https://svenska.yle.fi/abimix</a:t>
            </a:r>
            <a:endParaRPr lang="sv-FI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32656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/>
          </p:nvPr>
        </p:nvSpPr>
        <p:spPr>
          <a:xfrm>
            <a:off x="683568" y="609600"/>
            <a:ext cx="8066732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lang="sv-SE" sz="3916" dirty="0">
                <a:solidFill>
                  <a:srgbClr val="003366"/>
                </a:solidFill>
              </a:rPr>
              <a:t>Vad </a:t>
            </a:r>
            <a:r>
              <a:rPr lang="sv-SE" sz="6000" dirty="0">
                <a:solidFill>
                  <a:srgbClr val="003366"/>
                </a:solidFill>
              </a:rPr>
              <a:t>kan</a:t>
            </a:r>
            <a:r>
              <a:rPr lang="sv-SE" sz="3916" dirty="0">
                <a:solidFill>
                  <a:srgbClr val="003366"/>
                </a:solidFill>
              </a:rPr>
              <a:t> jag skriva?</a:t>
            </a:r>
            <a:endParaRPr sz="3916" dirty="0">
              <a:solidFill>
                <a:srgbClr val="003366"/>
              </a:solidFill>
            </a:endParaRPr>
          </a:p>
        </p:txBody>
      </p:sp>
      <p:sp>
        <p:nvSpPr>
          <p:cNvPr id="258" name="Shape 258"/>
          <p:cNvSpPr>
            <a:spLocks noGrp="1"/>
          </p:cNvSpPr>
          <p:nvPr>
            <p:ph idx="1"/>
          </p:nvPr>
        </p:nvSpPr>
        <p:spPr>
          <a:xfrm>
            <a:off x="755576" y="1914431"/>
            <a:ext cx="8012188" cy="4495799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lvl="1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003366"/>
                </a:solidFill>
              </a:rPr>
              <a:t>Du </a:t>
            </a:r>
            <a:r>
              <a:rPr sz="2000" dirty="0" err="1">
                <a:solidFill>
                  <a:srgbClr val="003366"/>
                </a:solidFill>
              </a:rPr>
              <a:t>får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skriva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ett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ämne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då</a:t>
            </a:r>
            <a:r>
              <a:rPr sz="2000" dirty="0">
                <a:solidFill>
                  <a:srgbClr val="003366"/>
                </a:solidFill>
              </a:rPr>
              <a:t> du avlagt de </a:t>
            </a:r>
            <a:r>
              <a:rPr sz="2000" u="sng" dirty="0" err="1">
                <a:solidFill>
                  <a:srgbClr val="003366"/>
                </a:solidFill>
              </a:rPr>
              <a:t>obligatoriska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kurserna</a:t>
            </a:r>
            <a:r>
              <a:rPr sz="2000" dirty="0">
                <a:solidFill>
                  <a:srgbClr val="003366"/>
                </a:solidFill>
              </a:rPr>
              <a:t>.</a:t>
            </a:r>
            <a:r>
              <a:rPr lang="sv-FI" sz="2000" dirty="0">
                <a:solidFill>
                  <a:srgbClr val="003366"/>
                </a:solidFill>
              </a:rPr>
              <a:t> </a:t>
            </a:r>
            <a:br>
              <a:rPr lang="sv-FI" sz="2000" dirty="0">
                <a:solidFill>
                  <a:srgbClr val="003366"/>
                </a:solidFill>
              </a:rPr>
            </a:br>
            <a:r>
              <a:rPr lang="sv-FI" sz="2000" dirty="0">
                <a:solidFill>
                  <a:srgbClr val="003366"/>
                </a:solidFill>
              </a:rPr>
              <a:t>(Gäller ej HUTH-studerande) </a:t>
            </a:r>
            <a:br>
              <a:rPr lang="sv-FI" sz="2000" dirty="0">
                <a:solidFill>
                  <a:srgbClr val="003366"/>
                </a:solidFill>
              </a:rPr>
            </a:br>
            <a:endParaRPr lang="sv-FI" sz="2000" dirty="0">
              <a:solidFill>
                <a:srgbClr val="003366"/>
              </a:solidFill>
            </a:endParaRPr>
          </a:p>
          <a:p>
            <a:pPr lvl="1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FI" sz="2000" dirty="0">
                <a:solidFill>
                  <a:srgbClr val="003366"/>
                </a:solidFill>
              </a:rPr>
              <a:t>Geo3 (sista geografikursen) läses i block C, vilket är första HUTH-blocket på åk 2 och läses antingen i P2 eller P3. P3 slutar 2.2.2024. </a:t>
            </a:r>
          </a:p>
          <a:p>
            <a:pPr lvl="1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FI" sz="2000" dirty="0">
                <a:solidFill>
                  <a:srgbClr val="003366"/>
                </a:solidFill>
              </a:rPr>
              <a:t>Geo studentprov skrivs 22.3, balk 4.</a:t>
            </a:r>
            <a:br>
              <a:rPr lang="sv-FI" sz="2000" dirty="0">
                <a:solidFill>
                  <a:srgbClr val="003366"/>
                </a:solidFill>
              </a:rPr>
            </a:br>
            <a:endParaRPr lang="sv-SE" sz="2000" dirty="0">
              <a:solidFill>
                <a:srgbClr val="003366"/>
              </a:solidFill>
            </a:endParaRPr>
          </a:p>
          <a:p>
            <a:pPr lvl="1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000" dirty="0" err="1">
                <a:solidFill>
                  <a:srgbClr val="003366"/>
                </a:solidFill>
              </a:rPr>
              <a:t>Vanligen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skrivs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t.ex</a:t>
            </a:r>
            <a:r>
              <a:rPr sz="2000" dirty="0">
                <a:solidFill>
                  <a:srgbClr val="003366"/>
                </a:solidFill>
              </a:rPr>
              <a:t>. </a:t>
            </a:r>
            <a:r>
              <a:rPr sz="2000" dirty="0" err="1">
                <a:solidFill>
                  <a:srgbClr val="003366"/>
                </a:solidFill>
              </a:rPr>
              <a:t>korta</a:t>
            </a:r>
            <a:r>
              <a:rPr sz="2000" dirty="0">
                <a:solidFill>
                  <a:srgbClr val="003366"/>
                </a:solidFill>
              </a:rPr>
              <a:t> </a:t>
            </a:r>
            <a:r>
              <a:rPr sz="2000" dirty="0" err="1">
                <a:solidFill>
                  <a:srgbClr val="003366"/>
                </a:solidFill>
              </a:rPr>
              <a:t>språk</a:t>
            </a:r>
            <a:r>
              <a:rPr lang="sv-SE" sz="2000" dirty="0">
                <a:solidFill>
                  <a:srgbClr val="003366"/>
                </a:solidFill>
              </a:rPr>
              <a:t>: engelska, finska, eventuell lång engelska eller finska</a:t>
            </a:r>
            <a:r>
              <a:rPr lang="sv-FI" sz="2000" dirty="0">
                <a:solidFill>
                  <a:srgbClr val="003366"/>
                </a:solidFill>
              </a:rPr>
              <a:t>.</a:t>
            </a:r>
            <a:br>
              <a:rPr lang="sv-FI" sz="2000" dirty="0">
                <a:solidFill>
                  <a:srgbClr val="003366"/>
                </a:solidFill>
              </a:rPr>
            </a:br>
            <a:endParaRPr lang="sv-FI" sz="2000" dirty="0">
              <a:solidFill>
                <a:srgbClr val="003366"/>
              </a:solidFill>
            </a:endParaRPr>
          </a:p>
          <a:p>
            <a:pPr lvl="2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FI" sz="2000" dirty="0"/>
              <a:t>Språklärarnas rekommendation: Du ska ha läst minst t o m kurs 8. </a:t>
            </a:r>
            <a:br>
              <a:rPr lang="sv-FI" sz="2000" dirty="0"/>
            </a:br>
            <a:endParaRPr lang="sv-FI" sz="2000" dirty="0"/>
          </a:p>
          <a:p>
            <a:pPr lvl="1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sv-SE" sz="2000" dirty="0">
                <a:solidFill>
                  <a:srgbClr val="003366"/>
                </a:solidFill>
              </a:rPr>
              <a:t>Realämnen - om du har läst de obligatoriska kurserna (men helst de valfria också).</a:t>
            </a:r>
            <a:br>
              <a:rPr lang="sv-SE" sz="2800" dirty="0">
                <a:solidFill>
                  <a:srgbClr val="003366"/>
                </a:solidFill>
              </a:rPr>
            </a:br>
            <a:endParaRPr lang="sv-SE" sz="2800" dirty="0">
              <a:solidFill>
                <a:srgbClr val="003366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47769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7FB61-FC55-41DC-8EA3-CE109F1E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48640"/>
            <a:ext cx="7290054" cy="1499616"/>
          </a:xfrm>
        </p:spPr>
        <p:txBody>
          <a:bodyPr/>
          <a:lstStyle/>
          <a:p>
            <a:r>
              <a:rPr lang="sv-FI" dirty="0" err="1"/>
              <a:t>Provdagar</a:t>
            </a:r>
            <a:r>
              <a:rPr lang="sv-FI" dirty="0"/>
              <a:t> våren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F3C562-1708-4377-A250-93D6833C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034" y="1988840"/>
            <a:ext cx="7290055" cy="4023360"/>
          </a:xfrm>
        </p:spPr>
        <p:txBody>
          <a:bodyPr/>
          <a:lstStyle/>
          <a:p>
            <a:r>
              <a:rPr lang="sv-FI" dirty="0"/>
              <a:t>Tisdag 12.3: Modersmål, läskompetens</a:t>
            </a:r>
            <a:br>
              <a:rPr lang="sv-FI" dirty="0"/>
            </a:br>
            <a:endParaRPr lang="sv-FI" dirty="0"/>
          </a:p>
          <a:p>
            <a:r>
              <a:rPr lang="sv-FI" dirty="0"/>
              <a:t>Torsdag 14.3: Främmande språk, kort kurs (ev. Finska?) </a:t>
            </a:r>
            <a:br>
              <a:rPr lang="sv-FI" dirty="0"/>
            </a:br>
            <a:endParaRPr lang="sv-FI" dirty="0"/>
          </a:p>
          <a:p>
            <a:r>
              <a:rPr lang="sv-FI" dirty="0"/>
              <a:t>Fredag 15.3: Modersmål, skrivkompetens</a:t>
            </a:r>
            <a:br>
              <a:rPr lang="sv-FI" dirty="0"/>
            </a:br>
            <a:endParaRPr lang="sv-FI" dirty="0"/>
          </a:p>
          <a:p>
            <a:r>
              <a:rPr lang="sv-FI" dirty="0"/>
              <a:t>Måndag 18.3: Främmande språk, lång kurs Engelska (ev. Finska?)</a:t>
            </a:r>
            <a:br>
              <a:rPr lang="sv-FI" dirty="0"/>
            </a:br>
            <a:endParaRPr lang="sv-FI" dirty="0"/>
          </a:p>
          <a:p>
            <a:r>
              <a:rPr lang="sv-FI" dirty="0"/>
              <a:t>Onsdag 20.3: Matematik, kort och lång kurs</a:t>
            </a:r>
            <a:br>
              <a:rPr lang="sv-FI" dirty="0"/>
            </a:br>
            <a:endParaRPr lang="sv-FI" dirty="0"/>
          </a:p>
          <a:p>
            <a:r>
              <a:rPr lang="sv-FI" dirty="0"/>
              <a:t>Onsdag 22.3: Realämnen, samhällslära, </a:t>
            </a:r>
            <a:r>
              <a:rPr lang="sv-FI" b="1" dirty="0"/>
              <a:t>geografi, </a:t>
            </a:r>
            <a:r>
              <a:rPr lang="sv-FI" dirty="0"/>
              <a:t>hälsokunskap, </a:t>
            </a:r>
            <a:r>
              <a:rPr lang="sv-FI" dirty="0" err="1"/>
              <a:t>m.m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4592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093D536-28DC-4C10-9494-71A65329339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42092962"/>
              </p:ext>
            </p:extLst>
          </p:nvPr>
        </p:nvGraphicFramePr>
        <p:xfrm>
          <a:off x="683568" y="1916832"/>
          <a:ext cx="6264690" cy="4022726"/>
        </p:xfrm>
        <a:graphic>
          <a:graphicData uri="http://schemas.openxmlformats.org/drawingml/2006/table">
            <a:tbl>
              <a:tblPr/>
              <a:tblGrid>
                <a:gridCol w="626469">
                  <a:extLst>
                    <a:ext uri="{9D8B030D-6E8A-4147-A177-3AD203B41FA5}">
                      <a16:colId xmlns:a16="http://schemas.microsoft.com/office/drawing/2014/main" val="2023163748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1291634656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3209796984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4267670843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1140540797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4100844491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3085545827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59107828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4026547874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747571051"/>
                    </a:ext>
                  </a:extLst>
                </a:gridCol>
              </a:tblGrid>
              <a:tr h="34370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Åk 1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Åk 2</a:t>
                      </a:r>
                      <a:endParaRPr lang="sv-FI" sz="1000" dirty="0">
                        <a:effectLst/>
                        <a:highlight>
                          <a:srgbClr val="00FF00"/>
                        </a:highlight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Åk 3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777694"/>
                  </a:ext>
                </a:extLst>
              </a:tr>
              <a:tr h="490130"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Block A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sp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Block B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 dirty="0">
                          <a:effectLst/>
                        </a:rPr>
                        <a:t>sp</a:t>
                      </a:r>
                      <a:endParaRPr lang="sv-FI" sz="1000" dirty="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Block C</a:t>
                      </a:r>
                      <a:b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</a:br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slutar 2.2</a:t>
                      </a:r>
                      <a:endParaRPr lang="sv-FI" sz="1000" dirty="0">
                        <a:effectLst/>
                        <a:highlight>
                          <a:srgbClr val="00FF00"/>
                        </a:highlight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sp</a:t>
                      </a:r>
                      <a:endParaRPr lang="sv-FI" sz="1000" dirty="0">
                        <a:effectLst/>
                        <a:highlight>
                          <a:srgbClr val="00FF00"/>
                        </a:highlight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Block D</a:t>
                      </a:r>
                      <a:b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</a:br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slutar 5.4</a:t>
                      </a:r>
                      <a:endParaRPr lang="sv-FI" sz="1000" dirty="0">
                        <a:effectLst/>
                        <a:highlight>
                          <a:srgbClr val="00FF00"/>
                        </a:highlight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sp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Block E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FI" sz="1000" b="1">
                          <a:effectLst/>
                        </a:rPr>
                        <a:t>sp</a:t>
                      </a:r>
                      <a:endParaRPr lang="sv-FI" sz="1000">
                        <a:effectLst/>
                      </a:endParaRP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31050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SV1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SV4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SV5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SV8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SV10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460250"/>
                  </a:ext>
                </a:extLst>
              </a:tr>
              <a:tr h="490130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SV2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ENG3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SV6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ENG5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ENG10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374973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SV3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MK2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SV7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ENG6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MK8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692939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ENG1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MK3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ENG4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MK5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MK10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660847"/>
                  </a:ext>
                </a:extLst>
              </a:tr>
              <a:tr h="636559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ENG2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3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b="1" dirty="0">
                          <a:effectLst/>
                        </a:rPr>
                        <a:t>GEO2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MK4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MK6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FY1/KE1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971685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MK1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SK1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b="1" dirty="0">
                          <a:effectLst/>
                          <a:highlight>
                            <a:srgbClr val="00FF00"/>
                          </a:highlight>
                        </a:rPr>
                        <a:t>GEO3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MK7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SK3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34821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b="1" dirty="0">
                          <a:effectLst/>
                        </a:rPr>
                        <a:t>GEO1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SK2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SK4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 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932266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Totalt: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Totalt: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  <a:highlight>
                            <a:srgbClr val="00FF00"/>
                          </a:highlight>
                        </a:rPr>
                        <a:t>Totalt: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12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  <a:highlight>
                            <a:srgbClr val="00FF00"/>
                          </a:highlight>
                        </a:rPr>
                        <a:t>Totalt: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12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>
                          <a:effectLst/>
                        </a:rPr>
                        <a:t>Totalt: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FI" sz="1000" dirty="0">
                          <a:effectLst/>
                        </a:rPr>
                        <a:t>12</a:t>
                      </a:r>
                    </a:p>
                  </a:txBody>
                  <a:tcPr marL="35590" marR="35590" marT="25422" marB="2542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364890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1C4DF964-EF27-4A3E-95C5-F3EC00E2EE69}"/>
              </a:ext>
            </a:extLst>
          </p:cNvPr>
          <p:cNvSpPr txBox="1"/>
          <p:nvPr/>
        </p:nvSpPr>
        <p:spPr>
          <a:xfrm>
            <a:off x="467544" y="195167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/>
              <a:t>Studieblock:</a:t>
            </a:r>
            <a:br>
              <a:rPr lang="sv-FI" dirty="0"/>
            </a:br>
            <a:br>
              <a:rPr lang="sv-FI" dirty="0"/>
            </a:br>
            <a:r>
              <a:rPr lang="sv-FI" sz="1600" dirty="0"/>
              <a:t>H22BIL, H22Bygg, H22Merk, H22Sserv: P3 Block C2 slutar</a:t>
            </a:r>
            <a:r>
              <a:rPr lang="sv-FI" sz="1600" b="1" dirty="0"/>
              <a:t> 2.2</a:t>
            </a:r>
            <a:r>
              <a:rPr lang="sv-FI" sz="1600" dirty="0"/>
              <a:t>/ Block D2 slutar 30.5</a:t>
            </a:r>
            <a:br>
              <a:rPr lang="sv-FI" sz="1600" dirty="0"/>
            </a:br>
            <a:br>
              <a:rPr lang="sv-FI" dirty="0"/>
            </a:br>
            <a:r>
              <a:rPr lang="sv-FI" sz="1600" dirty="0"/>
              <a:t>H22FR, H22IT, H22KOCK, H22MPT: P4 Block D1, slutar </a:t>
            </a:r>
            <a:r>
              <a:rPr lang="sv-FI" sz="1600" b="1" dirty="0"/>
              <a:t>5.4</a:t>
            </a:r>
            <a:r>
              <a:rPr lang="sv-FI" sz="1600" dirty="0"/>
              <a:t>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0003B73-0287-4503-93B0-70A6B4D9B8FA}"/>
              </a:ext>
            </a:extLst>
          </p:cNvPr>
          <p:cNvSpPr txBox="1"/>
          <p:nvPr/>
        </p:nvSpPr>
        <p:spPr>
          <a:xfrm>
            <a:off x="7092280" y="2276872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200" dirty="0"/>
              <a:t>12.3: Modersmål, läskompetens</a:t>
            </a:r>
            <a:br>
              <a:rPr lang="sv-FI" sz="1200" dirty="0"/>
            </a:br>
            <a:endParaRPr lang="sv-FI" sz="1200" dirty="0"/>
          </a:p>
          <a:p>
            <a:r>
              <a:rPr lang="sv-FI" sz="1200" dirty="0"/>
              <a:t>15.3: Modersmål, skrivkompetens</a:t>
            </a:r>
            <a:br>
              <a:rPr lang="sv-FI" sz="1200" dirty="0"/>
            </a:br>
            <a:endParaRPr lang="sv-FI" sz="1200" dirty="0"/>
          </a:p>
          <a:p>
            <a:r>
              <a:rPr lang="sv-FI" sz="1200" dirty="0"/>
              <a:t>18.3 Främmande språk, Engelska lång</a:t>
            </a:r>
            <a:br>
              <a:rPr lang="sv-FI" sz="1200" dirty="0"/>
            </a:br>
            <a:endParaRPr lang="sv-FI" sz="1200" dirty="0"/>
          </a:p>
          <a:p>
            <a:r>
              <a:rPr lang="sv-FI" sz="1200" dirty="0"/>
              <a:t>20.3: Matematik, kort</a:t>
            </a:r>
            <a:br>
              <a:rPr lang="sv-FI" sz="1200" dirty="0"/>
            </a:br>
            <a:br>
              <a:rPr lang="sv-FI" sz="1200" dirty="0"/>
            </a:br>
            <a:r>
              <a:rPr lang="sv-FI" sz="1200" b="1" dirty="0"/>
              <a:t>22.3</a:t>
            </a:r>
            <a:r>
              <a:rPr lang="sv-FI" sz="1200" dirty="0"/>
              <a:t>: Realämnen, bl.a. samhällslära, </a:t>
            </a:r>
            <a:r>
              <a:rPr lang="sv-FI" sz="1200" b="1" dirty="0"/>
              <a:t>geografi</a:t>
            </a:r>
            <a:r>
              <a:rPr lang="sv-FI" sz="1200" dirty="0"/>
              <a:t>, </a:t>
            </a:r>
            <a:br>
              <a:rPr lang="sv-FI" sz="1200" dirty="0"/>
            </a:br>
            <a:endParaRPr lang="sv-FI" sz="1200" dirty="0"/>
          </a:p>
        </p:txBody>
      </p:sp>
    </p:spTree>
    <p:extLst>
      <p:ext uri="{BB962C8B-B14F-4D97-AF65-F5344CB8AC3E}">
        <p14:creationId xmlns:p14="http://schemas.microsoft.com/office/powerpoint/2010/main" val="355824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xfrm>
            <a:off x="807612" y="796192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lang="sv-SE" sz="3916" dirty="0">
                <a:solidFill>
                  <a:srgbClr val="003366"/>
                </a:solidFill>
              </a:rPr>
              <a:t>Max 3 skrivtillfällen</a:t>
            </a:r>
            <a:endParaRPr sz="3916" dirty="0">
              <a:solidFill>
                <a:srgbClr val="003366"/>
              </a:solidFill>
            </a:endParaRPr>
          </a:p>
        </p:txBody>
      </p:sp>
      <p:sp>
        <p:nvSpPr>
          <p:cNvPr id="261" name="Shape 261"/>
          <p:cNvSpPr>
            <a:spLocks noGrp="1"/>
          </p:cNvSpPr>
          <p:nvPr>
            <p:ph idx="1"/>
          </p:nvPr>
        </p:nvSpPr>
        <p:spPr>
          <a:xfrm>
            <a:off x="792161" y="2204864"/>
            <a:ext cx="7958139" cy="388143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sz="2800" dirty="0">
                <a:solidFill>
                  <a:srgbClr val="003366"/>
                </a:solidFill>
              </a:rPr>
              <a:t> D</a:t>
            </a:r>
            <a:r>
              <a:rPr sz="2800" dirty="0" err="1">
                <a:solidFill>
                  <a:srgbClr val="003366"/>
                </a:solidFill>
              </a:rPr>
              <a:t>ina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studentexamensprov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lang="sv-SE" sz="2800" dirty="0">
                <a:solidFill>
                  <a:srgbClr val="003366"/>
                </a:solidFill>
              </a:rPr>
              <a:t>måste</a:t>
            </a:r>
            <a:r>
              <a:rPr sz="2800" dirty="0">
                <a:solidFill>
                  <a:srgbClr val="003366"/>
                </a:solidFill>
              </a:rPr>
              <a:t> av</a:t>
            </a:r>
            <a:r>
              <a:rPr lang="sv-SE" sz="2800" dirty="0">
                <a:solidFill>
                  <a:srgbClr val="003366"/>
                </a:solidFill>
              </a:rPr>
              <a:t>läggas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dirty="0" err="1">
                <a:solidFill>
                  <a:srgbClr val="003366"/>
                </a:solidFill>
              </a:rPr>
              <a:t>inom</a:t>
            </a:r>
            <a:r>
              <a:rPr sz="2800" dirty="0">
                <a:solidFill>
                  <a:srgbClr val="003366"/>
                </a:solidFill>
              </a:rPr>
              <a:t> </a:t>
            </a:r>
            <a:r>
              <a:rPr sz="2800" u="sng" dirty="0" err="1">
                <a:solidFill>
                  <a:srgbClr val="003366"/>
                </a:solidFill>
              </a:rPr>
              <a:t>tre</a:t>
            </a:r>
            <a:r>
              <a:rPr sz="2800" u="sng" dirty="0">
                <a:solidFill>
                  <a:srgbClr val="003366"/>
                </a:solidFill>
              </a:rPr>
              <a:t> </a:t>
            </a:r>
            <a:r>
              <a:rPr sz="2800" u="sng" dirty="0" err="1">
                <a:solidFill>
                  <a:srgbClr val="003366"/>
                </a:solidFill>
              </a:rPr>
              <a:t>på</a:t>
            </a:r>
            <a:r>
              <a:rPr sz="2800" u="sng" dirty="0">
                <a:solidFill>
                  <a:srgbClr val="003366"/>
                </a:solidFill>
              </a:rPr>
              <a:t> </a:t>
            </a:r>
            <a:r>
              <a:rPr sz="2800" u="sng" dirty="0" err="1">
                <a:solidFill>
                  <a:srgbClr val="003366"/>
                </a:solidFill>
              </a:rPr>
              <a:t>varandra</a:t>
            </a:r>
            <a:r>
              <a:rPr sz="2800" u="sng" dirty="0">
                <a:solidFill>
                  <a:srgbClr val="003366"/>
                </a:solidFill>
              </a:rPr>
              <a:t> </a:t>
            </a:r>
            <a:r>
              <a:rPr sz="2800" u="sng" dirty="0" err="1">
                <a:solidFill>
                  <a:srgbClr val="003366"/>
                </a:solidFill>
              </a:rPr>
              <a:t>följande</a:t>
            </a:r>
            <a:r>
              <a:rPr sz="2800" u="sng" dirty="0">
                <a:solidFill>
                  <a:srgbClr val="003366"/>
                </a:solidFill>
              </a:rPr>
              <a:t> </a:t>
            </a:r>
            <a:r>
              <a:rPr sz="2800" u="sng" dirty="0" err="1">
                <a:solidFill>
                  <a:srgbClr val="003366"/>
                </a:solidFill>
              </a:rPr>
              <a:t>tillfällen</a:t>
            </a:r>
            <a:r>
              <a:rPr sz="2800" dirty="0">
                <a:solidFill>
                  <a:srgbClr val="003366"/>
                </a:solidFill>
              </a:rPr>
              <a:t>: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3366"/>
                </a:solidFill>
              </a:rPr>
              <a:t>	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	</a:t>
            </a:r>
            <a:r>
              <a:rPr sz="2400" dirty="0" err="1">
                <a:solidFill>
                  <a:srgbClr val="003366"/>
                </a:solidFill>
              </a:rPr>
              <a:t>Åk</a:t>
            </a:r>
            <a:r>
              <a:rPr sz="2400" dirty="0">
                <a:solidFill>
                  <a:srgbClr val="003366"/>
                </a:solidFill>
              </a:rPr>
              <a:t> 2 </a:t>
            </a:r>
            <a:r>
              <a:rPr sz="2400" dirty="0"/>
              <a:t>				Vår 20</a:t>
            </a:r>
            <a:r>
              <a:rPr lang="sv-SE" sz="2400" dirty="0"/>
              <a:t>24</a:t>
            </a:r>
            <a:endParaRPr sz="2400" dirty="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</a:t>
            </a:r>
            <a:r>
              <a:rPr sz="2400" dirty="0" err="1"/>
              <a:t>Åk</a:t>
            </a:r>
            <a:r>
              <a:rPr sz="2400" dirty="0"/>
              <a:t> 3	</a:t>
            </a:r>
            <a:r>
              <a:rPr lang="sv-SE" sz="2400" dirty="0"/>
              <a:t>	</a:t>
            </a:r>
            <a:r>
              <a:rPr sz="2400" dirty="0" err="1"/>
              <a:t>Höst</a:t>
            </a:r>
            <a:r>
              <a:rPr sz="2400" dirty="0"/>
              <a:t> 20</a:t>
            </a:r>
            <a:r>
              <a:rPr lang="sv-SE" sz="2400" dirty="0"/>
              <a:t>24</a:t>
            </a:r>
            <a:r>
              <a:rPr sz="2400" dirty="0"/>
              <a:t>		Vår 20</a:t>
            </a:r>
            <a:r>
              <a:rPr lang="sv-SE" sz="2400" dirty="0"/>
              <a:t>25</a:t>
            </a:r>
            <a:endParaRPr sz="2400" dirty="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3366"/>
                </a:solidFill>
              </a:rPr>
              <a:t>	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332656"/>
            <a:ext cx="952500" cy="952500"/>
          </a:xfrm>
          <a:prstGeom prst="rect">
            <a:avLst/>
          </a:prstGeom>
        </p:spPr>
      </p:pic>
      <p:sp>
        <p:nvSpPr>
          <p:cNvPr id="13" name="Shape 263">
            <a:extLst>
              <a:ext uri="{FF2B5EF4-FFF2-40B4-BE49-F238E27FC236}">
                <a16:creationId xmlns:a16="http://schemas.microsoft.com/office/drawing/2014/main" id="{36325F6F-2E11-4D02-AFCC-44D9F80F6B9B}"/>
              </a:ext>
            </a:extLst>
          </p:cNvPr>
          <p:cNvSpPr/>
          <p:nvPr/>
        </p:nvSpPr>
        <p:spPr>
          <a:xfrm>
            <a:off x="2488636" y="4221088"/>
            <a:ext cx="2008326" cy="72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5875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4" name="Shape 263">
            <a:extLst>
              <a:ext uri="{FF2B5EF4-FFF2-40B4-BE49-F238E27FC236}">
                <a16:creationId xmlns:a16="http://schemas.microsoft.com/office/drawing/2014/main" id="{65D5ECDF-158D-4CDD-837E-AD4387D04AA9}"/>
              </a:ext>
            </a:extLst>
          </p:cNvPr>
          <p:cNvSpPr/>
          <p:nvPr/>
        </p:nvSpPr>
        <p:spPr>
          <a:xfrm>
            <a:off x="5121144" y="4221088"/>
            <a:ext cx="2008326" cy="72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5875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5" name="Shape 263">
            <a:extLst>
              <a:ext uri="{FF2B5EF4-FFF2-40B4-BE49-F238E27FC236}">
                <a16:creationId xmlns:a16="http://schemas.microsoft.com/office/drawing/2014/main" id="{0F674C58-3667-4FA6-B766-C3572E3924E0}"/>
              </a:ext>
            </a:extLst>
          </p:cNvPr>
          <p:cNvSpPr/>
          <p:nvPr/>
        </p:nvSpPr>
        <p:spPr>
          <a:xfrm>
            <a:off x="4093342" y="3501006"/>
            <a:ext cx="2008326" cy="72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5875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028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uiExpand="1" build="p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xfrm>
            <a:off x="807612" y="796192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lang="sv-SE" sz="3916" dirty="0">
                <a:solidFill>
                  <a:srgbClr val="003366"/>
                </a:solidFill>
              </a:rPr>
              <a:t>OBS! </a:t>
            </a:r>
            <a:r>
              <a:rPr lang="sv-SE" sz="6000" dirty="0">
                <a:solidFill>
                  <a:srgbClr val="003366"/>
                </a:solidFill>
              </a:rPr>
              <a:t>4-års</a:t>
            </a:r>
            <a:r>
              <a:rPr lang="sv-SE" sz="3916" dirty="0">
                <a:solidFill>
                  <a:srgbClr val="003366"/>
                </a:solidFill>
              </a:rPr>
              <a:t> studier?</a:t>
            </a:r>
            <a:endParaRPr sz="3916" dirty="0">
              <a:solidFill>
                <a:srgbClr val="003366"/>
              </a:solidFill>
            </a:endParaRPr>
          </a:p>
        </p:txBody>
      </p:sp>
      <p:sp>
        <p:nvSpPr>
          <p:cNvPr id="261" name="Shape 261"/>
          <p:cNvSpPr>
            <a:spLocks noGrp="1"/>
          </p:cNvSpPr>
          <p:nvPr>
            <p:ph idx="1"/>
          </p:nvPr>
        </p:nvSpPr>
        <p:spPr>
          <a:xfrm>
            <a:off x="792161" y="2204864"/>
            <a:ext cx="7958139" cy="38814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FI" sz="2800" dirty="0">
                <a:solidFill>
                  <a:srgbClr val="003366"/>
                </a:solidFill>
              </a:rPr>
              <a:t> Fler möjligheter att sprida ut dina prov: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endParaRPr lang="sv-FI" sz="2800" dirty="0">
              <a:solidFill>
                <a:srgbClr val="003366"/>
              </a:solidFill>
            </a:endParaRPr>
          </a:p>
          <a:p>
            <a:pPr marL="0" indent="0">
              <a:spcBef>
                <a:spcPts val="6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3366"/>
                </a:solidFill>
              </a:rPr>
              <a:t>	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003366"/>
                </a:solidFill>
              </a:rPr>
              <a:t>	</a:t>
            </a:r>
            <a:r>
              <a:rPr sz="2400" dirty="0" err="1">
                <a:solidFill>
                  <a:srgbClr val="003366"/>
                </a:solidFill>
              </a:rPr>
              <a:t>Åk</a:t>
            </a:r>
            <a:r>
              <a:rPr sz="2400" dirty="0">
                <a:solidFill>
                  <a:srgbClr val="003366"/>
                </a:solidFill>
              </a:rPr>
              <a:t> 2 </a:t>
            </a:r>
            <a:r>
              <a:rPr sz="2400" dirty="0"/>
              <a:t>				</a:t>
            </a:r>
            <a:r>
              <a:rPr sz="2400" dirty="0" err="1"/>
              <a:t>Vår</a:t>
            </a:r>
            <a:r>
              <a:rPr sz="2400" dirty="0"/>
              <a:t> 20</a:t>
            </a:r>
            <a:r>
              <a:rPr lang="sv-SE" sz="2400" dirty="0"/>
              <a:t>24</a:t>
            </a:r>
            <a:endParaRPr sz="2400" dirty="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</a:t>
            </a:r>
            <a:r>
              <a:rPr sz="2400" dirty="0" err="1"/>
              <a:t>Åk</a:t>
            </a:r>
            <a:r>
              <a:rPr sz="2400" dirty="0"/>
              <a:t> 3	</a:t>
            </a:r>
            <a:r>
              <a:rPr lang="sv-SE" sz="2400" dirty="0"/>
              <a:t>	</a:t>
            </a:r>
            <a:r>
              <a:rPr sz="2400" dirty="0" err="1"/>
              <a:t>Höst</a:t>
            </a:r>
            <a:r>
              <a:rPr sz="2400" dirty="0"/>
              <a:t> 20</a:t>
            </a:r>
            <a:r>
              <a:rPr lang="sv-SE" sz="2400" dirty="0"/>
              <a:t>24</a:t>
            </a:r>
            <a:r>
              <a:rPr sz="2400" dirty="0"/>
              <a:t>		</a:t>
            </a:r>
            <a:r>
              <a:rPr sz="2400" dirty="0" err="1"/>
              <a:t>Vår</a:t>
            </a:r>
            <a:r>
              <a:rPr sz="2400" dirty="0"/>
              <a:t> 20</a:t>
            </a:r>
            <a:r>
              <a:rPr lang="sv-SE" sz="2400" dirty="0"/>
              <a:t>25</a:t>
            </a:r>
            <a:endParaRPr sz="2400" dirty="0"/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	</a:t>
            </a:r>
            <a:r>
              <a:rPr sz="2400" dirty="0" err="1"/>
              <a:t>Åk</a:t>
            </a:r>
            <a:r>
              <a:rPr sz="2400" dirty="0"/>
              <a:t> 4	</a:t>
            </a:r>
            <a:r>
              <a:rPr lang="sv-SE" sz="2400" dirty="0"/>
              <a:t>	</a:t>
            </a:r>
            <a:r>
              <a:rPr sz="2400" dirty="0" err="1"/>
              <a:t>Höst</a:t>
            </a:r>
            <a:r>
              <a:rPr sz="2400" dirty="0"/>
              <a:t> 20</a:t>
            </a:r>
            <a:r>
              <a:rPr lang="sv-SE" sz="2400" dirty="0"/>
              <a:t>25</a:t>
            </a:r>
            <a:r>
              <a:rPr sz="2400" dirty="0"/>
              <a:t>		</a:t>
            </a:r>
            <a:r>
              <a:rPr sz="2400" dirty="0" err="1"/>
              <a:t>Vår</a:t>
            </a:r>
            <a:r>
              <a:rPr sz="2400" dirty="0"/>
              <a:t> 20</a:t>
            </a:r>
            <a:r>
              <a:rPr lang="sv-FI" sz="2400" dirty="0"/>
              <a:t>26</a:t>
            </a:r>
            <a:r>
              <a:rPr sz="2400" dirty="0">
                <a:solidFill>
                  <a:srgbClr val="003366"/>
                </a:solidFill>
              </a:rPr>
              <a:t>	</a:t>
            </a:r>
            <a:r>
              <a:rPr sz="3200" dirty="0">
                <a:solidFill>
                  <a:srgbClr val="003366"/>
                </a:solidFill>
              </a:rPr>
              <a:t>	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332656"/>
            <a:ext cx="952500" cy="952500"/>
          </a:xfrm>
          <a:prstGeom prst="rect">
            <a:avLst/>
          </a:prstGeom>
        </p:spPr>
      </p:pic>
      <p:sp>
        <p:nvSpPr>
          <p:cNvPr id="13" name="Shape 263">
            <a:extLst>
              <a:ext uri="{FF2B5EF4-FFF2-40B4-BE49-F238E27FC236}">
                <a16:creationId xmlns:a16="http://schemas.microsoft.com/office/drawing/2014/main" id="{36325F6F-2E11-4D02-AFCC-44D9F80F6B9B}"/>
              </a:ext>
            </a:extLst>
          </p:cNvPr>
          <p:cNvSpPr/>
          <p:nvPr/>
        </p:nvSpPr>
        <p:spPr>
          <a:xfrm>
            <a:off x="2488636" y="4221088"/>
            <a:ext cx="2008326" cy="72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5875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4" name="Shape 263">
            <a:extLst>
              <a:ext uri="{FF2B5EF4-FFF2-40B4-BE49-F238E27FC236}">
                <a16:creationId xmlns:a16="http://schemas.microsoft.com/office/drawing/2014/main" id="{65D5ECDF-158D-4CDD-837E-AD4387D04AA9}"/>
              </a:ext>
            </a:extLst>
          </p:cNvPr>
          <p:cNvSpPr/>
          <p:nvPr/>
        </p:nvSpPr>
        <p:spPr>
          <a:xfrm>
            <a:off x="5076056" y="4145583"/>
            <a:ext cx="2008326" cy="72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5875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5" name="Shape 263">
            <a:extLst>
              <a:ext uri="{FF2B5EF4-FFF2-40B4-BE49-F238E27FC236}">
                <a16:creationId xmlns:a16="http://schemas.microsoft.com/office/drawing/2014/main" id="{0F674C58-3667-4FA6-B766-C3572E3924E0}"/>
              </a:ext>
            </a:extLst>
          </p:cNvPr>
          <p:cNvSpPr/>
          <p:nvPr/>
        </p:nvSpPr>
        <p:spPr>
          <a:xfrm>
            <a:off x="2496151" y="4846801"/>
            <a:ext cx="2008326" cy="720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5875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996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uiExpand="1" build="p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971600" y="713656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v-SE" sz="4400" dirty="0">
                <a:solidFill>
                  <a:srgbClr val="003366"/>
                </a:solidFill>
              </a:rPr>
              <a:t>studentexamen</a:t>
            </a:r>
            <a:endParaRPr sz="4400" dirty="0">
              <a:solidFill>
                <a:srgbClr val="003366"/>
              </a:solidFill>
            </a:endParaRPr>
          </a:p>
        </p:txBody>
      </p:sp>
      <p:sp>
        <p:nvSpPr>
          <p:cNvPr id="267" name="Shape 267"/>
          <p:cNvSpPr>
            <a:spLocks noGrp="1"/>
          </p:cNvSpPr>
          <p:nvPr>
            <p:ph idx="1"/>
          </p:nvPr>
        </p:nvSpPr>
        <p:spPr>
          <a:xfrm>
            <a:off x="647564" y="1856656"/>
            <a:ext cx="7848872" cy="45470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50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 </a:t>
            </a:r>
            <a:r>
              <a:rPr lang="sv-SE" b="1" dirty="0">
                <a:solidFill>
                  <a:srgbClr val="003366"/>
                </a:solidFill>
              </a:rPr>
              <a:t>5 obligatoriska prov</a:t>
            </a:r>
          </a:p>
          <a:p>
            <a:pPr>
              <a:spcBef>
                <a:spcPts val="50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 Modersmål, måste alla skriva</a:t>
            </a:r>
          </a:p>
          <a:p>
            <a:pPr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 + 4 prov till ur minst 3 av följande kategorier:</a:t>
            </a:r>
          </a:p>
          <a:p>
            <a:pPr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Främmande språk 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ENG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/FR/SP/TY</a:t>
            </a:r>
          </a:p>
          <a:p>
            <a:pPr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Matematik (lång/kort)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ML/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MK</a:t>
            </a:r>
          </a:p>
          <a:p>
            <a:pPr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Ämnesrealprov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BI, FIL, FY, 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GE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, HI, HÄ, KE, LIV, REL, PSY, </a:t>
            </a:r>
            <a:r>
              <a:rPr lang="sv-SE" b="1" dirty="0">
                <a:solidFill>
                  <a:schemeClr val="accent1">
                    <a:lumMod val="75000"/>
                  </a:schemeClr>
                </a:solidFill>
              </a:rPr>
              <a:t>SK</a:t>
            </a:r>
          </a:p>
          <a:p>
            <a:pPr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sv-SE" dirty="0">
                <a:solidFill>
                  <a:srgbClr val="003366"/>
                </a:solidFill>
              </a:rPr>
              <a:t>Finska (andra inhemska)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FIA/FIF</a:t>
            </a:r>
          </a:p>
          <a:p>
            <a:pPr marL="0" indent="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lang="sv-SE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50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/>
              <a:t> Ett av proven måste vara på LÅNG NIVÅ. </a:t>
            </a:r>
          </a:p>
          <a:p>
            <a:pPr>
              <a:spcBef>
                <a:spcPts val="500"/>
              </a:spcBef>
              <a:buSzTx/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sv-SE" dirty="0"/>
              <a:t> Du kan skriva FLER PROV om du vill!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05" y="332656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1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907151" y="773599"/>
            <a:ext cx="73787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err="1">
                <a:solidFill>
                  <a:srgbClr val="003366"/>
                </a:solidFill>
              </a:rPr>
              <a:t>Studentexamen</a:t>
            </a:r>
            <a:endParaRPr sz="4400" dirty="0">
              <a:solidFill>
                <a:srgbClr val="003366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05" y="332656"/>
            <a:ext cx="952500" cy="95250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FC4DC-ACA3-4EC7-98B6-49A9B58C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7391491-9772-4061-AFFC-746871AD0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7" y="51916"/>
            <a:ext cx="9069066" cy="675416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6DBFEC4-0DF2-4C22-A0A8-EC2A1AF58FD4}"/>
              </a:ext>
            </a:extLst>
          </p:cNvPr>
          <p:cNvSpPr txBox="1"/>
          <p:nvPr/>
        </p:nvSpPr>
        <p:spPr>
          <a:xfrm>
            <a:off x="3464611" y="333167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ENG</a:t>
            </a:r>
            <a:br>
              <a:rPr lang="sv-FI" sz="1600" dirty="0"/>
            </a:br>
            <a:r>
              <a:rPr lang="sv-FI" sz="1600" dirty="0"/>
              <a:t>lång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72C3E54-8970-4AD5-9852-B3BE3D7656F0}"/>
              </a:ext>
            </a:extLst>
          </p:cNvPr>
          <p:cNvSpPr txBox="1"/>
          <p:nvPr/>
        </p:nvSpPr>
        <p:spPr>
          <a:xfrm>
            <a:off x="4930078" y="333840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MK</a:t>
            </a:r>
            <a:br>
              <a:rPr lang="sv-FI" sz="1600" dirty="0"/>
            </a:br>
            <a:r>
              <a:rPr lang="sv-FI" sz="1600" dirty="0"/>
              <a:t>kort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4A9A55D-DCFF-4E16-B81E-DB934FA623EC}"/>
              </a:ext>
            </a:extLst>
          </p:cNvPr>
          <p:cNvSpPr txBox="1"/>
          <p:nvPr/>
        </p:nvSpPr>
        <p:spPr>
          <a:xfrm>
            <a:off x="6554524" y="3454785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dirty="0"/>
              <a:t>SH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8B199BE0-7E3D-462E-8E2F-B29C086B9C9A}"/>
              </a:ext>
            </a:extLst>
          </p:cNvPr>
          <p:cNvSpPr txBox="1"/>
          <p:nvPr/>
        </p:nvSpPr>
        <p:spPr>
          <a:xfrm>
            <a:off x="6477270" y="4184099"/>
            <a:ext cx="586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dirty="0"/>
              <a:t>GEO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A6D216ED75F246AC5C0D7FF6693CE8" ma:contentTypeVersion="5" ma:contentTypeDescription="Skapa ett nytt dokument." ma:contentTypeScope="" ma:versionID="e1c543b47cd2507d5d724071f0161ba7">
  <xsd:schema xmlns:xsd="http://www.w3.org/2001/XMLSchema" xmlns:xs="http://www.w3.org/2001/XMLSchema" xmlns:p="http://schemas.microsoft.com/office/2006/metadata/properties" xmlns:ns2="00795e25-dc26-4898-98f7-31e719a6b6b3" xmlns:ns3="3f1cd8b7-7cdb-4fe8-8549-437479d84a70" targetNamespace="http://schemas.microsoft.com/office/2006/metadata/properties" ma:root="true" ma:fieldsID="dd67d247be020ba786066b8e3de2712c" ns2:_="" ns3:_="">
    <xsd:import namespace="00795e25-dc26-4898-98f7-31e719a6b6b3"/>
    <xsd:import namespace="3f1cd8b7-7cdb-4fe8-8549-437479d84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95e25-dc26-4898-98f7-31e719a6b6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cd8b7-7cdb-4fe8-8549-437479d84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E95928-403A-4D2B-BB5C-BD7477E909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925438-AD26-4CC7-8E35-BFF4DCA63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795e25-dc26-4898-98f7-31e719a6b6b3"/>
    <ds:schemaRef ds:uri="3f1cd8b7-7cdb-4fe8-8549-437479d84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2444</TotalTime>
  <Words>1507</Words>
  <Application>Microsoft Office PowerPoint</Application>
  <PresentationFormat>Bildspel på skärmen (4:3)</PresentationFormat>
  <Paragraphs>276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Integral</vt:lpstr>
      <vt:lpstr>Studentprov våren 2024 31.10.2023</vt:lpstr>
      <vt:lpstr>VARFÖR skriva i Åk 2? </vt:lpstr>
      <vt:lpstr>Vad kan jag skriva?</vt:lpstr>
      <vt:lpstr>Provdagar våren 2024</vt:lpstr>
      <vt:lpstr>PowerPoint-presentation</vt:lpstr>
      <vt:lpstr>Max 3 skrivtillfällen</vt:lpstr>
      <vt:lpstr>OBS! 4-års studier?</vt:lpstr>
      <vt:lpstr>studentexamen</vt:lpstr>
      <vt:lpstr>Studentexamen</vt:lpstr>
      <vt:lpstr>Studentexamen</vt:lpstr>
      <vt:lpstr>studentexamen</vt:lpstr>
      <vt:lpstr>Kan jag förlora på att skriva fler prov?</vt:lpstr>
      <vt:lpstr>Kan jag förlora på att skriva fler prov?</vt:lpstr>
      <vt:lpstr>OM DU VILL SKRIVA FLER ÄN 5 PROV:</vt:lpstr>
      <vt:lpstr>studentprovsvitsorden</vt:lpstr>
      <vt:lpstr>Hur kompenseras ETT underkänt prov?</vt:lpstr>
      <vt:lpstr>Hur kompenseras ETT underkänt prov som krävs för examen?</vt:lpstr>
      <vt:lpstr>Hur kompenseras ETT underkänt prov?</vt:lpstr>
      <vt:lpstr>Kan jag skriva OM proveN?</vt:lpstr>
      <vt:lpstr>Kostar det att skriva prov?</vt:lpstr>
      <vt:lpstr>PowerPoint-presentation</vt:lpstr>
      <vt:lpstr>ATT tänka på</vt:lpstr>
      <vt:lpstr>PowerPoint-presentation</vt:lpstr>
      <vt:lpstr>anmälan...</vt:lpstr>
      <vt:lpstr>Anmälan…</vt:lpstr>
      <vt:lpstr>Obligatoriskt infotillfälle nr 2!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Studentprov våren 2015 - för dig i åk 2 -</dc:title>
  <dc:creator>Anna Levander</dc:creator>
  <cp:lastModifiedBy>Gabriella Husell</cp:lastModifiedBy>
  <cp:revision>181</cp:revision>
  <dcterms:modified xsi:type="dcterms:W3CDTF">2023-11-01T10:07:53Z</dcterms:modified>
</cp:coreProperties>
</file>